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382" r:id="rId2"/>
    <p:sldId id="380" r:id="rId3"/>
    <p:sldId id="387" r:id="rId4"/>
    <p:sldId id="388" r:id="rId5"/>
    <p:sldId id="379" r:id="rId6"/>
    <p:sldId id="375" r:id="rId7"/>
    <p:sldId id="374" r:id="rId8"/>
    <p:sldId id="383" r:id="rId9"/>
    <p:sldId id="371" r:id="rId10"/>
    <p:sldId id="386" r:id="rId11"/>
    <p:sldId id="381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11" autoAdjust="0"/>
  </p:normalViewPr>
  <p:slideViewPr>
    <p:cSldViewPr>
      <p:cViewPr varScale="1">
        <p:scale>
          <a:sx n="56" d="100"/>
          <a:sy n="5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75F8A2-AE50-4F1A-B66B-360B1C06DC1C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4CC6618-1628-424F-9BE0-EF2EE22BA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E23D746-D431-44E7-8EA5-BC1CCBDD2419}" type="datetimeFigureOut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BCA8B55-7D09-477B-80F8-B41270DF6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6E72D-D6AB-43E8-A4CF-63A59FA03E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EDFC6-4F9A-420C-9930-665C612DA0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F2159-6643-4C16-A707-319D6D1E41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</a:t>
            </a:r>
            <a:r>
              <a:rPr lang="en-US" baseline="0" dirty="0" smtClean="0"/>
              <a:t> practice – use check list to document inspection weekly. Site entrance needs to be inspected daily (or more frequently).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A8B55-7D09-477B-80F8-B41270DF64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F25AB-17B6-492A-8831-D2B627C88B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F25AB-17B6-492A-8831-D2B627C88B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0DECEC-44B0-4D8C-929A-AC3B3B56CB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12700">
            <a:solidFill>
              <a:srgbClr val="A5E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8229600" cy="2895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9D48-BAD4-40C0-98F4-94C31B9000FB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9190-6F39-4FE2-A122-9DC24E8A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740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D36C-D9CB-4AE8-ACF2-D010A2624C11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51C6-CEEF-4637-8580-7B854A7F7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68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2D16-E683-47E8-9D7B-B56009D41D79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8921-2B5A-42A7-B81A-44AB7DA58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146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0E73-9866-4751-968B-391AA063B4FD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778E-4853-4AB9-BF97-517B17B4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133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5140-ACFD-4C51-9BE2-B691F63FF92A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0E67-E5C6-4DA0-BB7E-D207D233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70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3F17-7FA0-4FB7-89EB-A3E2E2FDE1FE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BC93-ED82-48FF-AAA9-8F2EBE318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937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2339-C7E1-4253-A053-4D27BB3B272E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9EE8E-8E38-4094-BC03-3659D8990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0282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FA35-3FAC-4AAC-AC31-269BF7B3C7CE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E1AEE-007C-4B13-8787-30F0DA1A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59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2FA5-AAB6-4E51-AEF6-F7CA75087D55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74A5-892B-43F1-AEF2-CA2B562A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569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91F4-7BB6-41D0-B263-C52C805FCEC6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DC3C-9E19-4154-9074-5A425B75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57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871DC-32CA-43E5-A7CB-3371873F26B2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1744-0453-4784-A30F-E48F915E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2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FF17-5C37-4031-88AC-DDEAB9693FBE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ACCD-F87B-443D-88F5-88EBA990F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658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BEFF"/>
            </a:gs>
            <a:gs pos="100000">
              <a:srgbClr val="E1F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D3FF5313-B989-477E-AE3E-A38AAD36DDF0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5F5A15C-87C6-44E2-80E1-25A29F124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12700">
            <a:solidFill>
              <a:srgbClr val="A5E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5257800" y="1828800"/>
            <a:ext cx="3429000" cy="3048000"/>
          </a:xfrm>
        </p:spPr>
        <p:txBody>
          <a:bodyPr/>
          <a:lstStyle/>
          <a:p>
            <a:r>
              <a:rPr lang="en-US" altLang="en-US" dirty="0" smtClean="0"/>
              <a:t>ESCP Inspections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San Rafael, California</a:t>
            </a:r>
            <a:br>
              <a:rPr lang="en-US" altLang="en-US" dirty="0" smtClean="0"/>
            </a:br>
            <a:r>
              <a:rPr lang="en-US" altLang="en-US" dirty="0" smtClean="0"/>
              <a:t>November 12, 2015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rgbClr val="000080"/>
                </a:solidFill>
              </a:rPr>
              <a:t>Marin County Stormwater Pollution Prevention Program</a:t>
            </a:r>
          </a:p>
        </p:txBody>
      </p:sp>
      <p:pic>
        <p:nvPicPr>
          <p:cNvPr id="3077" name="Picture 10" descr="Marin County Stormwater Pollution Prevention Progra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MPj04331220000[1]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0989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5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Role of the construction operator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dirty="0" smtClean="0"/>
              <a:t>Use the ESCP and Site Plan to guide inspection</a:t>
            </a:r>
          </a:p>
          <a:p>
            <a:pPr lvl="1"/>
            <a:r>
              <a:rPr lang="en-US" altLang="en-US" dirty="0" smtClean="0"/>
              <a:t>Confirm planned BMPs are implemented and effective</a:t>
            </a:r>
          </a:p>
          <a:p>
            <a:r>
              <a:rPr lang="en-US" altLang="en-US" dirty="0" smtClean="0"/>
              <a:t>Notify local agency when the ESCP needs to be changed</a:t>
            </a:r>
          </a:p>
          <a:p>
            <a:r>
              <a:rPr lang="en-US" altLang="en-US" dirty="0" smtClean="0"/>
              <a:t>Recognize authorized and unauthorized non-stormwater discharges</a:t>
            </a:r>
          </a:p>
          <a:p>
            <a:r>
              <a:rPr lang="en-US" altLang="en-US" dirty="0" smtClean="0"/>
              <a:t>Be familiar with standard construction site BMPs</a:t>
            </a:r>
          </a:p>
          <a:p>
            <a:pPr lvl="1"/>
            <a:r>
              <a:rPr lang="en-US" altLang="en-US" dirty="0" smtClean="0"/>
              <a:t>Understand what they are, how they work, how to install them, and how to inspect them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FC6C18-46CD-4C73-A87C-217CC0474D8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7653787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915526-A001-4E05-8756-01C267590283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pic>
        <p:nvPicPr>
          <p:cNvPr id="1026" name="Picture 2" descr="D:\SANDY-FILES\Dropbox\Sandy's Photos\Marin\Marin July 2014\Drakes Beach\IMG_20140720_130933_8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52400" y="5511800"/>
            <a:ext cx="3648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FF00"/>
                </a:solidFill>
              </a:rPr>
              <a:t>Questions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4343400" cy="13985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MSCTOPPP inspection checklist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Basic 2 page form </a:t>
            </a:r>
          </a:p>
          <a:p>
            <a:pPr>
              <a:defRPr/>
            </a:pPr>
            <a:r>
              <a:rPr lang="en-US" dirty="0" smtClean="0"/>
              <a:t>Allows inspectors to note if required BMPs are present and either adequate or non-compliant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5A540D-2B46-4128-8525-AC18805CC21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smtClean="0"/>
          </a:p>
        </p:txBody>
      </p:sp>
      <p:pic>
        <p:nvPicPr>
          <p:cNvPr id="34821" name="Picture 2" descr="D:\SANDY-FILES\Documents\Work\Projects\475 MCSTOPPP\475.02 Phase II Support\Task 12 ASC Cnst Training\2014 ESCP training\MCS_Construction_Inspection_Form_Pag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63525"/>
            <a:ext cx="4605338" cy="6583363"/>
          </a:xfr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/>
              <a:t>Inspection Log</a:t>
            </a:r>
          </a:p>
        </p:txBody>
      </p:sp>
      <p:pic>
        <p:nvPicPr>
          <p:cNvPr id="9" name="Picture 2" descr="C:\Users\sandym\Desktop\e10e14escpinspectlogsheet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601" b="6379"/>
          <a:stretch/>
        </p:blipFill>
        <p:spPr bwMode="auto">
          <a:xfrm>
            <a:off x="48232" y="1112520"/>
            <a:ext cx="9095768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EE8E-8E38-4094-BC03-3659D89905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440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log rolls up your inspection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 of inspection</a:t>
            </a:r>
          </a:p>
          <a:p>
            <a:r>
              <a:rPr lang="en-US" dirty="0" smtClean="0"/>
              <a:t>Location of project/property</a:t>
            </a:r>
          </a:p>
          <a:p>
            <a:r>
              <a:rPr lang="en-US" dirty="0" smtClean="0"/>
              <a:t>Inspection type</a:t>
            </a:r>
          </a:p>
          <a:p>
            <a:r>
              <a:rPr lang="en-US" dirty="0" smtClean="0"/>
              <a:t>Inspector’s name/initials</a:t>
            </a:r>
          </a:p>
          <a:p>
            <a:r>
              <a:rPr lang="en-US" dirty="0" smtClean="0"/>
              <a:t>BMP status</a:t>
            </a:r>
          </a:p>
          <a:p>
            <a:pPr lvl="1"/>
            <a:r>
              <a:rPr lang="en-US" dirty="0" smtClean="0"/>
              <a:t>Installed per plan</a:t>
            </a:r>
          </a:p>
          <a:p>
            <a:pPr lvl="1"/>
            <a:r>
              <a:rPr lang="en-US" dirty="0" smtClean="0"/>
              <a:t>Maintained</a:t>
            </a:r>
          </a:p>
          <a:p>
            <a:pPr lvl="1"/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Deficiencies (none, identified</a:t>
            </a:r>
            <a:r>
              <a:rPr lang="en-US" smtClean="0"/>
              <a:t>, corrected)</a:t>
            </a:r>
            <a:endParaRPr lang="en-US" dirty="0" smtClean="0"/>
          </a:p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A0E67-E5C6-4DA0-BB7E-D207D23319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442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Municipal inspection frequency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MCSTOPPP’s Construction Site Performance Standards requires inspections after each major storm event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Phase II Permit requires prioritizing inspections and conducting inspections at certain check points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6F96FE3-0676-4226-9582-3487A90592BE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3200400"/>
            <a:ext cx="7315200" cy="1477963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MCSTOPPP Major storm event definition</a:t>
            </a:r>
          </a:p>
          <a:p>
            <a:pPr>
              <a:defRPr/>
            </a:pPr>
            <a:r>
              <a:rPr lang="en-US" dirty="0"/>
              <a:t>“A storm or series of storms of such intensity or duration as to create significant quantities of runoff and potential for erosion.  A series of storm events will be considered one major storm event if there is less than 72 hours of dry weather between storms.”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676401"/>
          <a:ext cx="8153399" cy="4304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565"/>
                <a:gridCol w="3034634"/>
                <a:gridCol w="4267200"/>
              </a:tblGrid>
              <a:tr h="302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Projects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Inspection Requirements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</a:tr>
              <a:tr h="325342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Normal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 vert="vert27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Projects subject to ESCP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Projects </a:t>
                      </a:r>
                      <a:r>
                        <a:rPr lang="en-US" sz="2000" dirty="0">
                          <a:effectLst/>
                        </a:rPr>
                        <a:t>covered by the </a:t>
                      </a:r>
                      <a:r>
                        <a:rPr lang="en-US" sz="2000" dirty="0" smtClean="0">
                          <a:effectLst/>
                        </a:rPr>
                        <a:t>CGP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Projects </a:t>
                      </a:r>
                      <a:r>
                        <a:rPr lang="en-US" sz="2000" dirty="0">
                          <a:effectLst/>
                        </a:rPr>
                        <a:t>subject to the </a:t>
                      </a:r>
                      <a:r>
                        <a:rPr lang="en-US" sz="2000" dirty="0" smtClean="0">
                          <a:effectLst/>
                        </a:rPr>
                        <a:t>CGP waiver</a:t>
                      </a:r>
                      <a:endParaRPr lang="en-US" sz="2000" dirty="0">
                        <a:effectLst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Prior to land disturbance if </a:t>
                      </a:r>
                      <a:r>
                        <a:rPr lang="en-US" sz="2000" b="0" u="none" dirty="0">
                          <a:effectLst/>
                        </a:rPr>
                        <a:t>starts during rainy season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</a:rPr>
                        <a:t>After each major rain event </a:t>
                      </a:r>
                    </a:p>
                    <a:p>
                      <a:pPr marL="739775" marR="0" lvl="1" indent="-282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739775" algn="l"/>
                        </a:tabLst>
                      </a:pPr>
                      <a:r>
                        <a:rPr lang="en-US" sz="2000" b="0" i="1" dirty="0" smtClean="0">
                          <a:effectLst/>
                        </a:rPr>
                        <a:t>The agency </a:t>
                      </a:r>
                      <a:r>
                        <a:rPr lang="en-US" sz="2000" b="0" i="1" dirty="0">
                          <a:effectLst/>
                        </a:rPr>
                        <a:t>can require the project proponent to conduct and document these inspections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Once during active grading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At conclusion of </a:t>
                      </a:r>
                      <a:r>
                        <a:rPr lang="en-US" sz="2000" b="0" dirty="0" smtClean="0">
                          <a:effectLst/>
                        </a:rPr>
                        <a:t>project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</a:tr>
              <a:tr h="608963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 vert="vert27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Projects</a:t>
                      </a:r>
                      <a:r>
                        <a:rPr lang="en-US" sz="2000" baseline="0" dirty="0" smtClean="0">
                          <a:effectLst/>
                        </a:rPr>
                        <a:t> on the </a:t>
                      </a:r>
                      <a:r>
                        <a:rPr lang="en-US" sz="2000" dirty="0" smtClean="0">
                          <a:effectLst/>
                        </a:rPr>
                        <a:t>Bolinas</a:t>
                      </a:r>
                      <a:r>
                        <a:rPr lang="en-US" sz="2000" baseline="0" dirty="0" smtClean="0">
                          <a:effectLst/>
                        </a:rPr>
                        <a:t> Mesa</a:t>
                      </a:r>
                      <a:endParaRPr lang="en-US" sz="2000" dirty="0">
                        <a:effectLst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Weekly inspections</a:t>
                      </a:r>
                    </a:p>
                  </a:txBody>
                  <a:tcPr marL="60769" marR="60769" marT="0" marB="0" anchor="ctr"/>
                </a:tc>
              </a:tr>
            </a:tbl>
          </a:graphicData>
        </a:graphic>
      </p:graphicFrame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Municipal </a:t>
            </a:r>
            <a:r>
              <a:rPr lang="en-US" altLang="en-US" dirty="0" smtClean="0"/>
              <a:t>inspection frequency: “Normal priority”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838567-C8AA-4893-9C94-E21B3B9AB2F7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05000"/>
          <a:ext cx="8458199" cy="3830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399"/>
                <a:gridCol w="2944669"/>
                <a:gridCol w="4630131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Trigger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Inspection Requirements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</a:tr>
              <a:tr h="32968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 vert="vert27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effectLst/>
                        </a:rPr>
                        <a:t>Projects </a:t>
                      </a:r>
                      <a:r>
                        <a:rPr lang="en-US" sz="2000" dirty="0">
                          <a:effectLst/>
                        </a:rPr>
                        <a:t>with BMP implementation problems as determined by agency inspector or verified complaint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576263" marR="0" lvl="0" indent="-5762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76263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1- 4 	Same</a:t>
                      </a:r>
                      <a:r>
                        <a:rPr lang="en-US" sz="2000" baseline="0" dirty="0" smtClean="0">
                          <a:effectLst/>
                        </a:rPr>
                        <a:t> as above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576263" marR="0" lvl="0" indent="-5762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76263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5.	Re-inspection </a:t>
                      </a:r>
                      <a:r>
                        <a:rPr lang="en-US" sz="2000" dirty="0">
                          <a:effectLst/>
                        </a:rPr>
                        <a:t>after inspector identifies BMP problem or complaint to verify corrections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dirty="0">
                          <a:effectLst/>
                        </a:rPr>
                        <a:t>Agency can require project proponent to submit proof (photo) demonstrating corrections have been made.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</a:tr>
            </a:tbl>
          </a:graphicData>
        </a:graphic>
      </p:graphicFrame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AE997DB-8FD1-4F7C-B9B3-7818805A156A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3789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Municipal inspection frequency: “High priority” </a:t>
            </a:r>
            <a:endParaRPr lang="en-US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operators need to inspection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Operator inspections check implementation of the ESCP and compliance with local ordinances</a:t>
            </a:r>
          </a:p>
          <a:p>
            <a:pPr lvl="1"/>
            <a:r>
              <a:rPr lang="en-US" dirty="0" smtClean="0"/>
              <a:t>Planned BMPs are implemented and effective</a:t>
            </a:r>
          </a:p>
          <a:p>
            <a:pPr lvl="1"/>
            <a:r>
              <a:rPr lang="en-US" dirty="0" smtClean="0"/>
              <a:t>No discharges of sediment laden water</a:t>
            </a:r>
          </a:p>
          <a:p>
            <a:pPr lvl="1"/>
            <a:r>
              <a:rPr lang="en-US" dirty="0" smtClean="0"/>
              <a:t>No discharges of construction wastes or materials (including litter)</a:t>
            </a:r>
          </a:p>
          <a:p>
            <a:r>
              <a:rPr lang="en-US" dirty="0" smtClean="0"/>
              <a:t>Agencies can require projects to conduct post rain event inspections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EE8E-8E38-4094-BC03-3659D89905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7086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CGP </a:t>
            </a:r>
            <a:r>
              <a:rPr lang="en-US" sz="2800" b="1" dirty="0"/>
              <a:t>projects – must inspect per CGP required </a:t>
            </a:r>
            <a:r>
              <a:rPr lang="en-US" sz="2800" b="1" dirty="0" smtClean="0"/>
              <a:t>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39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Role of the municipal inspector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dirty="0" smtClean="0"/>
              <a:t>Be familiar with the MCSTOPPP Standard ESCP Template</a:t>
            </a:r>
          </a:p>
          <a:p>
            <a:r>
              <a:rPr lang="en-US" altLang="en-US" dirty="0" smtClean="0"/>
              <a:t>Use ESCP and Site Plan to guide site inspection</a:t>
            </a:r>
          </a:p>
          <a:p>
            <a:r>
              <a:rPr lang="en-US" altLang="en-US" dirty="0" smtClean="0"/>
              <a:t>Recognize authorized and unauthorized non-stormwater discharges</a:t>
            </a:r>
          </a:p>
          <a:p>
            <a:r>
              <a:rPr lang="en-US" altLang="en-US" dirty="0" smtClean="0"/>
              <a:t>Be familiar with standard construction site BMPs</a:t>
            </a:r>
          </a:p>
          <a:p>
            <a:pPr lvl="1"/>
            <a:r>
              <a:rPr lang="en-US" altLang="en-US" dirty="0" smtClean="0"/>
              <a:t>Understand what they are, how they work, and when to deploy them</a:t>
            </a:r>
          </a:p>
          <a:p>
            <a:r>
              <a:rPr lang="en-US" altLang="en-US" dirty="0" smtClean="0"/>
              <a:t>Know who your QSP is and seek her/his advice on BMPs and ESCPs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FC6C18-46CD-4C73-A87C-217CC0474D8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Template">
  <a:themeElements>
    <a:clrScheme name="Design Templat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Templat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Templat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Templat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Presentation Template May 2006</Template>
  <TotalTime>3507</TotalTime>
  <Words>476</Words>
  <Application>Microsoft Office PowerPoint</Application>
  <PresentationFormat>On-screen Show (4:3)</PresentationFormat>
  <Paragraphs>91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Design Template</vt:lpstr>
      <vt:lpstr>ESCP Inspections</vt:lpstr>
      <vt:lpstr>MSCTOPPP inspection checklist</vt:lpstr>
      <vt:lpstr>Inspection Log</vt:lpstr>
      <vt:lpstr>Inspection log rolls up your inspection records</vt:lpstr>
      <vt:lpstr>Municipal inspection frequency</vt:lpstr>
      <vt:lpstr>Municipal inspection frequency: “Normal priority”</vt:lpstr>
      <vt:lpstr>Municipal inspection frequency: “High priority” </vt:lpstr>
      <vt:lpstr>Construction operators need to inspection projects</vt:lpstr>
      <vt:lpstr>Role of the municipal inspector</vt:lpstr>
      <vt:lpstr>Role of the construction operator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Mathews</dc:creator>
  <cp:lastModifiedBy>Sandy Mathews</cp:lastModifiedBy>
  <cp:revision>248</cp:revision>
  <dcterms:created xsi:type="dcterms:W3CDTF">2007-12-27T20:07:35Z</dcterms:created>
  <dcterms:modified xsi:type="dcterms:W3CDTF">2015-11-10T22:39:12Z</dcterms:modified>
</cp:coreProperties>
</file>