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2" r:id="rId2"/>
    <p:sldMasterId id="2147483768" r:id="rId3"/>
    <p:sldMasterId id="2147483780" r:id="rId4"/>
    <p:sldMasterId id="2147483792" r:id="rId5"/>
    <p:sldMasterId id="2147483804" r:id="rId6"/>
  </p:sldMasterIdLst>
  <p:notesMasterIdLst>
    <p:notesMasterId r:id="rId36"/>
  </p:notesMasterIdLst>
  <p:handoutMasterIdLst>
    <p:handoutMasterId r:id="rId37"/>
  </p:handoutMasterIdLst>
  <p:sldIdLst>
    <p:sldId id="256" r:id="rId7"/>
    <p:sldId id="292" r:id="rId8"/>
    <p:sldId id="293" r:id="rId9"/>
    <p:sldId id="294" r:id="rId10"/>
    <p:sldId id="296" r:id="rId11"/>
    <p:sldId id="297" r:id="rId12"/>
    <p:sldId id="278" r:id="rId13"/>
    <p:sldId id="285" r:id="rId14"/>
    <p:sldId id="298" r:id="rId15"/>
    <p:sldId id="306" r:id="rId16"/>
    <p:sldId id="261" r:id="rId17"/>
    <p:sldId id="258" r:id="rId18"/>
    <p:sldId id="262" r:id="rId19"/>
    <p:sldId id="260" r:id="rId20"/>
    <p:sldId id="307" r:id="rId21"/>
    <p:sldId id="289" r:id="rId22"/>
    <p:sldId id="310" r:id="rId23"/>
    <p:sldId id="309" r:id="rId24"/>
    <p:sldId id="311" r:id="rId25"/>
    <p:sldId id="312" r:id="rId26"/>
    <p:sldId id="313" r:id="rId27"/>
    <p:sldId id="315" r:id="rId28"/>
    <p:sldId id="314" r:id="rId29"/>
    <p:sldId id="316" r:id="rId30"/>
    <p:sldId id="317" r:id="rId31"/>
    <p:sldId id="303" r:id="rId32"/>
    <p:sldId id="304" r:id="rId33"/>
    <p:sldId id="305" r:id="rId34"/>
    <p:sldId id="287" r:id="rId3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239" autoAdjust="0"/>
  </p:normalViewPr>
  <p:slideViewPr>
    <p:cSldViewPr>
      <p:cViewPr varScale="1">
        <p:scale>
          <a:sx n="77" d="100"/>
          <a:sy n="77" d="100"/>
        </p:scale>
        <p:origin x="-177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067EFB-E680-4C73-8D27-755FA867664B}" type="datetimeFigureOut">
              <a:rPr lang="en-US" smtClean="0"/>
              <a:t>10/16/2015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784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675"/>
            <a:ext cx="303784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335132-624B-46F4-AE4F-F3215A49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4716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88E312-184E-4C3F-A032-CA75D41B0919}" type="datetimeFigureOut">
              <a:rPr lang="en-US" smtClean="0"/>
              <a:t>10/16/2015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86EE79-9625-4EE5-9A88-3E3E4B5EC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286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EE79-9625-4EE5-9A88-3E3E4B5ECBB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5783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EE79-9625-4EE5-9A88-3E3E4B5ECBB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8303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No exceedances of action levels from any outfalls!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In comparison, annually I typically receive between 80-100 violation calls a year that include illicit discharges, construction</a:t>
            </a:r>
            <a:r>
              <a:rPr lang="en-US" baseline="0" dirty="0" smtClean="0"/>
              <a:t> activity, and creek violations </a:t>
            </a:r>
            <a:r>
              <a:rPr lang="en-US" dirty="0" smtClean="0"/>
              <a:t>just for the unincorporated county for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EE79-9625-4EE5-9A88-3E3E4B5ECBB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0590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Business types specified in permit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Some municipalities</a:t>
            </a:r>
            <a:r>
              <a:rPr lang="en-US" baseline="0" dirty="0" smtClean="0"/>
              <a:t> do not have any of these business types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Most are vehicle maintenance and repair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We will continue to report on inspections completed by other agencies for other types of businesses such as restaurants, but separate from this requirement. 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EE79-9625-4EE5-9A88-3E3E4B5ECBB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730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 smtClean="0"/>
              <a:t>Update on an annual basis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 smtClean="0"/>
              <a:t>Business drainages</a:t>
            </a:r>
            <a:r>
              <a:rPr lang="en-US" sz="1200" baseline="0" dirty="0" smtClean="0"/>
              <a:t> were a primary factor in determining Priority Outfalls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baseline="0" dirty="0" smtClean="0"/>
              <a:t>Develop business inspection program for inventoried businesses not already inspected by other agencies such as CUPA, CMSA, and EHS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EE79-9625-4EE5-9A88-3E3E4B5ECBB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9334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Clr>
                <a:srgbClr val="FFFF00"/>
              </a:buClr>
              <a:buFontTx/>
              <a:buChar char="-"/>
            </a:pPr>
            <a:r>
              <a:rPr lang="en-US" sz="1200" dirty="0" smtClean="0"/>
              <a:t>MCSTOPPP staff contacted member</a:t>
            </a:r>
            <a:r>
              <a:rPr lang="en-US" sz="1200" baseline="0" dirty="0" smtClean="0"/>
              <a:t> agencies to obtain list of facilities</a:t>
            </a:r>
          </a:p>
          <a:p>
            <a:pPr marL="171450" indent="-171450">
              <a:buClr>
                <a:srgbClr val="FFFF00"/>
              </a:buClr>
              <a:buFontTx/>
              <a:buChar char="-"/>
            </a:pPr>
            <a:r>
              <a:rPr lang="en-US" sz="1200" baseline="0" dirty="0" smtClean="0"/>
              <a:t>Digitized some facilities within or outside of parcels</a:t>
            </a:r>
          </a:p>
          <a:p>
            <a:pPr marL="171450" indent="-171450">
              <a:buClr>
                <a:srgbClr val="FFFF00"/>
              </a:buClr>
              <a:buFontTx/>
              <a:buChar char="-"/>
            </a:pPr>
            <a:r>
              <a:rPr lang="en-US" sz="1200" dirty="0" smtClean="0"/>
              <a:t>ALL FACILITIES</a:t>
            </a:r>
            <a:r>
              <a:rPr lang="en-US" sz="1200" baseline="0" dirty="0" smtClean="0"/>
              <a:t>! </a:t>
            </a:r>
            <a:r>
              <a:rPr lang="en-US" sz="1200" dirty="0" smtClean="0"/>
              <a:t>Corps yards, fire and police stations, pools, parks, libraries, municipal</a:t>
            </a:r>
            <a:r>
              <a:rPr lang="en-US" sz="1200" baseline="0" dirty="0" smtClean="0"/>
              <a:t> buildings</a:t>
            </a:r>
            <a:r>
              <a:rPr lang="en-US" sz="1200" dirty="0" smtClean="0"/>
              <a:t>… too many facility types to list… even parking lots!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EE79-9625-4EE5-9A88-3E3E4B5ECBB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730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Questionnaires based on other E.9.a criteria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EE79-9625-4EE5-9A88-3E3E4B5ECBB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6836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EE79-9625-4EE5-9A88-3E3E4B5ECBB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129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EE79-9625-4EE5-9A88-3E3E4B5ECBB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9860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EE79-9625-4EE5-9A88-3E3E4B5ECBB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1947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EE79-9625-4EE5-9A88-3E3E4B5ECBB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521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EE79-9625-4EE5-9A88-3E3E4B5ECBB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1731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EE79-9625-4EE5-9A88-3E3E4B5ECBB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9835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EE79-9625-4EE5-9A88-3E3E4B5ECBB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6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EE79-9625-4EE5-9A88-3E3E4B5ECBB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129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Clr>
                <a:srgbClr val="FFFF00"/>
              </a:buClr>
              <a:buFontTx/>
              <a:buChar char="-"/>
            </a:pPr>
            <a:r>
              <a:rPr lang="en-US" sz="1200" dirty="0" smtClean="0"/>
              <a:t>MCSTOPPP staff will be contacting member</a:t>
            </a:r>
            <a:r>
              <a:rPr lang="en-US" sz="1200" baseline="0" dirty="0" smtClean="0"/>
              <a:t> agencies in the Spring to obtain a list of facilities</a:t>
            </a:r>
          </a:p>
          <a:p>
            <a:pPr marL="171450" indent="-171450">
              <a:buClr>
                <a:srgbClr val="FFFF00"/>
              </a:buClr>
              <a:buFontTx/>
              <a:buChar char="-"/>
            </a:pPr>
            <a:r>
              <a:rPr lang="en-US" sz="1200" dirty="0" smtClean="0"/>
              <a:t>ALL FACILITIES</a:t>
            </a:r>
            <a:r>
              <a:rPr lang="en-US" sz="1200" baseline="0" dirty="0" smtClean="0"/>
              <a:t>! </a:t>
            </a:r>
            <a:r>
              <a:rPr lang="en-US" sz="1200" dirty="0" smtClean="0"/>
              <a:t>Corps yards, fire and police stations, pools, parks, libraries, municipal</a:t>
            </a:r>
            <a:r>
              <a:rPr lang="en-US" sz="1200" baseline="0" dirty="0" smtClean="0"/>
              <a:t> buildings</a:t>
            </a:r>
            <a:r>
              <a:rPr lang="en-US" sz="1200" dirty="0" smtClean="0"/>
              <a:t>… too many facility types to list… even parking lots! </a:t>
            </a:r>
          </a:p>
          <a:p>
            <a:pPr marL="171450" indent="-171450">
              <a:buClr>
                <a:srgbClr val="FFFF00"/>
              </a:buClr>
              <a:buFontTx/>
              <a:buChar char="-"/>
            </a:pPr>
            <a:r>
              <a:rPr lang="en-US" sz="1200" dirty="0" smtClean="0"/>
              <a:t>Once the lists and maps are complete, then inspect</a:t>
            </a:r>
            <a:r>
              <a:rPr lang="en-US" sz="1200" baseline="0" dirty="0" smtClean="0"/>
              <a:t> each facility</a:t>
            </a:r>
            <a:r>
              <a:rPr lang="en-US" sz="1200" dirty="0" smtClean="0"/>
              <a:t> to determine </a:t>
            </a:r>
            <a:r>
              <a:rPr lang="en-US" sz="1200" baseline="0" dirty="0" smtClean="0"/>
              <a:t>“hotspot” facilities (corp. yards, airports, etc.).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EE79-9625-4EE5-9A88-3E3E4B5ECBB9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6730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Some municipalities</a:t>
            </a:r>
            <a:r>
              <a:rPr lang="en-US" baseline="0" dirty="0" smtClean="0"/>
              <a:t> may not have any of these business types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We will continue to report on inspections completed by other agencies for other types of businesses such as restaurants, but separate from this requirement. 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EE79-9625-4EE5-9A88-3E3E4B5ECBB9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6730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EE79-9625-4EE5-9A88-3E3E4B5ECBB9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07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EE79-9625-4EE5-9A88-3E3E4B5ECBB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00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EE79-9625-4EE5-9A88-3E3E4B5ECBB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721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EE79-9625-4EE5-9A88-3E3E4B5ECBB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022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+mj-lt"/>
              </a:rPr>
              <a:t>land use, receiving water, and storm drain network data to develop priority areas, drainage areas, and storm drains receiving discharge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EE79-9625-4EE5-9A88-3E3E4B5ECB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664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Don’t sample if you can see the source!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Helpful when flows were inaccessible or too small to sample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Saves time, especially in smaller storm drain networks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More informative and useful data collection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Upshot – visual monitoring is still a good tool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Now what to do about the issues…</a:t>
            </a:r>
          </a:p>
          <a:p>
            <a:pPr marL="0" indent="0">
              <a:buFontTx/>
              <a:buNone/>
            </a:pPr>
            <a:endParaRPr lang="en-US" dirty="0" smtClean="0"/>
          </a:p>
          <a:p>
            <a:pPr marL="0" indent="0">
              <a:buFontTx/>
              <a:buNone/>
            </a:pPr>
            <a:r>
              <a:rPr lang="en-US" dirty="0" smtClean="0"/>
              <a:t>Tidally influenced, submerged, and inaccessible outfalls</a:t>
            </a:r>
          </a:p>
          <a:p>
            <a:pPr marL="0" indent="0">
              <a:buFontTx/>
              <a:buNone/>
            </a:pPr>
            <a:r>
              <a:rPr lang="en-US" dirty="0" smtClean="0"/>
              <a:t>Look for flow from the nearest upstream catch basin</a:t>
            </a:r>
          </a:p>
          <a:p>
            <a:pPr marL="0" indent="0">
              <a:buFontTx/>
              <a:buNone/>
            </a:pPr>
            <a:r>
              <a:rPr lang="en-US" dirty="0" smtClean="0"/>
              <a:t>Follow network further upstream if catch basin inundated</a:t>
            </a:r>
          </a:p>
          <a:p>
            <a:pPr marL="0" indent="0">
              <a:buFontTx/>
              <a:buNone/>
            </a:pPr>
            <a:r>
              <a:rPr lang="en-US" dirty="0" smtClean="0"/>
              <a:t>****Location based on existing data for inaccessible outfalls </a:t>
            </a:r>
          </a:p>
          <a:p>
            <a:pPr marL="0" indent="0">
              <a:buFontTx/>
              <a:buNone/>
            </a:pPr>
            <a:r>
              <a:rPr lang="en-US" dirty="0" smtClean="0"/>
              <a:t>If needed, take sample from nearest upstream accessible point</a:t>
            </a:r>
          </a:p>
          <a:p>
            <a:pPr marL="0" indent="0">
              <a:buFontTx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EE79-9625-4EE5-9A88-3E3E4B5ECBB9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059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We saw a wide variety of outfalls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Drop inlets and outfalls to </a:t>
            </a:r>
            <a:r>
              <a:rPr lang="en-US" dirty="0" err="1" smtClean="0"/>
              <a:t>culverted</a:t>
            </a:r>
            <a:r>
              <a:rPr lang="en-US" dirty="0" smtClean="0"/>
              <a:t> creeks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Outfalls from pump stations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Inaccessible</a:t>
            </a:r>
            <a:r>
              <a:rPr lang="en-US" baseline="0" dirty="0" smtClean="0"/>
              <a:t> outfalls</a:t>
            </a:r>
            <a:endParaRPr lang="en-US" dirty="0" smtClean="0"/>
          </a:p>
          <a:p>
            <a:pPr marL="171450" indent="-171450">
              <a:buFontTx/>
              <a:buChar char="-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EE79-9625-4EE5-9A88-3E3E4B5ECBB9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059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Three residents washing cars in their driveway</a:t>
            </a:r>
          </a:p>
          <a:p>
            <a:r>
              <a:rPr lang="en-US" dirty="0" smtClean="0"/>
              <a:t>Three broken/leaking water lines (leaks were already scheduled for repair with water districts at time of outreach)</a:t>
            </a:r>
          </a:p>
          <a:p>
            <a:r>
              <a:rPr lang="en-US" dirty="0" smtClean="0"/>
              <a:t>Two properties power washing</a:t>
            </a:r>
          </a:p>
          <a:p>
            <a:r>
              <a:rPr lang="en-US" dirty="0" smtClean="0"/>
              <a:t>Two residences with considerable over-irrigation</a:t>
            </a:r>
          </a:p>
          <a:p>
            <a:r>
              <a:rPr lang="en-US" dirty="0" smtClean="0"/>
              <a:t>One construction site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EE79-9625-4EE5-9A88-3E3E4B5ECBB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920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/>
              <a:t>10/16/2015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/>
              <a:t>10/16/2015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/>
              <a:t>10/16/2015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10/16/2015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6883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10/16/2015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30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10/16/2015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954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10/16/2015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3520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10/16/2015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9136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10/16/2015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181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10/16/2015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2633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10/16/2015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774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/>
              <a:t>10/16/2015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10/16/2015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0271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10/16/2015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344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10/16/2015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620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10/16/2015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719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10/16/2015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9845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10/16/2015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0583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10/16/2015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8186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10/16/2015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611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10/16/2015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297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10/16/2015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014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/>
              <a:t>10/16/2015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10/16/2015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7336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10/16/2015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9550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10/16/2015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9336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10/16/2015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235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9E263-8640-4FBC-8B15-4E419591DB25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5860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DE1F7-8C7C-4774-9CD9-9EA742ABB436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3528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E6E70-C1B1-47BC-A09C-7C920B2AC297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0054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2FC50-2FBC-4391-A814-67BC3C382399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8919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05CC0-8C50-497D-BD11-379923894A65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8370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3C831-C850-4151-85CA-FD64562B718E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75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/>
              <a:t>10/16/2015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7AF5D-A485-47F9-96CC-4583A7E04637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6795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EB7BD-3069-4460-8A1D-6884D5141A9A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7158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57E3FE-BC99-4EB4-95D2-9266538E53FD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8491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DF738-A035-465A-917C-D76E28B672AE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7267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FB0B7-15F2-4C95-A650-9BC0D534A102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4606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10/16/2015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4292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10/16/2015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8836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10/16/2015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9280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10/16/2015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4119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10/16/2015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19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/>
              <a:t>10/16/2015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10/16/2015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4143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10/16/2015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4305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10/16/2015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5319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10/16/2015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3653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10/16/2015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5954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10/16/2015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6498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10/16/2015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9199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10/16/2015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3672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10/16/2015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0704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10/16/2015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069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/>
              <a:t>10/16/2015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10/16/2015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2368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10/16/2015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7634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10/16/2015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0926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10/16/2015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0078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10/16/2015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2581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10/16/2015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9558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10/16/2015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220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/>
              <a:t>10/16/2015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/>
              <a:t>10/16/2015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/>
              <a:t>10/16/2015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03B478F-9F89-4391-B32C-C82549B601F7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92794FA-47B7-499C-9088-50506D07E963}" type="datetimeFigureOut">
              <a:rPr lang="en-US" smtClean="0"/>
              <a:t>10/16/2015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03B478F-9F89-4391-B32C-C82549B601F7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10/16/2015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8933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10/16/2015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4989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9D11CB-9E54-4314-AF7E-41A696C40EC8}" type="slidenum">
              <a:rPr lang="en-US">
                <a:solidFill>
                  <a:srgbClr val="DBF5F9">
                    <a:shade val="90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26382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10/16/2015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4542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10/16/2015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025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hyperlink" Target="mailto:hbunce@marincounty.org" TargetMode="External"/><Relationship Id="rId7" Type="http://schemas.openxmlformats.org/officeDocument/2006/relationships/hyperlink" Target="mailto:lscarpa@marincounty.org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Relationship Id="rId6" Type="http://schemas.openxmlformats.org/officeDocument/2006/relationships/hyperlink" Target="mailto:cdavid@marincounty.org" TargetMode="External"/><Relationship Id="rId5" Type="http://schemas.openxmlformats.org/officeDocument/2006/relationships/hyperlink" Target="mailto:tfashing@marincounty.org" TargetMode="External"/><Relationship Id="rId4" Type="http://schemas.openxmlformats.org/officeDocument/2006/relationships/hyperlink" Target="mailto:elotz@marincounty.or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9.jpeg"/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12" Type="http://schemas.microsoft.com/office/2007/relationships/hdphoto" Target="../media/hdphoto4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11" Type="http://schemas.openxmlformats.org/officeDocument/2006/relationships/image" Target="../media/image18.jpeg"/><Relationship Id="rId5" Type="http://schemas.openxmlformats.org/officeDocument/2006/relationships/image" Target="../media/image13.jpeg"/><Relationship Id="rId15" Type="http://schemas.microsoft.com/office/2007/relationships/hdphoto" Target="../media/hdphoto5.wdp"/><Relationship Id="rId10" Type="http://schemas.openxmlformats.org/officeDocument/2006/relationships/image" Target="../media/image17.jpeg"/><Relationship Id="rId4" Type="http://schemas.microsoft.com/office/2007/relationships/hdphoto" Target="../media/hdphoto2.wdp"/><Relationship Id="rId9" Type="http://schemas.openxmlformats.org/officeDocument/2006/relationships/image" Target="../media/image16.jpeg"/><Relationship Id="rId1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2835" y="838200"/>
            <a:ext cx="7851648" cy="190500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rgbClr val="66FFFF"/>
                </a:solidFill>
                <a:effectLst/>
              </a:rPr>
              <a:t>A </a:t>
            </a:r>
            <a:r>
              <a:rPr lang="en-US" sz="3600" dirty="0">
                <a:solidFill>
                  <a:srgbClr val="66FFFF"/>
                </a:solidFill>
                <a:effectLst/>
              </a:rPr>
              <a:t>Countywide Compliance Project </a:t>
            </a:r>
            <a:r>
              <a:rPr lang="en-US" sz="3600" dirty="0" smtClean="0">
                <a:solidFill>
                  <a:srgbClr val="66FFFF"/>
                </a:solidFill>
                <a:effectLst/>
              </a:rPr>
              <a:t>for </a:t>
            </a:r>
            <a:r>
              <a:rPr lang="en-US" sz="3600" dirty="0">
                <a:solidFill>
                  <a:srgbClr val="66FFFF"/>
                </a:solidFill>
                <a:effectLst/>
              </a:rPr>
              <a:t>E.9.and </a:t>
            </a:r>
            <a:r>
              <a:rPr lang="en-US" sz="3600" dirty="0" smtClean="0">
                <a:solidFill>
                  <a:srgbClr val="66FFFF"/>
                </a:solidFill>
                <a:effectLst/>
              </a:rPr>
              <a:t>E.11: Findings from the field, and bringing it all together in GIS</a:t>
            </a:r>
            <a:endParaRPr lang="en-US" sz="3600" dirty="0">
              <a:solidFill>
                <a:srgbClr val="66FFFF"/>
              </a:solidFill>
            </a:endParaRPr>
          </a:p>
        </p:txBody>
      </p:sp>
      <p:pic>
        <p:nvPicPr>
          <p:cNvPr id="4" name="Picture 7" descr="P:\MCSTOPPP\7-WaterBoard\Phase II\2011 Phase II reissue\implementation\Outfall Monitoring-Mapping\City of San Rafael\Blue Heron\PB0504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1" t="14573" r="29807" b="34451"/>
          <a:stretch/>
        </p:blipFill>
        <p:spPr bwMode="auto">
          <a:xfrm>
            <a:off x="3371850" y="4549105"/>
            <a:ext cx="2130336" cy="219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:\MCSTOPPP\7-WaterBoard\Phase II\2011 Phase II reissue\implementation\Outfall Monitoring-Mapping\City of San Rafael\Numbered pics\SRO-029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50"/>
          <a:stretch/>
        </p:blipFill>
        <p:spPr bwMode="auto">
          <a:xfrm>
            <a:off x="350119" y="4558631"/>
            <a:ext cx="2662180" cy="219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3359" y="3048000"/>
            <a:ext cx="8610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+mj-lt"/>
              </a:rPr>
              <a:t>Howard Bunce, Liz Lotz, Terri Fashing, and Christina David</a:t>
            </a:r>
          </a:p>
          <a:p>
            <a:pPr algn="ctr"/>
            <a:r>
              <a:rPr lang="en-US" sz="2200" dirty="0" smtClean="0">
                <a:latin typeface="+mj-lt"/>
              </a:rPr>
              <a:t>Marin County Stormwater Pollution Prevention Program (MCSTOPPP)</a:t>
            </a:r>
            <a:endParaRPr lang="en-US" sz="2200" dirty="0">
              <a:latin typeface="+mj-lt"/>
            </a:endParaRPr>
          </a:p>
        </p:txBody>
      </p:sp>
      <p:pic>
        <p:nvPicPr>
          <p:cNvPr id="1026" name="Picture 2" descr="F:\mcstoppp\7-WaterBoard\2013 Phase II\implementation\E9-Outfall Monitoring-Mapping\CASQA Presentation\Other Pics\MVO-00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488" y="4539581"/>
            <a:ext cx="2952472" cy="221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83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326" y="0"/>
            <a:ext cx="584734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67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2287" y="2438400"/>
            <a:ext cx="8153400" cy="4114800"/>
          </a:xfrm>
        </p:spPr>
        <p:txBody>
          <a:bodyPr>
            <a:normAutofit fontScale="92500" lnSpcReduction="10000"/>
          </a:bodyPr>
          <a:lstStyle/>
          <a:p>
            <a:pPr marL="342900" lvl="0" indent="-342900"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prstClr val="white"/>
                </a:solidFill>
                <a:latin typeface="Calibri"/>
              </a:rPr>
              <a:t>2,340 outfalls: zero </a:t>
            </a:r>
            <a:r>
              <a:rPr lang="en-US" sz="2600" dirty="0">
                <a:solidFill>
                  <a:prstClr val="white"/>
                </a:solidFill>
                <a:latin typeface="Calibri"/>
              </a:rPr>
              <a:t>exceedances of Action Level </a:t>
            </a:r>
            <a:r>
              <a:rPr lang="en-US" sz="2600" dirty="0" smtClean="0">
                <a:solidFill>
                  <a:prstClr val="white"/>
                </a:solidFill>
                <a:latin typeface="Calibri"/>
              </a:rPr>
              <a:t>Concentrations – no levels even close.</a:t>
            </a:r>
            <a:endParaRPr lang="en-US" sz="2600" dirty="0">
              <a:solidFill>
                <a:prstClr val="white"/>
              </a:solidFill>
              <a:latin typeface="Calibri"/>
            </a:endParaRPr>
          </a:p>
          <a:p>
            <a:pPr marL="342900" lvl="0" indent="-342900"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prstClr val="white"/>
                </a:solidFill>
                <a:latin typeface="Calibri"/>
              </a:rPr>
              <a:t>Dry weather flow sampling not effective for detecting episodic discharges:</a:t>
            </a:r>
          </a:p>
          <a:p>
            <a:pPr marL="982980" lvl="1" indent="-342900"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prstClr val="white"/>
                </a:solidFill>
                <a:latin typeface="Calibri"/>
              </a:rPr>
              <a:t>21 months of monitoring = 11 violations requiring outreach or enforcement</a:t>
            </a:r>
          </a:p>
          <a:p>
            <a:pPr marL="982980" lvl="1" indent="-342900"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prstClr val="white"/>
                </a:solidFill>
                <a:latin typeface="Calibri"/>
              </a:rPr>
              <a:t>An average of 215 violations reported annually by the public</a:t>
            </a:r>
          </a:p>
          <a:p>
            <a:pPr marL="982980" lvl="1" indent="-342900"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prstClr val="white"/>
                </a:solidFill>
                <a:latin typeface="Calibri"/>
              </a:rPr>
              <a:t>Visual monitoring and tracking of flows provided more informative and useful data collection</a:t>
            </a:r>
          </a:p>
          <a:p>
            <a:pPr lvl="0">
              <a:spcAft>
                <a:spcPts val="600"/>
              </a:spcAft>
              <a:buClr>
                <a:srgbClr val="FFFF00"/>
              </a:buClr>
            </a:pPr>
            <a:endParaRPr lang="en-US" sz="2600" dirty="0" smtClean="0">
              <a:solidFill>
                <a:prstClr val="white"/>
              </a:solidFill>
              <a:latin typeface="Calibri"/>
            </a:endParaRP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4800" y="962608"/>
            <a:ext cx="8528374" cy="1163217"/>
          </a:xfrm>
          <a:prstGeom prst="rect">
            <a:avLst/>
          </a:prstGeom>
          <a:ln>
            <a:noFill/>
          </a:ln>
        </p:spPr>
        <p:txBody>
          <a:bodyPr vert="horz" lIns="0" tIns="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5600" b="1" kern="1200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rgbClr val="66FFFF"/>
                </a:solidFill>
              </a:rPr>
              <a:t>Take </a:t>
            </a:r>
            <a:r>
              <a:rPr lang="en-US" sz="4000" dirty="0" err="1" smtClean="0">
                <a:solidFill>
                  <a:srgbClr val="66FFFF"/>
                </a:solidFill>
              </a:rPr>
              <a:t>Aways</a:t>
            </a:r>
            <a:r>
              <a:rPr lang="en-US" sz="4000" dirty="0" smtClean="0">
                <a:solidFill>
                  <a:srgbClr val="66FFFF"/>
                </a:solidFill>
              </a:rPr>
              <a:t> from Dry Weather Flow Monitoring – Be Adaptive!</a:t>
            </a:r>
            <a:endParaRPr lang="en-US" sz="4000" dirty="0">
              <a:solidFill>
                <a:srgbClr val="66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60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7952" y="1814236"/>
            <a:ext cx="8080248" cy="3291164"/>
          </a:xfrm>
        </p:spPr>
        <p:txBody>
          <a:bodyPr>
            <a:noAutofit/>
          </a:bodyPr>
          <a:lstStyle/>
          <a:p>
            <a:pPr marL="457200" indent="-4572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+mj-lt"/>
              </a:rPr>
              <a:t>Vehicle </a:t>
            </a:r>
            <a:r>
              <a:rPr lang="en-US" sz="2800" dirty="0">
                <a:latin typeface="+mj-lt"/>
              </a:rPr>
              <a:t>salvage </a:t>
            </a:r>
            <a:r>
              <a:rPr lang="en-US" sz="2800" dirty="0" smtClean="0">
                <a:latin typeface="+mj-lt"/>
              </a:rPr>
              <a:t>yards</a:t>
            </a:r>
          </a:p>
          <a:p>
            <a:pPr marL="457200" indent="-4572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+mj-lt"/>
              </a:rPr>
              <a:t>Metal/other </a:t>
            </a:r>
            <a:r>
              <a:rPr lang="en-US" sz="2800" dirty="0">
                <a:latin typeface="+mj-lt"/>
              </a:rPr>
              <a:t>recycled materials collection </a:t>
            </a:r>
            <a:r>
              <a:rPr lang="en-US" sz="2800" dirty="0" smtClean="0">
                <a:latin typeface="+mj-lt"/>
              </a:rPr>
              <a:t>facilities</a:t>
            </a:r>
          </a:p>
          <a:p>
            <a:pPr marL="457200" indent="-4572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+mj-lt"/>
              </a:rPr>
              <a:t>Waste </a:t>
            </a:r>
            <a:r>
              <a:rPr lang="en-US" sz="2800" dirty="0">
                <a:latin typeface="+mj-lt"/>
              </a:rPr>
              <a:t>transfer </a:t>
            </a:r>
            <a:r>
              <a:rPr lang="en-US" sz="2800" dirty="0" smtClean="0">
                <a:latin typeface="+mj-lt"/>
              </a:rPr>
              <a:t>facilities</a:t>
            </a:r>
          </a:p>
          <a:p>
            <a:pPr marL="457200" indent="-4572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+mj-lt"/>
              </a:rPr>
              <a:t>Vehicle </a:t>
            </a:r>
            <a:r>
              <a:rPr lang="en-US" sz="2800" dirty="0">
                <a:latin typeface="+mj-lt"/>
              </a:rPr>
              <a:t>mechanical repair, maintenance, or </a:t>
            </a:r>
            <a:r>
              <a:rPr lang="en-US" sz="2800" dirty="0" smtClean="0">
                <a:latin typeface="+mj-lt"/>
              </a:rPr>
              <a:t>cleaning</a:t>
            </a:r>
          </a:p>
          <a:p>
            <a:pPr marL="457200" indent="-4572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+mj-lt"/>
              </a:rPr>
              <a:t>Building </a:t>
            </a:r>
            <a:r>
              <a:rPr lang="en-US" sz="2800" dirty="0">
                <a:latin typeface="+mj-lt"/>
              </a:rPr>
              <a:t>trade central facilities or </a:t>
            </a:r>
            <a:r>
              <a:rPr lang="en-US" sz="2800" dirty="0" smtClean="0">
                <a:latin typeface="+mj-lt"/>
              </a:rPr>
              <a:t>yards</a:t>
            </a:r>
          </a:p>
          <a:p>
            <a:pPr marL="457200" indent="-4572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+mj-lt"/>
              </a:rPr>
              <a:t>Corp </a:t>
            </a:r>
            <a:r>
              <a:rPr lang="en-US" sz="2800" dirty="0">
                <a:latin typeface="+mj-lt"/>
              </a:rPr>
              <a:t>yards, landscape </a:t>
            </a:r>
            <a:r>
              <a:rPr lang="en-US" sz="2800" dirty="0" smtClean="0">
                <a:latin typeface="+mj-lt"/>
              </a:rPr>
              <a:t>nurseries/greenhouses</a:t>
            </a:r>
          </a:p>
          <a:p>
            <a:pPr marL="457200" indent="-4572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+mj-lt"/>
              </a:rPr>
              <a:t>Building </a:t>
            </a:r>
            <a:r>
              <a:rPr lang="en-US" sz="2800" dirty="0">
                <a:latin typeface="+mj-lt"/>
              </a:rPr>
              <a:t>material retailers and </a:t>
            </a:r>
            <a:r>
              <a:rPr lang="en-US" sz="2800" dirty="0" smtClean="0">
                <a:latin typeface="+mj-lt"/>
              </a:rPr>
              <a:t>storage</a:t>
            </a:r>
          </a:p>
          <a:p>
            <a:pPr>
              <a:buClr>
                <a:srgbClr val="FFFF00"/>
              </a:buClr>
            </a:pPr>
            <a:endParaRPr lang="en-US" sz="2000" dirty="0"/>
          </a:p>
          <a:p>
            <a:pPr marL="941832" lvl="3" indent="0">
              <a:buClr>
                <a:srgbClr val="FFFF00"/>
              </a:buClr>
            </a:pP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endParaRPr lang="en-US" sz="16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" y="775855"/>
            <a:ext cx="8528374" cy="1052945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rgbClr val="66FFFF"/>
                </a:solidFill>
              </a:rPr>
              <a:t>Create Inventory and Map Locations for Select Businesses </a:t>
            </a:r>
            <a:endParaRPr lang="en-US" sz="4000" dirty="0">
              <a:solidFill>
                <a:srgbClr val="66FFFF"/>
              </a:solidFill>
            </a:endParaRPr>
          </a:p>
        </p:txBody>
      </p:sp>
      <p:pic>
        <p:nvPicPr>
          <p:cNvPr id="4098" name="Picture 2" descr="C:\Users\hbunce\Desktop\Home Depo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409" y="5588057"/>
            <a:ext cx="1981200" cy="115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hbunce\Desktop\Auto Repai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550293"/>
            <a:ext cx="1553157" cy="116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hbunce\Desktop\nursery_panaram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187" y="5550293"/>
            <a:ext cx="3361622" cy="115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hbunce\Desktop\KKMI_BoatYard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809" y="5573354"/>
            <a:ext cx="1752600" cy="11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00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524000"/>
            <a:ext cx="7772400" cy="5181600"/>
          </a:xfrm>
        </p:spPr>
        <p:txBody>
          <a:bodyPr>
            <a:noAutofit/>
          </a:bodyPr>
          <a:lstStyle/>
          <a:p>
            <a:pPr marL="342900" indent="-342900"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Obtained list of </a:t>
            </a:r>
            <a:r>
              <a:rPr lang="en-US" sz="2400" dirty="0" smtClean="0">
                <a:solidFill>
                  <a:srgbClr val="FFFF00"/>
                </a:solidFill>
                <a:latin typeface="+mj-lt"/>
              </a:rPr>
              <a:t>*</a:t>
            </a:r>
            <a:r>
              <a:rPr lang="en-US" sz="2400" dirty="0" smtClean="0">
                <a:latin typeface="+mj-lt"/>
              </a:rPr>
              <a:t>CUPA-inspected businesses with street addresses, selected those fitting the permit guidelines, and added other businesses that need to be included </a:t>
            </a:r>
          </a:p>
          <a:p>
            <a:pPr marL="342900" indent="-342900"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345 businesses mapped</a:t>
            </a:r>
          </a:p>
          <a:p>
            <a:pPr marL="342900" indent="-342900"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Digitized locations of businesses </a:t>
            </a:r>
            <a:r>
              <a:rPr lang="en-US" sz="2400" dirty="0">
                <a:latin typeface="+mj-lt"/>
              </a:rPr>
              <a:t>and storm drains receiving discharge as </a:t>
            </a:r>
            <a:r>
              <a:rPr lang="en-US" sz="2400" dirty="0" smtClean="0">
                <a:latin typeface="+mj-lt"/>
              </a:rPr>
              <a:t>points in GIS </a:t>
            </a:r>
          </a:p>
          <a:p>
            <a:pPr marL="342900" indent="-342900"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Source data included existing GIS roads, parcels, storm drains, and hydrography flow lines; aerial         photography; and Google Street </a:t>
            </a:r>
            <a:r>
              <a:rPr lang="en-US" sz="2400" dirty="0">
                <a:latin typeface="+mj-lt"/>
              </a:rPr>
              <a:t>V</a:t>
            </a:r>
            <a:r>
              <a:rPr lang="en-US" sz="2400" dirty="0" smtClean="0">
                <a:latin typeface="+mj-lt"/>
              </a:rPr>
              <a:t>iew </a:t>
            </a:r>
          </a:p>
          <a:p>
            <a:pPr marL="342900" indent="-342900"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  <a:p>
            <a:pPr marL="342900" indent="-342900"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  <a:p>
            <a:pPr>
              <a:buClr>
                <a:srgbClr val="FFFF00"/>
              </a:buClr>
            </a:pPr>
            <a:r>
              <a:rPr lang="en-US" sz="2400" dirty="0" smtClean="0">
                <a:solidFill>
                  <a:srgbClr val="FFFF00"/>
                </a:solidFill>
                <a:latin typeface="+mj-lt"/>
              </a:rPr>
              <a:t>*Certified 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Unified Program Agency</a:t>
            </a: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2800" dirty="0" smtClean="0">
              <a:latin typeface="+mj-lt"/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2400" dirty="0">
              <a:latin typeface="+mj-lt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762000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rgbClr val="66FFFF"/>
                </a:solidFill>
              </a:rPr>
              <a:t>Desktop Mapping Methods</a:t>
            </a:r>
            <a:endParaRPr lang="en-US" sz="4000" dirty="0">
              <a:solidFill>
                <a:srgbClr val="66FFFF"/>
              </a:solidFill>
            </a:endParaRPr>
          </a:p>
        </p:txBody>
      </p:sp>
      <p:pic>
        <p:nvPicPr>
          <p:cNvPr id="1026" name="Picture 2" descr="F:\MCSTOPPP\7-WaterBoard\2013 Phase II\implementation\E9-Outfall Monitoring-Mapping\CASQA Presentations\PA1528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645" y="4724401"/>
            <a:ext cx="2664917" cy="199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19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1981200"/>
            <a:ext cx="8080248" cy="2872580"/>
          </a:xfrm>
        </p:spPr>
        <p:txBody>
          <a:bodyPr>
            <a:noAutofit/>
          </a:bodyPr>
          <a:lstStyle/>
          <a:p>
            <a:pPr marL="571500" indent="-5715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+mj-lt"/>
              </a:rPr>
              <a:t>Obtain list of facilities from municipalities</a:t>
            </a:r>
          </a:p>
          <a:p>
            <a:pPr marL="571500" indent="-571500">
              <a:spcBef>
                <a:spcPts val="0"/>
              </a:spcBef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+mj-lt"/>
              </a:rPr>
              <a:t>Map each facility:</a:t>
            </a:r>
            <a:endParaRPr lang="en-US" sz="2800" dirty="0">
              <a:latin typeface="+mj-lt"/>
            </a:endParaRPr>
          </a:p>
          <a:p>
            <a:pPr marL="1211580" lvl="1" indent="-571500">
              <a:spcBef>
                <a:spcPts val="0"/>
              </a:spcBef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Locate and select GIS parcel polygons</a:t>
            </a:r>
          </a:p>
          <a:p>
            <a:pPr marL="1211580" lvl="1" indent="-571500">
              <a:spcBef>
                <a:spcPts val="0"/>
              </a:spcBef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Copy to Facilities geodatabase layer and add attributes</a:t>
            </a:r>
          </a:p>
          <a:p>
            <a:pPr marL="571500" indent="-5715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+mj-lt"/>
              </a:rPr>
              <a:t>391 facilities mapped</a:t>
            </a:r>
          </a:p>
          <a:p>
            <a:pPr marL="571500" indent="-571500">
              <a:spcBef>
                <a:spcPts val="400"/>
              </a:spcBef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+mj-lt"/>
              </a:rPr>
              <a:t>Discharge points – inventory and attributes</a:t>
            </a:r>
          </a:p>
          <a:p>
            <a:pPr>
              <a:buClr>
                <a:srgbClr val="FFFF00"/>
              </a:buClr>
            </a:pPr>
            <a:endParaRPr lang="en-US" sz="3600" dirty="0" smtClean="0"/>
          </a:p>
          <a:p>
            <a:pPr>
              <a:buClr>
                <a:srgbClr val="FFFF00"/>
              </a:buClr>
            </a:pPr>
            <a:endParaRPr lang="en-US" sz="1600" dirty="0" smtClean="0"/>
          </a:p>
          <a:p>
            <a:pPr>
              <a:buClr>
                <a:srgbClr val="FFFF00"/>
              </a:buClr>
            </a:pPr>
            <a:endParaRPr lang="en-US" sz="2400" dirty="0" smtClean="0"/>
          </a:p>
          <a:p>
            <a:pPr marL="941832" lvl="3" indent="0">
              <a:buClr>
                <a:srgbClr val="FFFF00"/>
              </a:buClr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endParaRPr lang="en-US" sz="16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" y="762000"/>
            <a:ext cx="8528374" cy="1052945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rgbClr val="66FFFF"/>
                </a:solidFill>
              </a:rPr>
              <a:t>Create Map and Inventory of all</a:t>
            </a:r>
            <a:br>
              <a:rPr lang="en-US" sz="4000" dirty="0" smtClean="0">
                <a:solidFill>
                  <a:srgbClr val="66FFFF"/>
                </a:solidFill>
              </a:rPr>
            </a:br>
            <a:r>
              <a:rPr lang="en-US" sz="4000" dirty="0" smtClean="0">
                <a:solidFill>
                  <a:srgbClr val="66FFFF"/>
                </a:solidFill>
              </a:rPr>
              <a:t> Municipally Owned/Operated Facilities</a:t>
            </a:r>
            <a:endParaRPr lang="en-US" sz="4000" dirty="0">
              <a:solidFill>
                <a:srgbClr val="66FFFF"/>
              </a:solidFill>
            </a:endParaRPr>
          </a:p>
        </p:txBody>
      </p:sp>
      <p:pic>
        <p:nvPicPr>
          <p:cNvPr id="3074" name="Picture 2" descr="C:\Users\hbunce\Desktop\StreetSweeper5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876800"/>
            <a:ext cx="2279227" cy="170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hbunce\Desktop\Novato Fi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187" y="4865290"/>
            <a:ext cx="2279226" cy="170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1627" y="4876800"/>
            <a:ext cx="2279226" cy="170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hbunce\Desktop\Parking Lo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0" t="-1993" b="1993"/>
          <a:stretch/>
        </p:blipFill>
        <p:spPr bwMode="auto">
          <a:xfrm>
            <a:off x="4540758" y="4853781"/>
            <a:ext cx="2164841" cy="172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58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1066800"/>
            <a:ext cx="8528374" cy="1052945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rgbClr val="66FFFF"/>
                </a:solidFill>
              </a:rPr>
              <a:t>Identify and Map </a:t>
            </a:r>
            <a:br>
              <a:rPr lang="en-US" sz="4000" dirty="0" smtClean="0">
                <a:solidFill>
                  <a:srgbClr val="66FFFF"/>
                </a:solidFill>
              </a:rPr>
            </a:br>
            <a:r>
              <a:rPr lang="en-US" sz="4000" dirty="0" smtClean="0">
                <a:solidFill>
                  <a:srgbClr val="66FFFF"/>
                </a:solidFill>
              </a:rPr>
              <a:t>Priority Discharge Areas</a:t>
            </a:r>
            <a:endParaRPr lang="en-US" sz="4000" dirty="0">
              <a:solidFill>
                <a:srgbClr val="66FFFF"/>
              </a:solidFill>
            </a:endParaRPr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86000"/>
            <a:ext cx="8080248" cy="3291164"/>
          </a:xfrm>
        </p:spPr>
        <p:txBody>
          <a:bodyPr>
            <a:noAutofit/>
          </a:bodyPr>
          <a:lstStyle/>
          <a:p>
            <a:pPr marL="457200" indent="-4572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+mj-lt"/>
              </a:rPr>
              <a:t>Industrial, Commercial, and Mixed Land Use Areas:</a:t>
            </a:r>
          </a:p>
          <a:p>
            <a:pPr marL="1097280" lvl="1" indent="-4572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From GIS parcel data and use codes</a:t>
            </a:r>
          </a:p>
          <a:p>
            <a:pPr marL="1097280" lvl="1" indent="-4572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Buffer parcels to include road right-of-ways</a:t>
            </a:r>
          </a:p>
          <a:p>
            <a:pPr marL="1097280" lvl="1" indent="-4572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Adapted from previous mapping of priority land use areas for Trash Amendments</a:t>
            </a:r>
          </a:p>
          <a:p>
            <a:pPr marL="457200" indent="-4572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+mj-lt"/>
              </a:rPr>
              <a:t>Additional areas based on local knowledge</a:t>
            </a:r>
          </a:p>
          <a:p>
            <a:pPr marL="457200" indent="-4572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+mj-lt"/>
              </a:rPr>
              <a:t>Update Priority Areas annually</a:t>
            </a:r>
            <a:endParaRPr lang="en-US" sz="2400" dirty="0" smtClean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7041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5800"/>
            <a:ext cx="7620000" cy="1143000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rgbClr val="66FFFF"/>
                </a:solidFill>
              </a:rPr>
              <a:t>How Will Maps be Used?</a:t>
            </a:r>
            <a:br>
              <a:rPr lang="en-US" sz="4000" dirty="0" smtClean="0">
                <a:solidFill>
                  <a:srgbClr val="66FFFF"/>
                </a:solidFill>
              </a:rPr>
            </a:br>
            <a:r>
              <a:rPr lang="en-US" sz="3600" dirty="0" smtClean="0">
                <a:solidFill>
                  <a:srgbClr val="66FFFF"/>
                </a:solidFill>
              </a:rPr>
              <a:t>The Power of Location with Attributes!</a:t>
            </a:r>
            <a:endParaRPr lang="en-US" sz="3600" dirty="0">
              <a:solidFill>
                <a:srgbClr val="66FFFF"/>
              </a:solidFill>
            </a:endParaRP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530352" y="1919288"/>
            <a:ext cx="8004048" cy="4633912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+mj-lt"/>
              </a:rPr>
              <a:t>Comprehensive GIS maps are providing invaluable information at the click of the mouse!</a:t>
            </a:r>
          </a:p>
          <a:p>
            <a:pPr marL="982980" lvl="1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Detailed information for all select businesses and municipal facilities</a:t>
            </a:r>
          </a:p>
          <a:p>
            <a:pPr marL="982980" lvl="1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Locate storm drains receiving discharges</a:t>
            </a:r>
          </a:p>
          <a:p>
            <a:pPr marL="982980" lvl="1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Identify </a:t>
            </a:r>
            <a:r>
              <a:rPr lang="en-US" sz="2400" dirty="0">
                <a:latin typeface="+mj-lt"/>
              </a:rPr>
              <a:t>municipal facility “hot spots” </a:t>
            </a:r>
          </a:p>
          <a:p>
            <a:pPr marL="982980" lvl="1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Priority Areas guide monitoring for illicit discharges</a:t>
            </a:r>
          </a:p>
          <a:p>
            <a:pPr marL="982980" lvl="1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Use all of the above to designate Priority Monitoring Outfalls</a:t>
            </a:r>
          </a:p>
          <a:p>
            <a:pPr marL="982980" lvl="1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Database to conduct </a:t>
            </a:r>
            <a:r>
              <a:rPr lang="en-US" sz="2400" dirty="0">
                <a:latin typeface="+mj-lt"/>
              </a:rPr>
              <a:t>targeted outreach to </a:t>
            </a:r>
            <a:r>
              <a:rPr lang="en-US" sz="2400" dirty="0" smtClean="0">
                <a:latin typeface="+mj-lt"/>
              </a:rPr>
              <a:t>select business types</a:t>
            </a:r>
            <a:endParaRPr lang="en-US" sz="2400" dirty="0">
              <a:latin typeface="+mj-lt"/>
            </a:endParaRPr>
          </a:p>
          <a:p>
            <a:pPr marL="982980" lvl="1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2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443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288"/>
            <a:ext cx="9144000" cy="633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" y="1066800"/>
            <a:ext cx="8528374" cy="1052945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rgbClr val="66FFFF"/>
                </a:solidFill>
              </a:rPr>
              <a:t>Deliver Map Data:</a:t>
            </a:r>
            <a:br>
              <a:rPr lang="en-US" sz="4000" dirty="0" smtClean="0">
                <a:solidFill>
                  <a:srgbClr val="66FFFF"/>
                </a:solidFill>
              </a:rPr>
            </a:br>
            <a:r>
              <a:rPr lang="en-US" sz="4000" dirty="0" smtClean="0">
                <a:solidFill>
                  <a:srgbClr val="66FFFF"/>
                </a:solidFill>
              </a:rPr>
              <a:t>Marin Map</a:t>
            </a:r>
            <a:endParaRPr lang="en-US" sz="4000" dirty="0">
              <a:solidFill>
                <a:srgbClr val="66FFFF"/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33400" y="2286000"/>
            <a:ext cx="8080248" cy="3200400"/>
          </a:xfrm>
        </p:spPr>
        <p:txBody>
          <a:bodyPr>
            <a:noAutofit/>
          </a:bodyPr>
          <a:lstStyle/>
          <a:p>
            <a:pPr marL="571500" indent="-5715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+mj-lt"/>
              </a:rPr>
              <a:t>A </a:t>
            </a:r>
            <a:r>
              <a:rPr lang="en-US" sz="2800" dirty="0">
                <a:latin typeface="+mj-lt"/>
              </a:rPr>
              <a:t>consortium of public agencies (local governments, special districts</a:t>
            </a:r>
            <a:r>
              <a:rPr lang="en-US" sz="2800" dirty="0" smtClean="0">
                <a:latin typeface="+mj-lt"/>
              </a:rPr>
              <a:t>) in Marin</a:t>
            </a:r>
          </a:p>
          <a:p>
            <a:pPr marL="571500" indent="-5715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white"/>
                </a:solidFill>
                <a:latin typeface="Calibri"/>
              </a:rPr>
              <a:t>GIS database and </a:t>
            </a: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web-based computer 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applications </a:t>
            </a: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that support 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agency programs </a:t>
            </a:r>
            <a:endParaRPr lang="en-US" sz="2800" dirty="0" smtClean="0">
              <a:solidFill>
                <a:prstClr val="white"/>
              </a:solidFill>
              <a:latin typeface="Calibri"/>
            </a:endParaRPr>
          </a:p>
          <a:p>
            <a:pPr marL="571500" indent="-5715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View data and make maps without specialized GIS software and expertise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endParaRPr lang="en-US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8800"/>
            <a:ext cx="9144000" cy="1042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618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879"/>
            <a:ext cx="9144000" cy="672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4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/>
          </p:cNvSpPr>
          <p:nvPr>
            <p:ph type="title"/>
          </p:nvPr>
        </p:nvSpPr>
        <p:spPr>
          <a:xfrm>
            <a:off x="990600" y="704850"/>
            <a:ext cx="7162800" cy="1047750"/>
          </a:xfrm>
        </p:spPr>
        <p:txBody>
          <a:bodyPr/>
          <a:lstStyle/>
          <a:p>
            <a:pPr algn="ctr"/>
            <a:r>
              <a:rPr lang="en-US" altLang="en-US" sz="40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MCSTOPPP?</a:t>
            </a:r>
          </a:p>
        </p:txBody>
      </p:sp>
      <p:sp>
        <p:nvSpPr>
          <p:cNvPr id="4099" name="Rectangle 3"/>
          <p:cNvSpPr>
            <a:spLocks noGrp="1"/>
          </p:cNvSpPr>
          <p:nvPr>
            <p:ph type="body" idx="1"/>
          </p:nvPr>
        </p:nvSpPr>
        <p:spPr>
          <a:xfrm>
            <a:off x="457200" y="2362200"/>
            <a:ext cx="4648200" cy="4191000"/>
          </a:xfrm>
        </p:spPr>
        <p:txBody>
          <a:bodyPr/>
          <a:lstStyle/>
          <a:p>
            <a:pPr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latin typeface="Calibri" pitchFamily="34" charset="0"/>
              </a:rPr>
              <a:t>Joint effort of Marin’s 11 municipalities and the County</a:t>
            </a:r>
          </a:p>
          <a:p>
            <a:pPr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latin typeface="Calibri" pitchFamily="34" charset="0"/>
              </a:rPr>
              <a:t>Countywide program assists with Phase II Stormwater Permit compliance</a:t>
            </a:r>
          </a:p>
          <a:p>
            <a:pPr>
              <a:buClr>
                <a:srgbClr val="FFFF00"/>
              </a:buClr>
            </a:pPr>
            <a:r>
              <a:rPr lang="en-US" altLang="en-US" sz="2800" dirty="0" smtClean="0">
                <a:solidFill>
                  <a:prstClr val="white"/>
                </a:solidFill>
                <a:latin typeface="Calibri" pitchFamily="34" charset="0"/>
              </a:rPr>
              <a:t>Protect </a:t>
            </a:r>
            <a:r>
              <a:rPr lang="en-US" altLang="en-US" sz="2800" dirty="0">
                <a:solidFill>
                  <a:prstClr val="white"/>
                </a:solidFill>
                <a:latin typeface="Calibri" pitchFamily="34" charset="0"/>
              </a:rPr>
              <a:t>water quality </a:t>
            </a:r>
            <a:r>
              <a:rPr lang="en-US" altLang="en-US" sz="2800" dirty="0" smtClean="0">
                <a:solidFill>
                  <a:prstClr val="white"/>
                </a:solidFill>
                <a:latin typeface="Calibri" pitchFamily="34" charset="0"/>
              </a:rPr>
              <a:t>and beneficial uses in creeks, wetlands, and bays</a:t>
            </a:r>
            <a:endParaRPr lang="en-US" altLang="en-US" sz="2800" dirty="0" smtClean="0">
              <a:latin typeface="Calibri" pitchFamily="34" charset="0"/>
            </a:endParaRPr>
          </a:p>
          <a:p>
            <a:endParaRPr lang="en-US" altLang="en-US" sz="2800" dirty="0" smtClean="0">
              <a:latin typeface="Calibri" pitchFamily="34" charset="0"/>
            </a:endParaRPr>
          </a:p>
        </p:txBody>
      </p:sp>
      <p:pic>
        <p:nvPicPr>
          <p:cNvPr id="4100" name="Picture 2" descr="P:\MCSTOPPP\3-Public_Outreach\Gina\Photos by category mostly\Creeks &amp; Drakes Estero, Limantour\Arroyo Avichi - tributary of Novato Creek by Craig Solin cropp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438400"/>
            <a:ext cx="3505200" cy="405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668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879"/>
            <a:ext cx="9144000" cy="672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83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879"/>
            <a:ext cx="9144000" cy="672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26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879"/>
            <a:ext cx="9144000" cy="672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77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879"/>
            <a:ext cx="9144000" cy="672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60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879"/>
            <a:ext cx="9144000" cy="672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8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879"/>
            <a:ext cx="9144000" cy="672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47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404432"/>
            <a:ext cx="8156448" cy="1195768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rgbClr val="66FFFF"/>
                </a:solidFill>
              </a:rPr>
              <a:t>Monitoring Moving Forward</a:t>
            </a:r>
            <a:endParaRPr lang="en-US" sz="4000" dirty="0">
              <a:solidFill>
                <a:srgbClr val="66FFFF"/>
              </a:solidFill>
            </a:endParaRP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381000" y="1828800"/>
            <a:ext cx="8153400" cy="4800600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P</a:t>
            </a:r>
            <a:r>
              <a:rPr lang="en-US" sz="2800" dirty="0" smtClean="0">
                <a:latin typeface="+mj-lt"/>
              </a:rPr>
              <a:t>rogram to proactively identify illicit discharges </a:t>
            </a:r>
            <a:r>
              <a:rPr lang="en-US" sz="2800" dirty="0">
                <a:latin typeface="+mj-lt"/>
              </a:rPr>
              <a:t>in Priority </a:t>
            </a:r>
            <a:r>
              <a:rPr lang="en-US" sz="2800" dirty="0" smtClean="0">
                <a:latin typeface="+mj-lt"/>
              </a:rPr>
              <a:t>Areas includes:</a:t>
            </a: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800" dirty="0" smtClean="0">
              <a:latin typeface="+mj-lt"/>
            </a:endParaRPr>
          </a:p>
          <a:p>
            <a:pPr marL="982980" lvl="1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Dry </a:t>
            </a:r>
            <a:r>
              <a:rPr lang="en-US" sz="2400" dirty="0">
                <a:latin typeface="+mj-lt"/>
              </a:rPr>
              <a:t>weather flow monitoring </a:t>
            </a:r>
            <a:r>
              <a:rPr lang="en-US" sz="2400" dirty="0" smtClean="0">
                <a:latin typeface="+mj-lt"/>
              </a:rPr>
              <a:t>of Priority </a:t>
            </a:r>
            <a:r>
              <a:rPr lang="en-US" sz="2400" dirty="0">
                <a:latin typeface="+mj-lt"/>
              </a:rPr>
              <a:t>Monitoring </a:t>
            </a:r>
            <a:r>
              <a:rPr lang="en-US" sz="2400" dirty="0" smtClean="0">
                <a:latin typeface="+mj-lt"/>
              </a:rPr>
              <a:t>Outfalls</a:t>
            </a:r>
            <a:endParaRPr lang="en-US" sz="2400" dirty="0">
              <a:latin typeface="+mj-lt"/>
            </a:endParaRPr>
          </a:p>
          <a:p>
            <a:pPr marL="982980" lvl="1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Concurrent visual </a:t>
            </a:r>
            <a:r>
              <a:rPr lang="en-US" sz="2400" dirty="0">
                <a:latin typeface="+mj-lt"/>
              </a:rPr>
              <a:t>survey monitoring of Priority </a:t>
            </a:r>
            <a:r>
              <a:rPr lang="en-US" sz="2400" dirty="0" smtClean="0">
                <a:latin typeface="+mj-lt"/>
              </a:rPr>
              <a:t>Areas </a:t>
            </a:r>
          </a:p>
          <a:p>
            <a:pPr marL="982980" lvl="1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Industrial/commercial </a:t>
            </a:r>
            <a:r>
              <a:rPr lang="en-US" sz="2400" dirty="0">
                <a:latin typeface="+mj-lt"/>
              </a:rPr>
              <a:t>inspections of inventoried </a:t>
            </a:r>
            <a:r>
              <a:rPr lang="en-US" sz="2400" dirty="0" smtClean="0">
                <a:latin typeface="+mj-lt"/>
              </a:rPr>
              <a:t>facilities</a:t>
            </a:r>
          </a:p>
          <a:p>
            <a:pPr marL="982980" lvl="1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Inspector </a:t>
            </a:r>
            <a:r>
              <a:rPr lang="en-US" sz="2400" dirty="0">
                <a:latin typeface="+mj-lt"/>
              </a:rPr>
              <a:t>and municipal staff illicit discharge identification </a:t>
            </a:r>
            <a:r>
              <a:rPr lang="en-US" sz="2400" dirty="0" smtClean="0">
                <a:latin typeface="+mj-lt"/>
              </a:rPr>
              <a:t>training – if you see something call us!</a:t>
            </a:r>
          </a:p>
          <a:p>
            <a:pPr marL="982980" lvl="1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Anonymous community illicit discharge reporting programs – continue promoting public involvement!</a:t>
            </a: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5106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9097" y="1981200"/>
            <a:ext cx="8080248" cy="2667000"/>
          </a:xfrm>
        </p:spPr>
        <p:txBody>
          <a:bodyPr>
            <a:noAutofit/>
          </a:bodyPr>
          <a:lstStyle/>
          <a:p>
            <a:pPr marL="571500" indent="-571500"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+mj-lt"/>
              </a:rPr>
              <a:t>Create facility assessment protocols and inspection form (Sept. 2015)</a:t>
            </a:r>
          </a:p>
          <a:p>
            <a:pPr marL="571500" indent="-571500"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+mj-lt"/>
              </a:rPr>
              <a:t>Conduct assessments – Fall/Winter 2015-16</a:t>
            </a:r>
          </a:p>
          <a:p>
            <a:pPr marL="571500" indent="-571500"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+mj-lt"/>
              </a:rPr>
              <a:t>Designate outfalls receiving discharges from Hot Spots as </a:t>
            </a:r>
            <a:r>
              <a:rPr lang="en-US" sz="2800" dirty="0">
                <a:latin typeface="+mj-lt"/>
              </a:rPr>
              <a:t>Priority </a:t>
            </a:r>
            <a:r>
              <a:rPr lang="en-US" sz="2800" dirty="0" smtClean="0">
                <a:latin typeface="+mj-lt"/>
              </a:rPr>
              <a:t>Monitoring Outfalls </a:t>
            </a:r>
          </a:p>
          <a:p>
            <a:pPr marL="571500" indent="-5715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3200" dirty="0" smtClean="0">
              <a:latin typeface="+mj-lt"/>
            </a:endParaRPr>
          </a:p>
          <a:p>
            <a:pPr>
              <a:buClr>
                <a:srgbClr val="FFFF00"/>
              </a:buClr>
            </a:pPr>
            <a:endParaRPr lang="en-US" sz="3600" dirty="0" smtClean="0"/>
          </a:p>
          <a:p>
            <a:pPr>
              <a:buClr>
                <a:srgbClr val="FFFF00"/>
              </a:buClr>
            </a:pPr>
            <a:endParaRPr lang="en-US" sz="1600" dirty="0" smtClean="0"/>
          </a:p>
          <a:p>
            <a:pPr>
              <a:buClr>
                <a:srgbClr val="FFFF00"/>
              </a:buClr>
            </a:pPr>
            <a:endParaRPr lang="en-US" sz="2400" dirty="0" smtClean="0"/>
          </a:p>
          <a:p>
            <a:pPr marL="941832" lvl="3" indent="0">
              <a:buClr>
                <a:srgbClr val="FFFF00"/>
              </a:buClr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endParaRPr lang="en-US" sz="16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" y="762000"/>
            <a:ext cx="8528374" cy="1052945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rgbClr val="66FFFF"/>
                </a:solidFill>
              </a:rPr>
              <a:t>Next Steps for</a:t>
            </a:r>
            <a:br>
              <a:rPr lang="en-US" sz="4000" dirty="0" smtClean="0">
                <a:solidFill>
                  <a:srgbClr val="66FFFF"/>
                </a:solidFill>
              </a:rPr>
            </a:br>
            <a:r>
              <a:rPr lang="en-US" sz="4000" dirty="0" smtClean="0">
                <a:solidFill>
                  <a:srgbClr val="66FFFF"/>
                </a:solidFill>
              </a:rPr>
              <a:t> Municipally Owned/Operated Facilities</a:t>
            </a:r>
            <a:endParaRPr lang="en-US" sz="4000" dirty="0">
              <a:solidFill>
                <a:srgbClr val="66FFFF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" y="4876800"/>
            <a:ext cx="2248534" cy="168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9" t="19051" r="25821" b="26508"/>
          <a:stretch/>
        </p:blipFill>
        <p:spPr bwMode="auto">
          <a:xfrm>
            <a:off x="4499221" y="4876800"/>
            <a:ext cx="2273465" cy="168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6292" y="4876800"/>
            <a:ext cx="2248534" cy="16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97522" y="4876800"/>
            <a:ext cx="2250678" cy="168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67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7952" y="2133600"/>
            <a:ext cx="8080248" cy="2743200"/>
          </a:xfrm>
        </p:spPr>
        <p:txBody>
          <a:bodyPr>
            <a:noAutofit/>
          </a:bodyPr>
          <a:lstStyle/>
          <a:p>
            <a:pPr marL="457200" indent="-4572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+mj-lt"/>
              </a:rPr>
              <a:t>Annually update business list</a:t>
            </a:r>
          </a:p>
          <a:p>
            <a:pPr marL="457200" indent="-4572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+mj-lt"/>
              </a:rPr>
              <a:t>Continue working with partnering inspection agencies on all businesses they inspect</a:t>
            </a:r>
          </a:p>
          <a:p>
            <a:pPr marL="457200" indent="-4572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+mj-lt"/>
              </a:rPr>
              <a:t>Inspect facilities not currently covered on their list</a:t>
            </a:r>
          </a:p>
          <a:p>
            <a:pPr marL="457200" indent="-4572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+mj-lt"/>
              </a:rPr>
              <a:t>Conduct targeted outreach to businesses as needed</a:t>
            </a:r>
          </a:p>
          <a:p>
            <a:pPr marL="941832" lvl="3" indent="0">
              <a:buClr>
                <a:srgbClr val="FFFF00"/>
              </a:buClr>
            </a:pP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endParaRPr lang="en-US" sz="16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" y="914400"/>
            <a:ext cx="8528374" cy="1052945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rgbClr val="66FFFF"/>
                </a:solidFill>
              </a:rPr>
              <a:t>Business as Usual!</a:t>
            </a:r>
            <a:br>
              <a:rPr lang="en-US" sz="4000" dirty="0" smtClean="0">
                <a:solidFill>
                  <a:srgbClr val="66FFFF"/>
                </a:solidFill>
              </a:rPr>
            </a:br>
            <a:r>
              <a:rPr lang="en-US" sz="4000" dirty="0" smtClean="0">
                <a:solidFill>
                  <a:srgbClr val="66FFFF"/>
                </a:solidFill>
              </a:rPr>
              <a:t>Well not quite…</a:t>
            </a:r>
            <a:endParaRPr lang="en-US" sz="4000" dirty="0">
              <a:solidFill>
                <a:srgbClr val="66FFFF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0093" y="4986590"/>
            <a:ext cx="2304971" cy="172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1" b="14581"/>
          <a:stretch/>
        </p:blipFill>
        <p:spPr bwMode="auto">
          <a:xfrm>
            <a:off x="152399" y="4986590"/>
            <a:ext cx="2430163" cy="172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48424" y="4986590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7684" y="4986591"/>
            <a:ext cx="2285999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19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6934200" cy="912694"/>
          </a:xfrm>
        </p:spPr>
        <p:txBody>
          <a:bodyPr/>
          <a:lstStyle/>
          <a:p>
            <a:r>
              <a:rPr lang="en-US" sz="5400" dirty="0" smtClean="0">
                <a:solidFill>
                  <a:srgbClr val="66FFFF"/>
                </a:solidFill>
              </a:rPr>
              <a:t>Thank you!</a:t>
            </a:r>
            <a:endParaRPr lang="en-US" sz="5400" dirty="0">
              <a:solidFill>
                <a:srgbClr val="66FFFF"/>
              </a:solidFill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682752" y="1447800"/>
            <a:ext cx="7772400" cy="5334000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300"/>
              </a:spcAft>
              <a:buClr>
                <a:srgbClr val="FFFF00"/>
              </a:buClr>
            </a:pPr>
            <a:r>
              <a:rPr lang="en-US" sz="2300" dirty="0">
                <a:latin typeface="+mj-lt"/>
              </a:rPr>
              <a:t>A special thanks to our awesome interns!</a:t>
            </a:r>
          </a:p>
          <a:p>
            <a:pPr>
              <a:spcBef>
                <a:spcPts val="0"/>
              </a:spcBef>
              <a:spcAft>
                <a:spcPts val="300"/>
              </a:spcAft>
              <a:buClr>
                <a:srgbClr val="FFFF00"/>
              </a:buClr>
            </a:pPr>
            <a:r>
              <a:rPr lang="en-US" sz="2300" dirty="0">
                <a:latin typeface="+mj-lt"/>
              </a:rPr>
              <a:t>- Jake Kramarz</a:t>
            </a:r>
          </a:p>
          <a:p>
            <a:pPr>
              <a:spcBef>
                <a:spcPts val="0"/>
              </a:spcBef>
              <a:spcAft>
                <a:spcPts val="300"/>
              </a:spcAft>
              <a:buClr>
                <a:srgbClr val="FFFF00"/>
              </a:buClr>
            </a:pPr>
            <a:r>
              <a:rPr lang="en-US" sz="2300" dirty="0">
                <a:latin typeface="+mj-lt"/>
              </a:rPr>
              <a:t>- Kendall Pegan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FF00"/>
              </a:buClr>
            </a:pPr>
            <a:r>
              <a:rPr lang="en-US" sz="2300" dirty="0">
                <a:latin typeface="+mj-lt"/>
              </a:rPr>
              <a:t>- Michelle Gantos</a:t>
            </a:r>
          </a:p>
          <a:p>
            <a:pPr>
              <a:spcBef>
                <a:spcPts val="0"/>
              </a:spcBef>
              <a:buClr>
                <a:srgbClr val="FFFF00"/>
              </a:buClr>
            </a:pPr>
            <a:r>
              <a:rPr lang="en-US" sz="2300" dirty="0" smtClean="0">
                <a:latin typeface="+mj-lt"/>
              </a:rPr>
              <a:t>Howard Bunce – Engineering Technician III, QSP</a:t>
            </a:r>
          </a:p>
          <a:p>
            <a:pPr>
              <a:spcBef>
                <a:spcPts val="0"/>
              </a:spcBef>
              <a:buClr>
                <a:srgbClr val="FFFF00"/>
              </a:buClr>
            </a:pPr>
            <a:r>
              <a:rPr lang="en-US" sz="2300" dirty="0" smtClean="0">
                <a:latin typeface="+mj-lt"/>
                <a:hlinkClick r:id="rId3"/>
              </a:rPr>
              <a:t>hbunce@marincounty.org</a:t>
            </a:r>
            <a:r>
              <a:rPr lang="en-US" sz="2300" dirty="0" smtClean="0">
                <a:latin typeface="+mj-lt"/>
              </a:rPr>
              <a:t> </a:t>
            </a:r>
          </a:p>
          <a:p>
            <a:pPr>
              <a:spcBef>
                <a:spcPts val="0"/>
              </a:spcBef>
              <a:buClr>
                <a:srgbClr val="FFFF00"/>
              </a:buClr>
            </a:pPr>
            <a:r>
              <a:rPr lang="en-US" sz="2300" dirty="0" smtClean="0">
                <a:latin typeface="+mj-lt"/>
              </a:rPr>
              <a:t>Liz Lotz – Resource Specialist GIS</a:t>
            </a:r>
          </a:p>
          <a:p>
            <a:pPr>
              <a:spcBef>
                <a:spcPts val="0"/>
              </a:spcBef>
              <a:buClr>
                <a:srgbClr val="FFFF00"/>
              </a:buClr>
            </a:pPr>
            <a:r>
              <a:rPr lang="en-US" sz="2300" dirty="0" smtClean="0">
                <a:latin typeface="+mj-lt"/>
                <a:hlinkClick r:id="rId4"/>
              </a:rPr>
              <a:t>elotz@marincounty.org</a:t>
            </a:r>
            <a:endParaRPr lang="en-US" sz="2300" dirty="0" smtClean="0">
              <a:latin typeface="+mj-lt"/>
            </a:endParaRPr>
          </a:p>
          <a:p>
            <a:pPr>
              <a:spcBef>
                <a:spcPts val="0"/>
              </a:spcBef>
              <a:buClr>
                <a:srgbClr val="FFFF00"/>
              </a:buClr>
            </a:pPr>
            <a:r>
              <a:rPr lang="en-US" sz="2300" dirty="0" smtClean="0">
                <a:latin typeface="+mj-lt"/>
              </a:rPr>
              <a:t>Terri Fashing – Stormwater Program Administrator</a:t>
            </a:r>
          </a:p>
          <a:p>
            <a:pPr>
              <a:spcBef>
                <a:spcPts val="0"/>
              </a:spcBef>
              <a:buClr>
                <a:srgbClr val="FFFF00"/>
              </a:buClr>
            </a:pPr>
            <a:r>
              <a:rPr lang="en-US" sz="2300" dirty="0" smtClean="0">
                <a:latin typeface="+mj-lt"/>
                <a:hlinkClick r:id="rId5"/>
              </a:rPr>
              <a:t>tfashing@marincounty.org</a:t>
            </a:r>
            <a:r>
              <a:rPr lang="en-US" sz="2300" dirty="0" smtClean="0">
                <a:latin typeface="+mj-lt"/>
              </a:rPr>
              <a:t> </a:t>
            </a:r>
          </a:p>
          <a:p>
            <a:pPr lvl="0">
              <a:spcBef>
                <a:spcPts val="0"/>
              </a:spcBef>
              <a:buClr>
                <a:srgbClr val="FFFF00"/>
              </a:buClr>
              <a:buSzTx/>
            </a:pPr>
            <a:r>
              <a:rPr lang="en-US" sz="2300" dirty="0" smtClean="0">
                <a:solidFill>
                  <a:prstClr val="white"/>
                </a:solidFill>
                <a:latin typeface="Calibri"/>
              </a:rPr>
              <a:t>Christina David – Engineering Technician I</a:t>
            </a:r>
            <a:endParaRPr lang="en-US" sz="2300" dirty="0">
              <a:solidFill>
                <a:prstClr val="white"/>
              </a:solidFill>
              <a:latin typeface="Calibri"/>
            </a:endParaRPr>
          </a:p>
          <a:p>
            <a:pPr lvl="0">
              <a:spcBef>
                <a:spcPts val="0"/>
              </a:spcBef>
              <a:buClr>
                <a:srgbClr val="FFFF00"/>
              </a:buClr>
              <a:buSzTx/>
            </a:pPr>
            <a:r>
              <a:rPr lang="en-US" sz="2300" dirty="0" smtClean="0">
                <a:solidFill>
                  <a:prstClr val="white"/>
                </a:solidFill>
                <a:latin typeface="Calibri"/>
                <a:hlinkClick r:id="rId6"/>
              </a:rPr>
              <a:t>cdavid@marincounty.org</a:t>
            </a:r>
            <a:r>
              <a:rPr lang="en-US" sz="2300" dirty="0" smtClean="0">
                <a:solidFill>
                  <a:prstClr val="white"/>
                </a:solidFill>
                <a:latin typeface="Calibri"/>
              </a:rPr>
              <a:t> </a:t>
            </a:r>
          </a:p>
          <a:p>
            <a:pPr lvl="0">
              <a:spcBef>
                <a:spcPts val="0"/>
              </a:spcBef>
              <a:buClr>
                <a:srgbClr val="FFFF00"/>
              </a:buClr>
              <a:buSzTx/>
            </a:pPr>
            <a:r>
              <a:rPr lang="en-US" sz="2300" dirty="0" smtClean="0">
                <a:solidFill>
                  <a:prstClr val="white"/>
                </a:solidFill>
                <a:latin typeface="Calibri"/>
              </a:rPr>
              <a:t>Lynne </a:t>
            </a:r>
            <a:r>
              <a:rPr lang="en-US" sz="2300" dirty="0" err="1" smtClean="0">
                <a:solidFill>
                  <a:prstClr val="white"/>
                </a:solidFill>
                <a:latin typeface="Calibri"/>
              </a:rPr>
              <a:t>Scarpa</a:t>
            </a:r>
            <a:r>
              <a:rPr lang="en-US" sz="2300" dirty="0" smtClean="0">
                <a:solidFill>
                  <a:prstClr val="white"/>
                </a:solidFill>
                <a:latin typeface="Calibri"/>
              </a:rPr>
              <a:t> – Outreach Program Coordinator</a:t>
            </a:r>
            <a:endParaRPr lang="en-US" sz="2300" dirty="0">
              <a:solidFill>
                <a:prstClr val="white"/>
              </a:solidFill>
              <a:latin typeface="Calibri"/>
            </a:endParaRPr>
          </a:p>
          <a:p>
            <a:pPr lvl="0">
              <a:spcBef>
                <a:spcPts val="0"/>
              </a:spcBef>
              <a:buClr>
                <a:srgbClr val="FFFF00"/>
              </a:buClr>
              <a:buSzTx/>
            </a:pPr>
            <a:r>
              <a:rPr lang="en-US" sz="2300" dirty="0" smtClean="0">
                <a:solidFill>
                  <a:prstClr val="white"/>
                </a:solidFill>
                <a:latin typeface="Calibri"/>
                <a:hlinkClick r:id="rId7"/>
              </a:rPr>
              <a:t>lscarpa@marincounty.org</a:t>
            </a:r>
            <a:r>
              <a:rPr lang="en-US" sz="2300" dirty="0" smtClean="0">
                <a:solidFill>
                  <a:prstClr val="white"/>
                </a:solidFill>
                <a:latin typeface="Calibri"/>
              </a:rPr>
              <a:t> </a:t>
            </a:r>
            <a:endParaRPr lang="en-US" sz="2300" dirty="0">
              <a:solidFill>
                <a:prstClr val="white"/>
              </a:solidFill>
              <a:latin typeface="Calibri"/>
            </a:endParaRPr>
          </a:p>
          <a:p>
            <a:pPr lvl="0">
              <a:spcBef>
                <a:spcPts val="0"/>
              </a:spcBef>
              <a:buClr>
                <a:srgbClr val="FFFF00"/>
              </a:buClr>
              <a:buSzTx/>
            </a:pPr>
            <a:endParaRPr lang="en-US" sz="2300" dirty="0">
              <a:solidFill>
                <a:prstClr val="white"/>
              </a:solidFill>
              <a:latin typeface="Calibri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FF00"/>
              </a:buClr>
            </a:pPr>
            <a:endParaRPr lang="en-US" sz="2400" dirty="0">
              <a:latin typeface="+mj-lt"/>
            </a:endParaRPr>
          </a:p>
        </p:txBody>
      </p:sp>
      <p:pic>
        <p:nvPicPr>
          <p:cNvPr id="12290" name="Picture 2" descr="F:\mcstoppp\9-Pictures\Logos\MCSTOPPP Logo transp bckgnd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838200"/>
            <a:ext cx="2278498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1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MCSTOPPP\3-Public_Outreach\Gina\CALENDARS\2015 Calendar\Watersheds&amp;Creeks_Map_for_Calendar_2015_test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464" y="-72736"/>
            <a:ext cx="69342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21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326" y="0"/>
            <a:ext cx="584734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87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4000" b="1" dirty="0">
                <a:ln w="635">
                  <a:noFill/>
                </a:ln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Permit Panic: How we got started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3886200"/>
          </a:xfrm>
        </p:spPr>
        <p:txBody>
          <a:bodyPr/>
          <a:lstStyle/>
          <a:p>
            <a:pPr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+mj-lt"/>
              </a:rPr>
              <a:t>Initial reaction: We have to do what? By when?</a:t>
            </a:r>
          </a:p>
          <a:p>
            <a:pPr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+mj-lt"/>
              </a:rPr>
              <a:t>Multiple mapping tasks in different Phase II Permit sections – we need a plan!</a:t>
            </a:r>
          </a:p>
          <a:p>
            <a:pPr lvl="1"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Cost effective</a:t>
            </a:r>
          </a:p>
          <a:p>
            <a:pPr lvl="1"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Consistent methodology</a:t>
            </a:r>
          </a:p>
          <a:p>
            <a:pPr lvl="1"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C</a:t>
            </a:r>
            <a:r>
              <a:rPr lang="en-US" dirty="0" smtClean="0">
                <a:latin typeface="+mj-lt"/>
              </a:rPr>
              <a:t>onsistent monitoring and GIS data</a:t>
            </a:r>
          </a:p>
          <a:p>
            <a:pPr lvl="1"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Oh, and it needed to start last year!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5220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04850"/>
            <a:ext cx="7467600" cy="819150"/>
          </a:xfrm>
        </p:spPr>
        <p:txBody>
          <a:bodyPr/>
          <a:lstStyle/>
          <a:p>
            <a:pPr algn="ctr"/>
            <a:r>
              <a:rPr lang="en-US" sz="40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Mapping and Monitoring Tasks</a:t>
            </a:r>
            <a:endParaRPr lang="en-US" sz="4000" b="1" dirty="0">
              <a:solidFill>
                <a:srgbClr val="66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800600"/>
          </a:xfrm>
        </p:spPr>
        <p:txBody>
          <a:bodyPr/>
          <a:lstStyle/>
          <a:p>
            <a:pPr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+mj-lt"/>
              </a:rPr>
              <a:t>Outfall mapping &amp; dry </a:t>
            </a:r>
            <a:r>
              <a:rPr lang="en-US" sz="2800" dirty="0">
                <a:latin typeface="+mj-lt"/>
              </a:rPr>
              <a:t>weather </a:t>
            </a:r>
            <a:r>
              <a:rPr lang="en-US" sz="2800" dirty="0" smtClean="0">
                <a:latin typeface="+mj-lt"/>
              </a:rPr>
              <a:t>flow monitoring</a:t>
            </a:r>
          </a:p>
          <a:p>
            <a:pPr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+mj-lt"/>
              </a:rPr>
              <a:t>Inventory and map of select industrial &amp; commercial businesses and their receiving storm drains</a:t>
            </a:r>
          </a:p>
          <a:p>
            <a:pPr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+mj-lt"/>
              </a:rPr>
              <a:t>Inventory and map of municipally owned or operated </a:t>
            </a:r>
            <a:r>
              <a:rPr lang="en-US" sz="2800" dirty="0">
                <a:latin typeface="+mj-lt"/>
              </a:rPr>
              <a:t>facilities and </a:t>
            </a:r>
            <a:r>
              <a:rPr lang="en-US" sz="2800" dirty="0" smtClean="0">
                <a:latin typeface="+mj-lt"/>
              </a:rPr>
              <a:t>their discharge points</a:t>
            </a:r>
          </a:p>
          <a:p>
            <a:pPr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+mj-lt"/>
              </a:rPr>
              <a:t>Identify and map priority discharge areas</a:t>
            </a:r>
          </a:p>
          <a:p>
            <a:pPr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+mj-lt"/>
              </a:rPr>
              <a:t>Use GIS to </a:t>
            </a:r>
            <a:r>
              <a:rPr lang="en-US" sz="2800" dirty="0" smtClean="0">
                <a:latin typeface="+mj-lt"/>
              </a:rPr>
              <a:t>develop</a:t>
            </a:r>
            <a:r>
              <a:rPr lang="en-US" sz="2800" dirty="0" smtClean="0">
                <a:latin typeface="+mj-lt"/>
              </a:rPr>
              <a:t> a </a:t>
            </a:r>
            <a:r>
              <a:rPr lang="en-US" sz="2800" dirty="0" smtClean="0">
                <a:latin typeface="+mj-lt"/>
              </a:rPr>
              <a:t>comprehensive geodatabase and interactive map viewer</a:t>
            </a:r>
          </a:p>
        </p:txBody>
      </p:sp>
    </p:spTree>
    <p:extLst>
      <p:ext uri="{BB962C8B-B14F-4D97-AF65-F5344CB8AC3E}">
        <p14:creationId xmlns:p14="http://schemas.microsoft.com/office/powerpoint/2010/main" val="335046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787" y="2438400"/>
            <a:ext cx="7772400" cy="3276600"/>
          </a:xfrm>
        </p:spPr>
        <p:txBody>
          <a:bodyPr>
            <a:normAutofit fontScale="85000" lnSpcReduction="20000"/>
          </a:bodyPr>
          <a:lstStyle/>
          <a:p>
            <a:pPr marL="342900" lvl="0" indent="-342900"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prstClr val="white"/>
                </a:solidFill>
                <a:latin typeface="Calibri"/>
              </a:rPr>
              <a:t>Check for flow: determine source if present</a:t>
            </a:r>
          </a:p>
          <a:p>
            <a:pPr marL="982980" lvl="1" indent="-342900"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prstClr val="white"/>
                </a:solidFill>
                <a:latin typeface="Calibri"/>
              </a:rPr>
              <a:t>Sampling vs. tracking dry weather flow</a:t>
            </a:r>
          </a:p>
          <a:p>
            <a:pPr marL="342900" indent="-342900"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prstClr val="white"/>
                </a:solidFill>
                <a:latin typeface="Calibri"/>
              </a:rPr>
              <a:t>Enter monitoring data on field tablet</a:t>
            </a:r>
          </a:p>
          <a:p>
            <a:pPr marL="342900" indent="-342900"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prstClr val="white"/>
                </a:solidFill>
                <a:latin typeface="Calibri"/>
              </a:rPr>
              <a:t>Photo </a:t>
            </a:r>
            <a:r>
              <a:rPr lang="en-US" sz="3000" dirty="0">
                <a:solidFill>
                  <a:prstClr val="white"/>
                </a:solidFill>
                <a:latin typeface="Calibri"/>
              </a:rPr>
              <a:t>document condition</a:t>
            </a:r>
          </a:p>
          <a:p>
            <a:pPr marL="342900" indent="-342900"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prstClr val="white"/>
                </a:solidFill>
                <a:latin typeface="Calibri"/>
              </a:rPr>
              <a:t>Collect </a:t>
            </a:r>
            <a:r>
              <a:rPr lang="en-US" sz="3000" dirty="0" smtClean="0">
                <a:solidFill>
                  <a:prstClr val="white"/>
                </a:solidFill>
                <a:latin typeface="Calibri"/>
              </a:rPr>
              <a:t>GPS locations - where </a:t>
            </a:r>
            <a:r>
              <a:rPr lang="en-US" sz="3000" dirty="0">
                <a:solidFill>
                  <a:prstClr val="white"/>
                </a:solidFill>
                <a:latin typeface="Calibri"/>
              </a:rPr>
              <a:t>accessible</a:t>
            </a:r>
            <a:r>
              <a:rPr lang="en-US" sz="3000" dirty="0" smtClean="0">
                <a:solidFill>
                  <a:prstClr val="white"/>
                </a:solidFill>
                <a:latin typeface="Calibri"/>
              </a:rPr>
              <a:t>!</a:t>
            </a:r>
          </a:p>
          <a:p>
            <a:pPr marL="1805940" lvl="4" indent="-342900"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prstClr val="white"/>
                </a:solidFill>
                <a:latin typeface="Calibri"/>
              </a:rPr>
              <a:t>Import GPS data into GIS</a:t>
            </a:r>
          </a:p>
          <a:p>
            <a:pPr marL="1805940" lvl="4" indent="-342900"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prstClr val="white"/>
                </a:solidFill>
                <a:latin typeface="Calibri"/>
              </a:rPr>
              <a:t>Digitize location of inaccessible outfalls</a:t>
            </a:r>
            <a:endParaRPr lang="en-US" sz="2600" dirty="0">
              <a:solidFill>
                <a:prstClr val="white"/>
              </a:solidFill>
              <a:latin typeface="Calibri"/>
            </a:endParaRPr>
          </a:p>
          <a:p>
            <a:pPr marL="342900" lvl="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prstClr val="white"/>
              </a:solidFill>
              <a:latin typeface="Calibri"/>
            </a:endParaRP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4800" y="685800"/>
            <a:ext cx="8528374" cy="1447800"/>
          </a:xfrm>
          <a:prstGeom prst="rect">
            <a:avLst/>
          </a:prstGeom>
          <a:ln>
            <a:noFill/>
          </a:ln>
        </p:spPr>
        <p:txBody>
          <a:bodyPr vert="horz" lIns="0" tIns="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5600" b="1" kern="1200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66FFFF"/>
                </a:solidFill>
              </a:rPr>
              <a:t>Dry </a:t>
            </a:r>
            <a:r>
              <a:rPr lang="en-US" sz="4000" dirty="0" smtClean="0">
                <a:solidFill>
                  <a:srgbClr val="66FFFF"/>
                </a:solidFill>
              </a:rPr>
              <a:t>Weather Outfall Monitoring:</a:t>
            </a:r>
          </a:p>
          <a:p>
            <a:pPr algn="ctr"/>
            <a:r>
              <a:rPr lang="en-US" sz="4000" dirty="0" smtClean="0">
                <a:solidFill>
                  <a:srgbClr val="66FFFF"/>
                </a:solidFill>
              </a:rPr>
              <a:t>Field Mapping and Assessment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257799"/>
            <a:ext cx="1989586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1" y="3048000"/>
            <a:ext cx="1989585" cy="1864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4"/>
          <a:stretch/>
        </p:blipFill>
        <p:spPr bwMode="auto">
          <a:xfrm>
            <a:off x="152401" y="4912818"/>
            <a:ext cx="1911177" cy="1838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899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07019" y="176645"/>
            <a:ext cx="8528374" cy="661555"/>
          </a:xfrm>
          <a:prstGeom prst="rect">
            <a:avLst/>
          </a:prstGeom>
          <a:ln>
            <a:noFill/>
          </a:ln>
        </p:spPr>
        <p:txBody>
          <a:bodyPr vert="horz" lIns="0" tIns="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5600" b="1" kern="1200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rgbClr val="66FFFF"/>
                </a:solidFill>
              </a:rPr>
              <a:t>Outfalls</a:t>
            </a:r>
            <a:endParaRPr sz="4000" dirty="0">
              <a:solidFill>
                <a:srgbClr val="66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368" y="2998136"/>
            <a:ext cx="295116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2" r="15369" b="15921"/>
          <a:stretch/>
        </p:blipFill>
        <p:spPr>
          <a:xfrm>
            <a:off x="533400" y="2541104"/>
            <a:ext cx="2220982" cy="19810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78"/>
          <a:stretch/>
        </p:blipFill>
        <p:spPr>
          <a:xfrm>
            <a:off x="504354" y="4814574"/>
            <a:ext cx="1850265" cy="17212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1000" contras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24" r="13892" b="15336"/>
          <a:stretch/>
        </p:blipFill>
        <p:spPr>
          <a:xfrm>
            <a:off x="6477000" y="2501235"/>
            <a:ext cx="2128646" cy="20209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8" t="4078" r="9225" b="6448"/>
          <a:stretch/>
        </p:blipFill>
        <p:spPr>
          <a:xfrm>
            <a:off x="6824380" y="4810069"/>
            <a:ext cx="1781266" cy="17522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5" r="29558" b="14892"/>
          <a:stretch/>
        </p:blipFill>
        <p:spPr>
          <a:xfrm>
            <a:off x="2477530" y="4814574"/>
            <a:ext cx="2020990" cy="17212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5000" contras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55" t="5878" r="25930" b="22947"/>
          <a:stretch/>
        </p:blipFill>
        <p:spPr>
          <a:xfrm>
            <a:off x="4607951" y="4814573"/>
            <a:ext cx="2086714" cy="1721245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7527" y="345787"/>
            <a:ext cx="2348119" cy="176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5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" y="315150"/>
            <a:ext cx="2388968" cy="179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963" y="938645"/>
            <a:ext cx="2378075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630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8001000" cy="762000"/>
          </a:xfrm>
        </p:spPr>
        <p:txBody>
          <a:bodyPr/>
          <a:lstStyle/>
          <a:p>
            <a:pPr algn="ctr"/>
            <a:r>
              <a:rPr lang="en-US" sz="40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 for Outfall Monitoring</a:t>
            </a:r>
            <a:endParaRPr lang="en-US" sz="4000" b="1" dirty="0">
              <a:solidFill>
                <a:srgbClr val="66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91000"/>
          </a:xfrm>
        </p:spPr>
        <p:txBody>
          <a:bodyPr/>
          <a:lstStyle/>
          <a:p>
            <a:pPr marL="0" indent="0">
              <a:spcAft>
                <a:spcPts val="600"/>
              </a:spcAft>
              <a:buClr>
                <a:srgbClr val="FFFF00"/>
              </a:buClr>
              <a:buNone/>
            </a:pPr>
            <a:r>
              <a:rPr lang="en-US" dirty="0" smtClean="0">
                <a:latin typeface="+mj-lt"/>
              </a:rPr>
              <a:t>2,340 </a:t>
            </a:r>
            <a:r>
              <a:rPr lang="en-US" dirty="0">
                <a:latin typeface="+mj-lt"/>
              </a:rPr>
              <a:t>outfalls assessed over a 21 month period</a:t>
            </a:r>
          </a:p>
          <a:p>
            <a:pPr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256 </a:t>
            </a:r>
            <a:r>
              <a:rPr lang="en-US" sz="2400" dirty="0">
                <a:latin typeface="+mj-lt"/>
              </a:rPr>
              <a:t>outfalls with dry weather flow (≈11%)</a:t>
            </a:r>
          </a:p>
          <a:p>
            <a:pPr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Zero </a:t>
            </a:r>
            <a:r>
              <a:rPr lang="en-US" sz="2400" dirty="0">
                <a:latin typeface="+mj-lt"/>
              </a:rPr>
              <a:t>exceedances of Action Level Concentrations</a:t>
            </a:r>
          </a:p>
          <a:p>
            <a:pPr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Most flows </a:t>
            </a:r>
            <a:r>
              <a:rPr lang="en-US" sz="2400" dirty="0">
                <a:latin typeface="+mj-lt"/>
              </a:rPr>
              <a:t>were </a:t>
            </a:r>
            <a:r>
              <a:rPr lang="en-US" sz="2400" dirty="0" smtClean="0">
                <a:latin typeface="+mj-lt"/>
              </a:rPr>
              <a:t>identified </a:t>
            </a:r>
            <a:r>
              <a:rPr lang="en-US" sz="2400" dirty="0">
                <a:latin typeface="+mj-lt"/>
              </a:rPr>
              <a:t>as </a:t>
            </a:r>
            <a:r>
              <a:rPr lang="en-US" sz="2400" dirty="0" smtClean="0">
                <a:latin typeface="+mj-lt"/>
              </a:rPr>
              <a:t>groundwater, and a lesser amount were </a:t>
            </a:r>
            <a:r>
              <a:rPr lang="en-US" sz="2400" dirty="0">
                <a:latin typeface="+mj-lt"/>
              </a:rPr>
              <a:t>minor over-irrigation </a:t>
            </a:r>
            <a:r>
              <a:rPr lang="en-US" sz="2400" dirty="0" smtClean="0">
                <a:latin typeface="+mj-lt"/>
              </a:rPr>
              <a:t>(</a:t>
            </a:r>
            <a:r>
              <a:rPr lang="en-US" sz="2400" dirty="0">
                <a:latin typeface="+mj-lt"/>
              </a:rPr>
              <a:t>generally prior to fall 2014</a:t>
            </a:r>
            <a:r>
              <a:rPr lang="en-US" sz="2400" dirty="0" smtClean="0">
                <a:latin typeface="+mj-lt"/>
              </a:rPr>
              <a:t>)</a:t>
            </a:r>
          </a:p>
          <a:p>
            <a:pPr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Outreach conducted for 11 discharges:</a:t>
            </a:r>
          </a:p>
          <a:p>
            <a:pPr lvl="1"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+mj-lt"/>
              </a:rPr>
              <a:t>(3) residential car washing</a:t>
            </a:r>
          </a:p>
          <a:p>
            <a:pPr lvl="1"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+mj-lt"/>
              </a:rPr>
              <a:t>(3) broken water lines</a:t>
            </a:r>
          </a:p>
          <a:p>
            <a:pPr lvl="1"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+mj-lt"/>
              </a:rPr>
              <a:t>(2) power washing house/driveway</a:t>
            </a:r>
          </a:p>
          <a:p>
            <a:pPr lvl="1"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+mj-lt"/>
              </a:rPr>
              <a:t>(2) considerable over-irrigation</a:t>
            </a:r>
          </a:p>
          <a:p>
            <a:pPr lvl="1"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+mj-lt"/>
              </a:rPr>
              <a:t>(1) construction site - new driveway</a:t>
            </a:r>
            <a:endParaRPr lang="en-US" sz="2200" dirty="0"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" t="61136" r="65368" b="734"/>
          <a:stretch/>
        </p:blipFill>
        <p:spPr bwMode="auto">
          <a:xfrm>
            <a:off x="7086600" y="1676399"/>
            <a:ext cx="2046027" cy="1466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F:\MCSTOPPP\7-WaterBoard\2013 Phase II\implementation\E9-Outfall Monitoring-Mapping\1-Outfall Mapping and Monitoring\Deliverables\Town of Corte Madera\4 Birch Ave\P624095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2" r="20558" b="43657"/>
          <a:stretch/>
        </p:blipFill>
        <p:spPr bwMode="auto">
          <a:xfrm>
            <a:off x="5867400" y="4603203"/>
            <a:ext cx="3265227" cy="225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72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9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0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4320</TotalTime>
  <Words>1375</Words>
  <Application>Microsoft Office PowerPoint</Application>
  <PresentationFormat>On-screen Show (4:3)</PresentationFormat>
  <Paragraphs>198</Paragraphs>
  <Slides>29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Flow</vt:lpstr>
      <vt:lpstr>6_Flow</vt:lpstr>
      <vt:lpstr>9_Flow</vt:lpstr>
      <vt:lpstr>5_Flow</vt:lpstr>
      <vt:lpstr>10_Flow</vt:lpstr>
      <vt:lpstr>3_Flow</vt:lpstr>
      <vt:lpstr>A Countywide Compliance Project for E.9.and E.11: Findings from the field, and bringing it all together in GIS</vt:lpstr>
      <vt:lpstr>What is MCSTOPPP?</vt:lpstr>
      <vt:lpstr>PowerPoint Presentation</vt:lpstr>
      <vt:lpstr>PowerPoint Presentation</vt:lpstr>
      <vt:lpstr>Permit Panic: How we got started</vt:lpstr>
      <vt:lpstr>Mapping and Monitoring Tasks</vt:lpstr>
      <vt:lpstr>PowerPoint Presentation</vt:lpstr>
      <vt:lpstr>PowerPoint Presentation</vt:lpstr>
      <vt:lpstr>Results for Outfall Monitoring</vt:lpstr>
      <vt:lpstr>PowerPoint Presentation</vt:lpstr>
      <vt:lpstr>PowerPoint Presentation</vt:lpstr>
      <vt:lpstr>Create Inventory and Map Locations for Select Businesses </vt:lpstr>
      <vt:lpstr>Desktop Mapping Methods</vt:lpstr>
      <vt:lpstr>Create Map and Inventory of all  Municipally Owned/Operated Facilities</vt:lpstr>
      <vt:lpstr>Identify and Map  Priority Discharge Areas</vt:lpstr>
      <vt:lpstr>How Will Maps be Used? The Power of Location with Attributes!</vt:lpstr>
      <vt:lpstr>PowerPoint Presentation</vt:lpstr>
      <vt:lpstr>Deliver Map Data: Marin Map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Monitoring Moving Forward</vt:lpstr>
      <vt:lpstr>Next Steps for  Municipally Owned/Operated Facilities</vt:lpstr>
      <vt:lpstr>Business as Usual! Well not quite…</vt:lpstr>
      <vt:lpstr>Thank you!</vt:lpstr>
    </vt:vector>
  </TitlesOfParts>
  <Company>County of Marin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MCSTOPPP Countywide Compliance Project Mapping and Monitoring Requirements for Permit Sections E.9 and E.11</dc:title>
  <dc:creator>COM</dc:creator>
  <cp:lastModifiedBy>COM</cp:lastModifiedBy>
  <cp:revision>337</cp:revision>
  <cp:lastPrinted>2015-10-15T21:13:19Z</cp:lastPrinted>
  <dcterms:created xsi:type="dcterms:W3CDTF">2014-01-29T21:24:34Z</dcterms:created>
  <dcterms:modified xsi:type="dcterms:W3CDTF">2015-10-16T20:44:38Z</dcterms:modified>
</cp:coreProperties>
</file>