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7"/>
  </p:notesMasterIdLst>
  <p:sldIdLst>
    <p:sldId id="390" r:id="rId4"/>
    <p:sldId id="388" r:id="rId5"/>
    <p:sldId id="397" r:id="rId6"/>
    <p:sldId id="389" r:id="rId7"/>
    <p:sldId id="387" r:id="rId8"/>
    <p:sldId id="395" r:id="rId9"/>
    <p:sldId id="394" r:id="rId10"/>
    <p:sldId id="375" r:id="rId11"/>
    <p:sldId id="328" r:id="rId12"/>
    <p:sldId id="386" r:id="rId13"/>
    <p:sldId id="381" r:id="rId14"/>
    <p:sldId id="393" r:id="rId15"/>
    <p:sldId id="378" r:id="rId16"/>
    <p:sldId id="398" r:id="rId17"/>
    <p:sldId id="399" r:id="rId18"/>
    <p:sldId id="400" r:id="rId19"/>
    <p:sldId id="382" r:id="rId20"/>
    <p:sldId id="380" r:id="rId21"/>
    <p:sldId id="379" r:id="rId22"/>
    <p:sldId id="392" r:id="rId23"/>
    <p:sldId id="391" r:id="rId24"/>
    <p:sldId id="332" r:id="rId25"/>
    <p:sldId id="39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9" autoAdjust="0"/>
    <p:restoredTop sz="54382" autoAdjust="0"/>
  </p:normalViewPr>
  <p:slideViewPr>
    <p:cSldViewPr snapToGrid="0" snapToObjects="1">
      <p:cViewPr varScale="1">
        <p:scale>
          <a:sx n="58" d="100"/>
          <a:sy n="58" d="100"/>
        </p:scale>
        <p:origin x="630"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1" d="100"/>
          <a:sy n="91" d="100"/>
        </p:scale>
        <p:origin x="816" y="-11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D659BD-E97A-40FF-86B8-C031B08380D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2BA8AA05-5F6E-49CC-A3C9-03FA146CCDBE}">
      <dgm:prSet phldrT="[Text]" custT="1"/>
      <dgm:spPr>
        <a:solidFill>
          <a:srgbClr val="E2CC2A"/>
        </a:solidFill>
      </dgm:spPr>
      <dgm:t>
        <a:bodyPr/>
        <a:lstStyle/>
        <a:p>
          <a:endParaRPr lang="en-US" sz="800" dirty="0">
            <a:solidFill>
              <a:schemeClr val="tx2"/>
            </a:solidFill>
            <a:latin typeface="Futura" panose="02000503020000020003" pitchFamily="2" charset="0"/>
          </a:endParaRPr>
        </a:p>
        <a:p>
          <a:r>
            <a:rPr lang="en-US" sz="1450" dirty="0">
              <a:solidFill>
                <a:schemeClr val="tx2"/>
              </a:solidFill>
              <a:latin typeface="Futura" panose="02000503020000020003" pitchFamily="2" charset="0"/>
            </a:rPr>
            <a:t>RENEWABLE </a:t>
          </a:r>
          <a:r>
            <a:rPr lang="en-US" sz="1600" dirty="0">
              <a:solidFill>
                <a:schemeClr val="tx2"/>
              </a:solidFill>
              <a:latin typeface="Futura" panose="02000503020000020003" pitchFamily="2" charset="0"/>
            </a:rPr>
            <a:t>ENERGY</a:t>
          </a:r>
        </a:p>
      </dgm:t>
    </dgm:pt>
    <dgm:pt modelId="{731695C5-F64A-4C83-9A64-28C860A01F7E}" type="parTrans" cxnId="{9C8F155E-BD1E-4D90-A532-C850ED7148F4}">
      <dgm:prSet/>
      <dgm:spPr/>
      <dgm:t>
        <a:bodyPr/>
        <a:lstStyle/>
        <a:p>
          <a:endParaRPr lang="en-US"/>
        </a:p>
      </dgm:t>
    </dgm:pt>
    <dgm:pt modelId="{D4B165BA-2C20-4A08-B7D7-5F30552B8C56}" type="sibTrans" cxnId="{9C8F155E-BD1E-4D90-A532-C850ED7148F4}">
      <dgm:prSet/>
      <dgm:spPr>
        <a:solidFill>
          <a:schemeClr val="accent3"/>
        </a:solidFill>
      </dgm:spPr>
      <dgm:t>
        <a:bodyPr/>
        <a:lstStyle/>
        <a:p>
          <a:endParaRPr lang="en-US">
            <a:latin typeface="Futura" panose="02000503020000020003" pitchFamily="2" charset="0"/>
          </a:endParaRPr>
        </a:p>
      </dgm:t>
    </dgm:pt>
    <dgm:pt modelId="{ACDF54D6-F070-4E31-97CF-36E784FB8ADC}">
      <dgm:prSet phldrT="[Text]" custT="1"/>
      <dgm:spPr>
        <a:solidFill>
          <a:srgbClr val="4DA18D"/>
        </a:solidFill>
      </dgm:spPr>
      <dgm:t>
        <a:bodyPr/>
        <a:lstStyle/>
        <a:p>
          <a:r>
            <a:rPr lang="en-US" sz="1500" dirty="0">
              <a:latin typeface="Futura" panose="02000503020000020003" pitchFamily="2" charset="0"/>
            </a:rPr>
            <a:t>TRANS-PORTATION</a:t>
          </a:r>
        </a:p>
      </dgm:t>
    </dgm:pt>
    <dgm:pt modelId="{DC4A3C30-5CEA-42FC-84B4-1BAA95F9438B}" type="parTrans" cxnId="{9B1EF7F2-47C3-4B34-B4D2-3D56F3C8AFD0}">
      <dgm:prSet/>
      <dgm:spPr/>
      <dgm:t>
        <a:bodyPr/>
        <a:lstStyle/>
        <a:p>
          <a:endParaRPr lang="en-US"/>
        </a:p>
      </dgm:t>
    </dgm:pt>
    <dgm:pt modelId="{A3FF16A5-87F5-474D-A2B7-464CEC6FAFC4}" type="sibTrans" cxnId="{9B1EF7F2-47C3-4B34-B4D2-3D56F3C8AFD0}">
      <dgm:prSet/>
      <dgm:spPr>
        <a:solidFill>
          <a:schemeClr val="accent3"/>
        </a:solidFill>
      </dgm:spPr>
      <dgm:t>
        <a:bodyPr/>
        <a:lstStyle/>
        <a:p>
          <a:endParaRPr lang="en-US">
            <a:latin typeface="Futura" panose="02000503020000020003" pitchFamily="2" charset="0"/>
          </a:endParaRPr>
        </a:p>
      </dgm:t>
    </dgm:pt>
    <dgm:pt modelId="{A55BEF22-D456-4714-BC22-9581C80C2164}">
      <dgm:prSet phldrT="[Text]" custT="1"/>
      <dgm:spPr>
        <a:solidFill>
          <a:schemeClr val="accent3">
            <a:lumMod val="75000"/>
          </a:schemeClr>
        </a:solidFill>
      </dgm:spPr>
      <dgm:t>
        <a:bodyPr/>
        <a:lstStyle/>
        <a:p>
          <a:r>
            <a:rPr lang="en-US" sz="1800" dirty="0">
              <a:latin typeface="Futura" panose="02000503020000020003" pitchFamily="2" charset="0"/>
            </a:rPr>
            <a:t>CARBON SEQUES-TRATION</a:t>
          </a:r>
        </a:p>
      </dgm:t>
    </dgm:pt>
    <dgm:pt modelId="{1C0DFE9E-1330-452C-9315-283D19BB2FDC}" type="parTrans" cxnId="{9C029CDD-923E-4A29-8FC0-7AE996915CB4}">
      <dgm:prSet/>
      <dgm:spPr/>
      <dgm:t>
        <a:bodyPr/>
        <a:lstStyle/>
        <a:p>
          <a:endParaRPr lang="en-US"/>
        </a:p>
      </dgm:t>
    </dgm:pt>
    <dgm:pt modelId="{7821483F-DDBB-4EA4-B7C2-1205598AB1D0}" type="sibTrans" cxnId="{9C029CDD-923E-4A29-8FC0-7AE996915CB4}">
      <dgm:prSet/>
      <dgm:spPr>
        <a:solidFill>
          <a:schemeClr val="accent3"/>
        </a:solidFill>
      </dgm:spPr>
      <dgm:t>
        <a:bodyPr/>
        <a:lstStyle/>
        <a:p>
          <a:endParaRPr lang="en-US">
            <a:latin typeface="Futura" panose="02000503020000020003" pitchFamily="2" charset="0"/>
          </a:endParaRPr>
        </a:p>
      </dgm:t>
    </dgm:pt>
    <dgm:pt modelId="{0A958E39-F392-4D53-A8C3-06A5BDF87E93}">
      <dgm:prSet phldrT="[Text]" custT="1"/>
      <dgm:spPr>
        <a:solidFill>
          <a:schemeClr val="accent4">
            <a:lumMod val="75000"/>
          </a:schemeClr>
        </a:solidFill>
      </dgm:spPr>
      <dgm:t>
        <a:bodyPr/>
        <a:lstStyle/>
        <a:p>
          <a:r>
            <a:rPr lang="en-US" sz="1600" dirty="0">
              <a:latin typeface="Futura" panose="02000503020000020003" pitchFamily="2" charset="0"/>
            </a:rPr>
            <a:t>CLIMATE RESILIENT COMMU-NITIES</a:t>
          </a:r>
        </a:p>
      </dgm:t>
    </dgm:pt>
    <dgm:pt modelId="{FBCBFDD2-3AF7-4F2D-8A81-5C143E001A20}" type="parTrans" cxnId="{655ECE4A-41C7-4B37-96DB-8BC34A73F96B}">
      <dgm:prSet/>
      <dgm:spPr/>
      <dgm:t>
        <a:bodyPr/>
        <a:lstStyle/>
        <a:p>
          <a:endParaRPr lang="en-US"/>
        </a:p>
      </dgm:t>
    </dgm:pt>
    <dgm:pt modelId="{6A282896-1692-474E-A900-B83E8FDA2BBF}" type="sibTrans" cxnId="{655ECE4A-41C7-4B37-96DB-8BC34A73F96B}">
      <dgm:prSet/>
      <dgm:spPr>
        <a:solidFill>
          <a:schemeClr val="accent3"/>
        </a:solidFill>
      </dgm:spPr>
      <dgm:t>
        <a:bodyPr/>
        <a:lstStyle/>
        <a:p>
          <a:endParaRPr lang="en-US">
            <a:latin typeface="Futura" panose="02000503020000020003" pitchFamily="2" charset="0"/>
          </a:endParaRPr>
        </a:p>
      </dgm:t>
    </dgm:pt>
    <dgm:pt modelId="{2FD7EE8B-CC4F-45D0-8363-26826242706D}">
      <dgm:prSet phldrT="[Text]" custT="1"/>
      <dgm:spPr>
        <a:solidFill>
          <a:schemeClr val="accent2">
            <a:lumMod val="75000"/>
          </a:schemeClr>
        </a:solidFill>
      </dgm:spPr>
      <dgm:t>
        <a:bodyPr/>
        <a:lstStyle/>
        <a:p>
          <a:r>
            <a:rPr lang="en-US" sz="1600" dirty="0">
              <a:latin typeface="Futura" panose="02000503020000020003" pitchFamily="2" charset="0"/>
            </a:rPr>
            <a:t>FOOD AND FOOD WASTE</a:t>
          </a:r>
        </a:p>
      </dgm:t>
    </dgm:pt>
    <dgm:pt modelId="{FDA3A0B7-EDAB-4CA9-9E86-FD9271557A2B}" type="parTrans" cxnId="{ACA1449A-0A32-44CB-8C67-D69E32E990B0}">
      <dgm:prSet/>
      <dgm:spPr/>
      <dgm:t>
        <a:bodyPr/>
        <a:lstStyle/>
        <a:p>
          <a:endParaRPr lang="en-US"/>
        </a:p>
      </dgm:t>
    </dgm:pt>
    <dgm:pt modelId="{5713CF2C-346D-4786-96BF-9332022D9A75}" type="sibTrans" cxnId="{ACA1449A-0A32-44CB-8C67-D69E32E990B0}">
      <dgm:prSet/>
      <dgm:spPr>
        <a:solidFill>
          <a:schemeClr val="accent3"/>
        </a:solidFill>
      </dgm:spPr>
      <dgm:t>
        <a:bodyPr/>
        <a:lstStyle/>
        <a:p>
          <a:endParaRPr lang="en-US">
            <a:latin typeface="Futura" panose="02000503020000020003" pitchFamily="2" charset="0"/>
          </a:endParaRPr>
        </a:p>
      </dgm:t>
    </dgm:pt>
    <dgm:pt modelId="{34DBE588-B45B-4D82-8DE1-9A62AFEC1426}">
      <dgm:prSet phldrT="[Text]" custT="1"/>
      <dgm:spPr>
        <a:solidFill>
          <a:schemeClr val="tx2"/>
        </a:solidFill>
      </dgm:spPr>
      <dgm:t>
        <a:bodyPr/>
        <a:lstStyle/>
        <a:p>
          <a:r>
            <a:rPr lang="en-US" sz="1600" dirty="0">
              <a:latin typeface="Futura" panose="02000503020000020003" pitchFamily="2" charset="0"/>
            </a:rPr>
            <a:t>BUILDINGS AND INFRA-STRUCTURE</a:t>
          </a:r>
        </a:p>
      </dgm:t>
    </dgm:pt>
    <dgm:pt modelId="{4A21BAED-EB89-49F8-9C4A-2E3E1E227326}" type="parTrans" cxnId="{4FFCB0FE-F788-4561-8B42-44A4FCE94AC4}">
      <dgm:prSet/>
      <dgm:spPr/>
      <dgm:t>
        <a:bodyPr/>
        <a:lstStyle/>
        <a:p>
          <a:endParaRPr lang="en-US"/>
        </a:p>
      </dgm:t>
    </dgm:pt>
    <dgm:pt modelId="{B225A8D7-DEAB-4628-A30B-D3EA68314054}" type="sibTrans" cxnId="{4FFCB0FE-F788-4561-8B42-44A4FCE94AC4}">
      <dgm:prSet/>
      <dgm:spPr>
        <a:solidFill>
          <a:schemeClr val="accent3"/>
        </a:solidFill>
      </dgm:spPr>
      <dgm:t>
        <a:bodyPr/>
        <a:lstStyle/>
        <a:p>
          <a:endParaRPr lang="en-US">
            <a:latin typeface="Futura" panose="02000503020000020003" pitchFamily="2" charset="0"/>
          </a:endParaRPr>
        </a:p>
      </dgm:t>
    </dgm:pt>
    <dgm:pt modelId="{10AAC99A-74C3-4A9E-8B5B-67E729A803CA}">
      <dgm:prSet phldrT="[Text]" phldr="1"/>
      <dgm:spPr/>
      <dgm:t>
        <a:bodyPr/>
        <a:lstStyle/>
        <a:p>
          <a:endParaRPr lang="en-US">
            <a:latin typeface="Futura" panose="02000503020000020003" pitchFamily="2" charset="0"/>
          </a:endParaRPr>
        </a:p>
      </dgm:t>
    </dgm:pt>
    <dgm:pt modelId="{775E8BB2-04D8-4F33-84A7-56307A42FA99}" type="parTrans" cxnId="{21F7F70A-1AFD-41CA-9CCA-368FEE682C84}">
      <dgm:prSet/>
      <dgm:spPr/>
      <dgm:t>
        <a:bodyPr/>
        <a:lstStyle/>
        <a:p>
          <a:endParaRPr lang="en-US"/>
        </a:p>
      </dgm:t>
    </dgm:pt>
    <dgm:pt modelId="{67FA0061-2D8D-4765-AB6D-5B7E95087F6C}" type="sibTrans" cxnId="{21F7F70A-1AFD-41CA-9CCA-368FEE682C84}">
      <dgm:prSet/>
      <dgm:spPr/>
      <dgm:t>
        <a:bodyPr/>
        <a:lstStyle/>
        <a:p>
          <a:endParaRPr lang="en-US"/>
        </a:p>
      </dgm:t>
    </dgm:pt>
    <dgm:pt modelId="{A8D0A5CB-F41B-46A7-AF15-609B06DBDFC6}">
      <dgm:prSet phldrT="[Text]" phldr="1" custScaleX="49764" custScaleY="60801" custLinFactNeighborX="8221" custLinFactNeighborY="-9605"/>
      <dgm:spPr/>
      <dgm:t>
        <a:bodyPr/>
        <a:lstStyle/>
        <a:p>
          <a:endParaRPr lang="en-US">
            <a:latin typeface="Futura" panose="02000503020000020003" pitchFamily="2" charset="0"/>
          </a:endParaRPr>
        </a:p>
      </dgm:t>
    </dgm:pt>
    <dgm:pt modelId="{24F095B5-7ED2-4A3A-9910-60B7AB2259B5}" type="parTrans" cxnId="{C05889BA-188C-4823-88D7-712EC81ECFB1}">
      <dgm:prSet/>
      <dgm:spPr/>
      <dgm:t>
        <a:bodyPr/>
        <a:lstStyle/>
        <a:p>
          <a:endParaRPr lang="en-US"/>
        </a:p>
      </dgm:t>
    </dgm:pt>
    <dgm:pt modelId="{57894223-79BF-48CE-9B4B-A41069F54884}" type="sibTrans" cxnId="{C05889BA-188C-4823-88D7-712EC81ECFB1}">
      <dgm:prSet/>
      <dgm:spPr/>
      <dgm:t>
        <a:bodyPr/>
        <a:lstStyle/>
        <a:p>
          <a:endParaRPr lang="en-US"/>
        </a:p>
      </dgm:t>
    </dgm:pt>
    <dgm:pt modelId="{19FE4BA2-51C8-4A8E-8489-5A9ED49D8235}">
      <dgm:prSet phldrT="[Text]" custT="1"/>
      <dgm:spPr/>
      <dgm:t>
        <a:bodyPr/>
        <a:lstStyle/>
        <a:p>
          <a:r>
            <a:rPr lang="en-US" sz="1600" dirty="0">
              <a:latin typeface="Futura" panose="02000503020000020003" pitchFamily="2" charset="0"/>
            </a:rPr>
            <a:t>Drawdown Advisors</a:t>
          </a:r>
        </a:p>
      </dgm:t>
    </dgm:pt>
    <dgm:pt modelId="{33684353-8E9C-4282-BA0B-8A811D65E17F}" type="sibTrans" cxnId="{1B5513A5-420C-4FB5-BBBF-966FE586FEE1}">
      <dgm:prSet/>
      <dgm:spPr/>
      <dgm:t>
        <a:bodyPr/>
        <a:lstStyle/>
        <a:p>
          <a:endParaRPr lang="en-US"/>
        </a:p>
      </dgm:t>
    </dgm:pt>
    <dgm:pt modelId="{E2A20703-055B-4472-912D-6831ACE7A346}" type="parTrans" cxnId="{1B5513A5-420C-4FB5-BBBF-966FE586FEE1}">
      <dgm:prSet/>
      <dgm:spPr/>
      <dgm:t>
        <a:bodyPr/>
        <a:lstStyle/>
        <a:p>
          <a:endParaRPr lang="en-US"/>
        </a:p>
      </dgm:t>
    </dgm:pt>
    <dgm:pt modelId="{32727F2D-E5D0-4163-8523-06BBB4EFFBB2}" type="pres">
      <dgm:prSet presAssocID="{BAD659BD-E97A-40FF-86B8-C031B08380DB}" presName="Name0" presStyleCnt="0">
        <dgm:presLayoutVars>
          <dgm:chMax val="1"/>
          <dgm:dir/>
          <dgm:animLvl val="ctr"/>
          <dgm:resizeHandles val="exact"/>
        </dgm:presLayoutVars>
      </dgm:prSet>
      <dgm:spPr/>
    </dgm:pt>
    <dgm:pt modelId="{08DD67DF-1754-450B-A92B-0F1FFD469E4F}" type="pres">
      <dgm:prSet presAssocID="{19FE4BA2-51C8-4A8E-8489-5A9ED49D8235}" presName="centerShape" presStyleLbl="node0" presStyleIdx="0" presStyleCnt="1" custScaleX="67862" custScaleY="64027" custLinFactNeighborX="-1702" custLinFactNeighborY="13894"/>
      <dgm:spPr/>
    </dgm:pt>
    <dgm:pt modelId="{5EF9654B-B603-41DE-B595-C938210709E8}" type="pres">
      <dgm:prSet presAssocID="{2BA8AA05-5F6E-49CC-A3C9-03FA146CCDBE}" presName="node" presStyleLbl="node1" presStyleIdx="0" presStyleCnt="6">
        <dgm:presLayoutVars>
          <dgm:bulletEnabled val="1"/>
        </dgm:presLayoutVars>
      </dgm:prSet>
      <dgm:spPr/>
    </dgm:pt>
    <dgm:pt modelId="{FD25011A-ACCE-4D7F-9611-BFFD727D7FB8}" type="pres">
      <dgm:prSet presAssocID="{2BA8AA05-5F6E-49CC-A3C9-03FA146CCDBE}" presName="dummy" presStyleCnt="0"/>
      <dgm:spPr/>
    </dgm:pt>
    <dgm:pt modelId="{5F4F238C-A4DB-4B7D-A037-1D833993CFAE}" type="pres">
      <dgm:prSet presAssocID="{D4B165BA-2C20-4A08-B7D7-5F30552B8C56}" presName="sibTrans" presStyleLbl="sibTrans2D1" presStyleIdx="0" presStyleCnt="6"/>
      <dgm:spPr/>
    </dgm:pt>
    <dgm:pt modelId="{05DA3F26-B2A0-48AA-82C0-AEBB39734156}" type="pres">
      <dgm:prSet presAssocID="{ACDF54D6-F070-4E31-97CF-36E784FB8ADC}" presName="node" presStyleLbl="node1" presStyleIdx="1" presStyleCnt="6">
        <dgm:presLayoutVars>
          <dgm:bulletEnabled val="1"/>
        </dgm:presLayoutVars>
      </dgm:prSet>
      <dgm:spPr/>
    </dgm:pt>
    <dgm:pt modelId="{BDF0EBEE-1236-4B9A-9C39-EDCC01327C42}" type="pres">
      <dgm:prSet presAssocID="{ACDF54D6-F070-4E31-97CF-36E784FB8ADC}" presName="dummy" presStyleCnt="0"/>
      <dgm:spPr/>
    </dgm:pt>
    <dgm:pt modelId="{8F67B119-A7CE-48C4-AF6D-409C88F4BD04}" type="pres">
      <dgm:prSet presAssocID="{A3FF16A5-87F5-474D-A2B7-464CEC6FAFC4}" presName="sibTrans" presStyleLbl="sibTrans2D1" presStyleIdx="1" presStyleCnt="6"/>
      <dgm:spPr/>
    </dgm:pt>
    <dgm:pt modelId="{B24D229F-068A-45A7-908A-1D9E21376A45}" type="pres">
      <dgm:prSet presAssocID="{34DBE588-B45B-4D82-8DE1-9A62AFEC1426}" presName="node" presStyleLbl="node1" presStyleIdx="2" presStyleCnt="6">
        <dgm:presLayoutVars>
          <dgm:bulletEnabled val="1"/>
        </dgm:presLayoutVars>
      </dgm:prSet>
      <dgm:spPr/>
    </dgm:pt>
    <dgm:pt modelId="{2F6CE2AC-DC19-4C2A-AEF1-87CC0844C8FA}" type="pres">
      <dgm:prSet presAssocID="{34DBE588-B45B-4D82-8DE1-9A62AFEC1426}" presName="dummy" presStyleCnt="0"/>
      <dgm:spPr/>
    </dgm:pt>
    <dgm:pt modelId="{542BFCB2-05B0-45C6-8501-BBDD87565711}" type="pres">
      <dgm:prSet presAssocID="{B225A8D7-DEAB-4628-A30B-D3EA68314054}" presName="sibTrans" presStyleLbl="sibTrans2D1" presStyleIdx="2" presStyleCnt="6" custLinFactNeighborX="-262" custLinFactNeighborY="0"/>
      <dgm:spPr/>
    </dgm:pt>
    <dgm:pt modelId="{EA302B9E-5851-449B-8568-7B8B4EA06F53}" type="pres">
      <dgm:prSet presAssocID="{2FD7EE8B-CC4F-45D0-8363-26826242706D}" presName="node" presStyleLbl="node1" presStyleIdx="3" presStyleCnt="6">
        <dgm:presLayoutVars>
          <dgm:bulletEnabled val="1"/>
        </dgm:presLayoutVars>
      </dgm:prSet>
      <dgm:spPr/>
    </dgm:pt>
    <dgm:pt modelId="{7F59ED41-C442-4D10-8980-526602351A64}" type="pres">
      <dgm:prSet presAssocID="{2FD7EE8B-CC4F-45D0-8363-26826242706D}" presName="dummy" presStyleCnt="0"/>
      <dgm:spPr/>
    </dgm:pt>
    <dgm:pt modelId="{ADA669D0-D788-47F1-B814-FA9713C8CEFA}" type="pres">
      <dgm:prSet presAssocID="{5713CF2C-346D-4786-96BF-9332022D9A75}" presName="sibTrans" presStyleLbl="sibTrans2D1" presStyleIdx="3" presStyleCnt="6"/>
      <dgm:spPr/>
    </dgm:pt>
    <dgm:pt modelId="{2667B254-18B1-4388-BEC6-4C163BFB2843}" type="pres">
      <dgm:prSet presAssocID="{A55BEF22-D456-4714-BC22-9581C80C2164}" presName="node" presStyleLbl="node1" presStyleIdx="4" presStyleCnt="6">
        <dgm:presLayoutVars>
          <dgm:bulletEnabled val="1"/>
        </dgm:presLayoutVars>
      </dgm:prSet>
      <dgm:spPr/>
    </dgm:pt>
    <dgm:pt modelId="{DD6C15B1-0082-46A6-946D-CD47E5799B65}" type="pres">
      <dgm:prSet presAssocID="{A55BEF22-D456-4714-BC22-9581C80C2164}" presName="dummy" presStyleCnt="0"/>
      <dgm:spPr/>
    </dgm:pt>
    <dgm:pt modelId="{C7995F2D-4111-492A-A5E8-D5A9071F66A8}" type="pres">
      <dgm:prSet presAssocID="{7821483F-DDBB-4EA4-B7C2-1205598AB1D0}" presName="sibTrans" presStyleLbl="sibTrans2D1" presStyleIdx="4" presStyleCnt="6"/>
      <dgm:spPr/>
    </dgm:pt>
    <dgm:pt modelId="{F5043282-D124-4BE3-BFE9-BCD6D29A2289}" type="pres">
      <dgm:prSet presAssocID="{0A958E39-F392-4D53-A8C3-06A5BDF87E93}" presName="node" presStyleLbl="node1" presStyleIdx="5" presStyleCnt="6">
        <dgm:presLayoutVars>
          <dgm:bulletEnabled val="1"/>
        </dgm:presLayoutVars>
      </dgm:prSet>
      <dgm:spPr/>
    </dgm:pt>
    <dgm:pt modelId="{E34E7853-4DBD-4E04-9A88-73F900DBA935}" type="pres">
      <dgm:prSet presAssocID="{0A958E39-F392-4D53-A8C3-06A5BDF87E93}" presName="dummy" presStyleCnt="0"/>
      <dgm:spPr/>
    </dgm:pt>
    <dgm:pt modelId="{8D76F278-3C99-4DCF-A648-615239D7FAF3}" type="pres">
      <dgm:prSet presAssocID="{6A282896-1692-474E-A900-B83E8FDA2BBF}" presName="sibTrans" presStyleLbl="sibTrans2D1" presStyleIdx="5" presStyleCnt="6"/>
      <dgm:spPr/>
    </dgm:pt>
  </dgm:ptLst>
  <dgm:cxnLst>
    <dgm:cxn modelId="{21F7F70A-1AFD-41CA-9CCA-368FEE682C84}" srcId="{BAD659BD-E97A-40FF-86B8-C031B08380DB}" destId="{10AAC99A-74C3-4A9E-8B5B-67E729A803CA}" srcOrd="1" destOrd="0" parTransId="{775E8BB2-04D8-4F33-84A7-56307A42FA99}" sibTransId="{67FA0061-2D8D-4765-AB6D-5B7E95087F6C}"/>
    <dgm:cxn modelId="{D39E1016-F484-4B93-9245-786AAE2CE397}" type="presOf" srcId="{ACDF54D6-F070-4E31-97CF-36E784FB8ADC}" destId="{05DA3F26-B2A0-48AA-82C0-AEBB39734156}" srcOrd="0" destOrd="0" presId="urn:microsoft.com/office/officeart/2005/8/layout/radial6"/>
    <dgm:cxn modelId="{E6A4FC27-189D-483C-9453-67CF15B4FA5D}" type="presOf" srcId="{7821483F-DDBB-4EA4-B7C2-1205598AB1D0}" destId="{C7995F2D-4111-492A-A5E8-D5A9071F66A8}" srcOrd="0" destOrd="0" presId="urn:microsoft.com/office/officeart/2005/8/layout/radial6"/>
    <dgm:cxn modelId="{9C8F155E-BD1E-4D90-A532-C850ED7148F4}" srcId="{19FE4BA2-51C8-4A8E-8489-5A9ED49D8235}" destId="{2BA8AA05-5F6E-49CC-A3C9-03FA146CCDBE}" srcOrd="0" destOrd="0" parTransId="{731695C5-F64A-4C83-9A64-28C860A01F7E}" sibTransId="{D4B165BA-2C20-4A08-B7D7-5F30552B8C56}"/>
    <dgm:cxn modelId="{655ECE4A-41C7-4B37-96DB-8BC34A73F96B}" srcId="{19FE4BA2-51C8-4A8E-8489-5A9ED49D8235}" destId="{0A958E39-F392-4D53-A8C3-06A5BDF87E93}" srcOrd="5" destOrd="0" parTransId="{FBCBFDD2-3AF7-4F2D-8A81-5C143E001A20}" sibTransId="{6A282896-1692-474E-A900-B83E8FDA2BBF}"/>
    <dgm:cxn modelId="{E3D7B885-5797-4C8F-913B-3C12D7661160}" type="presOf" srcId="{2FD7EE8B-CC4F-45D0-8363-26826242706D}" destId="{EA302B9E-5851-449B-8568-7B8B4EA06F53}" srcOrd="0" destOrd="0" presId="urn:microsoft.com/office/officeart/2005/8/layout/radial6"/>
    <dgm:cxn modelId="{A2F66D90-35CD-4EFC-B55A-75FA217BFF06}" type="presOf" srcId="{5713CF2C-346D-4786-96BF-9332022D9A75}" destId="{ADA669D0-D788-47F1-B814-FA9713C8CEFA}" srcOrd="0" destOrd="0" presId="urn:microsoft.com/office/officeart/2005/8/layout/radial6"/>
    <dgm:cxn modelId="{EEF6D194-8F8F-45A4-91EC-137BE78359E3}" type="presOf" srcId="{B225A8D7-DEAB-4628-A30B-D3EA68314054}" destId="{542BFCB2-05B0-45C6-8501-BBDD87565711}" srcOrd="0" destOrd="0" presId="urn:microsoft.com/office/officeart/2005/8/layout/radial6"/>
    <dgm:cxn modelId="{ACA1449A-0A32-44CB-8C67-D69E32E990B0}" srcId="{19FE4BA2-51C8-4A8E-8489-5A9ED49D8235}" destId="{2FD7EE8B-CC4F-45D0-8363-26826242706D}" srcOrd="3" destOrd="0" parTransId="{FDA3A0B7-EDAB-4CA9-9E86-FD9271557A2B}" sibTransId="{5713CF2C-346D-4786-96BF-9332022D9A75}"/>
    <dgm:cxn modelId="{FFA989A4-DAC1-4817-A2AD-2959BEB69E6F}" type="presOf" srcId="{A3FF16A5-87F5-474D-A2B7-464CEC6FAFC4}" destId="{8F67B119-A7CE-48C4-AF6D-409C88F4BD04}" srcOrd="0" destOrd="0" presId="urn:microsoft.com/office/officeart/2005/8/layout/radial6"/>
    <dgm:cxn modelId="{1B5513A5-420C-4FB5-BBBF-966FE586FEE1}" srcId="{BAD659BD-E97A-40FF-86B8-C031B08380DB}" destId="{19FE4BA2-51C8-4A8E-8489-5A9ED49D8235}" srcOrd="0" destOrd="0" parTransId="{E2A20703-055B-4472-912D-6831ACE7A346}" sibTransId="{33684353-8E9C-4282-BA0B-8A811D65E17F}"/>
    <dgm:cxn modelId="{205CDDB1-0F95-46C2-B8B5-4A9BFFB24CCE}" type="presOf" srcId="{2BA8AA05-5F6E-49CC-A3C9-03FA146CCDBE}" destId="{5EF9654B-B603-41DE-B595-C938210709E8}" srcOrd="0" destOrd="0" presId="urn:microsoft.com/office/officeart/2005/8/layout/radial6"/>
    <dgm:cxn modelId="{C05889BA-188C-4823-88D7-712EC81ECFB1}" srcId="{BAD659BD-E97A-40FF-86B8-C031B08380DB}" destId="{A8D0A5CB-F41B-46A7-AF15-609B06DBDFC6}" srcOrd="2" destOrd="0" parTransId="{24F095B5-7ED2-4A3A-9910-60B7AB2259B5}" sibTransId="{57894223-79BF-48CE-9B4B-A41069F54884}"/>
    <dgm:cxn modelId="{8DEDE8C1-9FE9-4B61-A117-C3E85B6C6699}" type="presOf" srcId="{6A282896-1692-474E-A900-B83E8FDA2BBF}" destId="{8D76F278-3C99-4DCF-A648-615239D7FAF3}" srcOrd="0" destOrd="0" presId="urn:microsoft.com/office/officeart/2005/8/layout/radial6"/>
    <dgm:cxn modelId="{7A9F3EC3-4C07-4A0C-A14B-C8AB30B61E2E}" type="presOf" srcId="{A55BEF22-D456-4714-BC22-9581C80C2164}" destId="{2667B254-18B1-4388-BEC6-4C163BFB2843}" srcOrd="0" destOrd="0" presId="urn:microsoft.com/office/officeart/2005/8/layout/radial6"/>
    <dgm:cxn modelId="{D3C082C8-9E28-4196-A091-5921CBA87414}" type="presOf" srcId="{0A958E39-F392-4D53-A8C3-06A5BDF87E93}" destId="{F5043282-D124-4BE3-BFE9-BCD6D29A2289}" srcOrd="0" destOrd="0" presId="urn:microsoft.com/office/officeart/2005/8/layout/radial6"/>
    <dgm:cxn modelId="{74CC3DD4-F423-41C1-9B41-6F9B191C32B5}" type="presOf" srcId="{BAD659BD-E97A-40FF-86B8-C031B08380DB}" destId="{32727F2D-E5D0-4163-8523-06BBB4EFFBB2}" srcOrd="0" destOrd="0" presId="urn:microsoft.com/office/officeart/2005/8/layout/radial6"/>
    <dgm:cxn modelId="{9C029CDD-923E-4A29-8FC0-7AE996915CB4}" srcId="{19FE4BA2-51C8-4A8E-8489-5A9ED49D8235}" destId="{A55BEF22-D456-4714-BC22-9581C80C2164}" srcOrd="4" destOrd="0" parTransId="{1C0DFE9E-1330-452C-9315-283D19BB2FDC}" sibTransId="{7821483F-DDBB-4EA4-B7C2-1205598AB1D0}"/>
    <dgm:cxn modelId="{9B1EF7F2-47C3-4B34-B4D2-3D56F3C8AFD0}" srcId="{19FE4BA2-51C8-4A8E-8489-5A9ED49D8235}" destId="{ACDF54D6-F070-4E31-97CF-36E784FB8ADC}" srcOrd="1" destOrd="0" parTransId="{DC4A3C30-5CEA-42FC-84B4-1BAA95F9438B}" sibTransId="{A3FF16A5-87F5-474D-A2B7-464CEC6FAFC4}"/>
    <dgm:cxn modelId="{0D05CAF4-24C3-4485-ADF1-FA17846F9185}" type="presOf" srcId="{19FE4BA2-51C8-4A8E-8489-5A9ED49D8235}" destId="{08DD67DF-1754-450B-A92B-0F1FFD469E4F}" srcOrd="0" destOrd="0" presId="urn:microsoft.com/office/officeart/2005/8/layout/radial6"/>
    <dgm:cxn modelId="{C14961FB-34B4-4516-B106-927F2EA65CA7}" type="presOf" srcId="{D4B165BA-2C20-4A08-B7D7-5F30552B8C56}" destId="{5F4F238C-A4DB-4B7D-A037-1D833993CFAE}" srcOrd="0" destOrd="0" presId="urn:microsoft.com/office/officeart/2005/8/layout/radial6"/>
    <dgm:cxn modelId="{4FFCB0FE-F788-4561-8B42-44A4FCE94AC4}" srcId="{19FE4BA2-51C8-4A8E-8489-5A9ED49D8235}" destId="{34DBE588-B45B-4D82-8DE1-9A62AFEC1426}" srcOrd="2" destOrd="0" parTransId="{4A21BAED-EB89-49F8-9C4A-2E3E1E227326}" sibTransId="{B225A8D7-DEAB-4628-A30B-D3EA68314054}"/>
    <dgm:cxn modelId="{568DBFFF-D579-4E23-A3F7-86F4F9281126}" type="presOf" srcId="{34DBE588-B45B-4D82-8DE1-9A62AFEC1426}" destId="{B24D229F-068A-45A7-908A-1D9E21376A45}" srcOrd="0" destOrd="0" presId="urn:microsoft.com/office/officeart/2005/8/layout/radial6"/>
    <dgm:cxn modelId="{9A23DDD3-D91A-4B7D-B798-2F608D283328}" type="presParOf" srcId="{32727F2D-E5D0-4163-8523-06BBB4EFFBB2}" destId="{08DD67DF-1754-450B-A92B-0F1FFD469E4F}" srcOrd="0" destOrd="0" presId="urn:microsoft.com/office/officeart/2005/8/layout/radial6"/>
    <dgm:cxn modelId="{00E14F16-E531-41CA-92A0-9FB85DD472B6}" type="presParOf" srcId="{32727F2D-E5D0-4163-8523-06BBB4EFFBB2}" destId="{5EF9654B-B603-41DE-B595-C938210709E8}" srcOrd="1" destOrd="0" presId="urn:microsoft.com/office/officeart/2005/8/layout/radial6"/>
    <dgm:cxn modelId="{7CCD085A-A24F-4AB2-96B7-06A5B2FBB4E6}" type="presParOf" srcId="{32727F2D-E5D0-4163-8523-06BBB4EFFBB2}" destId="{FD25011A-ACCE-4D7F-9611-BFFD727D7FB8}" srcOrd="2" destOrd="0" presId="urn:microsoft.com/office/officeart/2005/8/layout/radial6"/>
    <dgm:cxn modelId="{73E33884-3067-4128-9841-2B473976B7D9}" type="presParOf" srcId="{32727F2D-E5D0-4163-8523-06BBB4EFFBB2}" destId="{5F4F238C-A4DB-4B7D-A037-1D833993CFAE}" srcOrd="3" destOrd="0" presId="urn:microsoft.com/office/officeart/2005/8/layout/radial6"/>
    <dgm:cxn modelId="{78E4D783-101D-48E1-B9C8-D9240A12F345}" type="presParOf" srcId="{32727F2D-E5D0-4163-8523-06BBB4EFFBB2}" destId="{05DA3F26-B2A0-48AA-82C0-AEBB39734156}" srcOrd="4" destOrd="0" presId="urn:microsoft.com/office/officeart/2005/8/layout/radial6"/>
    <dgm:cxn modelId="{1FD6E711-6C7F-44F6-B6F4-64350EA1EB59}" type="presParOf" srcId="{32727F2D-E5D0-4163-8523-06BBB4EFFBB2}" destId="{BDF0EBEE-1236-4B9A-9C39-EDCC01327C42}" srcOrd="5" destOrd="0" presId="urn:microsoft.com/office/officeart/2005/8/layout/radial6"/>
    <dgm:cxn modelId="{BC15018E-88CF-4ED4-A0C3-0515F70D29AE}" type="presParOf" srcId="{32727F2D-E5D0-4163-8523-06BBB4EFFBB2}" destId="{8F67B119-A7CE-48C4-AF6D-409C88F4BD04}" srcOrd="6" destOrd="0" presId="urn:microsoft.com/office/officeart/2005/8/layout/radial6"/>
    <dgm:cxn modelId="{7CD8DC98-8AF9-4825-8276-C431F3EA2026}" type="presParOf" srcId="{32727F2D-E5D0-4163-8523-06BBB4EFFBB2}" destId="{B24D229F-068A-45A7-908A-1D9E21376A45}" srcOrd="7" destOrd="0" presId="urn:microsoft.com/office/officeart/2005/8/layout/radial6"/>
    <dgm:cxn modelId="{67C0A8FC-918E-476B-81D5-3C8392D2C00F}" type="presParOf" srcId="{32727F2D-E5D0-4163-8523-06BBB4EFFBB2}" destId="{2F6CE2AC-DC19-4C2A-AEF1-87CC0844C8FA}" srcOrd="8" destOrd="0" presId="urn:microsoft.com/office/officeart/2005/8/layout/radial6"/>
    <dgm:cxn modelId="{FA3A0F28-6384-4753-BA98-F3445687F578}" type="presParOf" srcId="{32727F2D-E5D0-4163-8523-06BBB4EFFBB2}" destId="{542BFCB2-05B0-45C6-8501-BBDD87565711}" srcOrd="9" destOrd="0" presId="urn:microsoft.com/office/officeart/2005/8/layout/radial6"/>
    <dgm:cxn modelId="{F5C129CC-ED32-44F2-9941-F4126E82B666}" type="presParOf" srcId="{32727F2D-E5D0-4163-8523-06BBB4EFFBB2}" destId="{EA302B9E-5851-449B-8568-7B8B4EA06F53}" srcOrd="10" destOrd="0" presId="urn:microsoft.com/office/officeart/2005/8/layout/radial6"/>
    <dgm:cxn modelId="{06D36D2C-CC1E-4575-91C0-BDA67F0BADE3}" type="presParOf" srcId="{32727F2D-E5D0-4163-8523-06BBB4EFFBB2}" destId="{7F59ED41-C442-4D10-8980-526602351A64}" srcOrd="11" destOrd="0" presId="urn:microsoft.com/office/officeart/2005/8/layout/radial6"/>
    <dgm:cxn modelId="{35E7A045-08D4-4284-BE6D-B0BF52ED8078}" type="presParOf" srcId="{32727F2D-E5D0-4163-8523-06BBB4EFFBB2}" destId="{ADA669D0-D788-47F1-B814-FA9713C8CEFA}" srcOrd="12" destOrd="0" presId="urn:microsoft.com/office/officeart/2005/8/layout/radial6"/>
    <dgm:cxn modelId="{CF6E3F69-D3F6-44DD-A870-0E578AAB5E1F}" type="presParOf" srcId="{32727F2D-E5D0-4163-8523-06BBB4EFFBB2}" destId="{2667B254-18B1-4388-BEC6-4C163BFB2843}" srcOrd="13" destOrd="0" presId="urn:microsoft.com/office/officeart/2005/8/layout/radial6"/>
    <dgm:cxn modelId="{5A3E29C8-7FA1-4985-A4A6-4126D119F337}" type="presParOf" srcId="{32727F2D-E5D0-4163-8523-06BBB4EFFBB2}" destId="{DD6C15B1-0082-46A6-946D-CD47E5799B65}" srcOrd="14" destOrd="0" presId="urn:microsoft.com/office/officeart/2005/8/layout/radial6"/>
    <dgm:cxn modelId="{4BF68BCE-6F47-44F7-8B5F-B35ED46E20CA}" type="presParOf" srcId="{32727F2D-E5D0-4163-8523-06BBB4EFFBB2}" destId="{C7995F2D-4111-492A-A5E8-D5A9071F66A8}" srcOrd="15" destOrd="0" presId="urn:microsoft.com/office/officeart/2005/8/layout/radial6"/>
    <dgm:cxn modelId="{2DB3A663-FA31-421E-805C-3CF97B687FD3}" type="presParOf" srcId="{32727F2D-E5D0-4163-8523-06BBB4EFFBB2}" destId="{F5043282-D124-4BE3-BFE9-BCD6D29A2289}" srcOrd="16" destOrd="0" presId="urn:microsoft.com/office/officeart/2005/8/layout/radial6"/>
    <dgm:cxn modelId="{F33823C3-A6E5-4FDD-8685-420771DA12D3}" type="presParOf" srcId="{32727F2D-E5D0-4163-8523-06BBB4EFFBB2}" destId="{E34E7853-4DBD-4E04-9A88-73F900DBA935}" srcOrd="17" destOrd="0" presId="urn:microsoft.com/office/officeart/2005/8/layout/radial6"/>
    <dgm:cxn modelId="{685F0EE6-4F77-4E1F-82BA-88DEF7981CD7}" type="presParOf" srcId="{32727F2D-E5D0-4163-8523-06BBB4EFFBB2}" destId="{8D76F278-3C99-4DCF-A648-615239D7FAF3}" srcOrd="18" destOrd="0" presId="urn:microsoft.com/office/officeart/2005/8/layout/radial6"/>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6839CC-2E52-4982-A62E-C9CE9616906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6201E79-8A22-4D93-BFCE-30DE0F3C1DF7}">
      <dgm:prSet phldrT="[Text]"/>
      <dgm:spPr>
        <a:solidFill>
          <a:schemeClr val="accent5"/>
        </a:solidFill>
      </dgm:spPr>
      <dgm:t>
        <a:bodyPr/>
        <a:lstStyle/>
        <a:p>
          <a:r>
            <a:rPr lang="en-US" dirty="0">
              <a:latin typeface="Futura" panose="02000503020000020003" pitchFamily="2" charset="0"/>
            </a:rPr>
            <a:t>DRAWDOWN: Marin COORDINATOR</a:t>
          </a:r>
        </a:p>
      </dgm:t>
    </dgm:pt>
    <dgm:pt modelId="{07D1D504-004E-4DE2-A064-01C83AC4FE0F}" type="parTrans" cxnId="{C8AC5161-0710-478C-AD3B-CFA6481D9BB2}">
      <dgm:prSet/>
      <dgm:spPr/>
      <dgm:t>
        <a:bodyPr/>
        <a:lstStyle/>
        <a:p>
          <a:endParaRPr lang="en-US"/>
        </a:p>
      </dgm:t>
    </dgm:pt>
    <dgm:pt modelId="{5BD1EC05-2995-4DC8-9051-5E8F0D1158F0}" type="sibTrans" cxnId="{C8AC5161-0710-478C-AD3B-CFA6481D9BB2}">
      <dgm:prSet/>
      <dgm:spPr/>
      <dgm:t>
        <a:bodyPr/>
        <a:lstStyle/>
        <a:p>
          <a:endParaRPr lang="en-US"/>
        </a:p>
      </dgm:t>
    </dgm:pt>
    <dgm:pt modelId="{3BB67361-5732-4EC5-B39E-E6F15EC2BDC4}" type="pres">
      <dgm:prSet presAssocID="{A66839CC-2E52-4982-A62E-C9CE96169060}" presName="composite" presStyleCnt="0">
        <dgm:presLayoutVars>
          <dgm:chMax val="5"/>
          <dgm:dir/>
          <dgm:animLvl val="ctr"/>
          <dgm:resizeHandles val="exact"/>
        </dgm:presLayoutVars>
      </dgm:prSet>
      <dgm:spPr/>
    </dgm:pt>
    <dgm:pt modelId="{D27505B5-47E6-458D-92F1-FEDA3F7CC3B6}" type="pres">
      <dgm:prSet presAssocID="{A66839CC-2E52-4982-A62E-C9CE96169060}" presName="cycle" presStyleCnt="0"/>
      <dgm:spPr/>
    </dgm:pt>
    <dgm:pt modelId="{C08A2E1E-B34F-44C6-9680-289F6DAD498C}" type="pres">
      <dgm:prSet presAssocID="{A66839CC-2E52-4982-A62E-C9CE96169060}" presName="centerShape" presStyleCnt="0"/>
      <dgm:spPr/>
    </dgm:pt>
    <dgm:pt modelId="{D73D30DA-9BA1-477E-BCF6-F004482F6F0D}" type="pres">
      <dgm:prSet presAssocID="{A66839CC-2E52-4982-A62E-C9CE96169060}" presName="connSite" presStyleLbl="node1" presStyleIdx="0" presStyleCnt="2"/>
      <dgm:spPr/>
    </dgm:pt>
    <dgm:pt modelId="{F6202870-7CB2-48A5-B97F-6F534FED8026}" type="pres">
      <dgm:prSet presAssocID="{A66839CC-2E52-4982-A62E-C9CE96169060}" presName="visible" presStyleLbl="node1" presStyleIdx="0" presStyleCnt="2" custScaleX="71539" custScaleY="72647" custLinFactX="1948" custLinFactNeighborX="100000" custLinFactNeighborY="-53031"/>
      <dgm:spPr/>
    </dgm:pt>
    <dgm:pt modelId="{0500D75D-B30A-4BCD-B514-78C8B62D143A}" type="pres">
      <dgm:prSet presAssocID="{07D1D504-004E-4DE2-A064-01C83AC4FE0F}" presName="Name25" presStyleLbl="parChTrans1D1" presStyleIdx="0" presStyleCnt="1"/>
      <dgm:spPr/>
    </dgm:pt>
    <dgm:pt modelId="{E5DC51FF-33A4-4F58-A198-97D26E86FBD2}" type="pres">
      <dgm:prSet presAssocID="{96201E79-8A22-4D93-BFCE-30DE0F3C1DF7}" presName="node" presStyleCnt="0"/>
      <dgm:spPr/>
    </dgm:pt>
    <dgm:pt modelId="{95F5F305-E6D4-4013-B124-34A5C18C9227}" type="pres">
      <dgm:prSet presAssocID="{96201E79-8A22-4D93-BFCE-30DE0F3C1DF7}" presName="parentNode" presStyleLbl="node1" presStyleIdx="1" presStyleCnt="2" custScaleX="128166" custScaleY="122684" custLinFactY="-51213" custLinFactNeighborX="18377" custLinFactNeighborY="-100000">
        <dgm:presLayoutVars>
          <dgm:chMax val="1"/>
          <dgm:bulletEnabled val="1"/>
        </dgm:presLayoutVars>
      </dgm:prSet>
      <dgm:spPr/>
    </dgm:pt>
    <dgm:pt modelId="{4BA05203-119D-43C9-AA31-8491AB28E86D}" type="pres">
      <dgm:prSet presAssocID="{96201E79-8A22-4D93-BFCE-30DE0F3C1DF7}" presName="childNode" presStyleLbl="revTx" presStyleIdx="0" presStyleCnt="0">
        <dgm:presLayoutVars>
          <dgm:bulletEnabled val="1"/>
        </dgm:presLayoutVars>
      </dgm:prSet>
      <dgm:spPr/>
    </dgm:pt>
  </dgm:ptLst>
  <dgm:cxnLst>
    <dgm:cxn modelId="{C8AC5161-0710-478C-AD3B-CFA6481D9BB2}" srcId="{A66839CC-2E52-4982-A62E-C9CE96169060}" destId="{96201E79-8A22-4D93-BFCE-30DE0F3C1DF7}" srcOrd="0" destOrd="0" parTransId="{07D1D504-004E-4DE2-A064-01C83AC4FE0F}" sibTransId="{5BD1EC05-2995-4DC8-9051-5E8F0D1158F0}"/>
    <dgm:cxn modelId="{5975324A-3951-42BF-96DC-46870F383860}" type="presOf" srcId="{07D1D504-004E-4DE2-A064-01C83AC4FE0F}" destId="{0500D75D-B30A-4BCD-B514-78C8B62D143A}" srcOrd="0" destOrd="0" presId="urn:microsoft.com/office/officeart/2005/8/layout/radial2"/>
    <dgm:cxn modelId="{CB8734CD-7BD5-4B57-9ACF-C2A3D717683F}" type="presOf" srcId="{96201E79-8A22-4D93-BFCE-30DE0F3C1DF7}" destId="{95F5F305-E6D4-4013-B124-34A5C18C9227}" srcOrd="0" destOrd="0" presId="urn:microsoft.com/office/officeart/2005/8/layout/radial2"/>
    <dgm:cxn modelId="{76B735EB-0C65-4784-A3A6-B19F11E3A77A}" type="presOf" srcId="{A66839CC-2E52-4982-A62E-C9CE96169060}" destId="{3BB67361-5732-4EC5-B39E-E6F15EC2BDC4}" srcOrd="0" destOrd="0" presId="urn:microsoft.com/office/officeart/2005/8/layout/radial2"/>
    <dgm:cxn modelId="{8CD60F5A-FA1D-472C-82FD-E2D40F98583B}" type="presParOf" srcId="{3BB67361-5732-4EC5-B39E-E6F15EC2BDC4}" destId="{D27505B5-47E6-458D-92F1-FEDA3F7CC3B6}" srcOrd="0" destOrd="0" presId="urn:microsoft.com/office/officeart/2005/8/layout/radial2"/>
    <dgm:cxn modelId="{3A14073C-2346-482F-ADCF-CFACCF0A7130}" type="presParOf" srcId="{D27505B5-47E6-458D-92F1-FEDA3F7CC3B6}" destId="{C08A2E1E-B34F-44C6-9680-289F6DAD498C}" srcOrd="0" destOrd="0" presId="urn:microsoft.com/office/officeart/2005/8/layout/radial2"/>
    <dgm:cxn modelId="{A46D968B-17CD-431E-B045-E84869DA0F56}" type="presParOf" srcId="{C08A2E1E-B34F-44C6-9680-289F6DAD498C}" destId="{D73D30DA-9BA1-477E-BCF6-F004482F6F0D}" srcOrd="0" destOrd="0" presId="urn:microsoft.com/office/officeart/2005/8/layout/radial2"/>
    <dgm:cxn modelId="{5196E3D7-3171-4FDA-9627-45E761D8ECC5}" type="presParOf" srcId="{C08A2E1E-B34F-44C6-9680-289F6DAD498C}" destId="{F6202870-7CB2-48A5-B97F-6F534FED8026}" srcOrd="1" destOrd="0" presId="urn:microsoft.com/office/officeart/2005/8/layout/radial2"/>
    <dgm:cxn modelId="{A0F3951B-882F-4EC6-B809-5365812B86CD}" type="presParOf" srcId="{D27505B5-47E6-458D-92F1-FEDA3F7CC3B6}" destId="{0500D75D-B30A-4BCD-B514-78C8B62D143A}" srcOrd="1" destOrd="0" presId="urn:microsoft.com/office/officeart/2005/8/layout/radial2"/>
    <dgm:cxn modelId="{2FDBAEFA-3CB9-4D19-8AAD-1E5A9E38D140}" type="presParOf" srcId="{D27505B5-47E6-458D-92F1-FEDA3F7CC3B6}" destId="{E5DC51FF-33A4-4F58-A198-97D26E86FBD2}" srcOrd="2" destOrd="0" presId="urn:microsoft.com/office/officeart/2005/8/layout/radial2"/>
    <dgm:cxn modelId="{2920958F-DFEA-42CE-96D4-E88500AA4973}" type="presParOf" srcId="{E5DC51FF-33A4-4F58-A198-97D26E86FBD2}" destId="{95F5F305-E6D4-4013-B124-34A5C18C9227}" srcOrd="0" destOrd="0" presId="urn:microsoft.com/office/officeart/2005/8/layout/radial2"/>
    <dgm:cxn modelId="{1566BB45-A930-4AF7-80A0-2E108B3FEF02}" type="presParOf" srcId="{E5DC51FF-33A4-4F58-A198-97D26E86FBD2}" destId="{4BA05203-119D-43C9-AA31-8491AB28E86D}" srcOrd="1" destOrd="0" presId="urn:microsoft.com/office/officeart/2005/8/layout/radial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6F278-3C99-4DCF-A648-615239D7FAF3}">
      <dsp:nvSpPr>
        <dsp:cNvPr id="0" name=""/>
        <dsp:cNvSpPr/>
      </dsp:nvSpPr>
      <dsp:spPr>
        <a:xfrm>
          <a:off x="3630087" y="777574"/>
          <a:ext cx="5302850" cy="5302850"/>
        </a:xfrm>
        <a:prstGeom prst="blockArc">
          <a:avLst>
            <a:gd name="adj1" fmla="val 12600000"/>
            <a:gd name="adj2" fmla="val 16200000"/>
            <a:gd name="adj3" fmla="val 4536"/>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C7995F2D-4111-492A-A5E8-D5A9071F66A8}">
      <dsp:nvSpPr>
        <dsp:cNvPr id="0" name=""/>
        <dsp:cNvSpPr/>
      </dsp:nvSpPr>
      <dsp:spPr>
        <a:xfrm>
          <a:off x="3630087" y="777574"/>
          <a:ext cx="5302850" cy="5302850"/>
        </a:xfrm>
        <a:prstGeom prst="blockArc">
          <a:avLst>
            <a:gd name="adj1" fmla="val 9000000"/>
            <a:gd name="adj2" fmla="val 12600000"/>
            <a:gd name="adj3" fmla="val 4536"/>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ADA669D0-D788-47F1-B814-FA9713C8CEFA}">
      <dsp:nvSpPr>
        <dsp:cNvPr id="0" name=""/>
        <dsp:cNvSpPr/>
      </dsp:nvSpPr>
      <dsp:spPr>
        <a:xfrm>
          <a:off x="3630087" y="777574"/>
          <a:ext cx="5302850" cy="5302850"/>
        </a:xfrm>
        <a:prstGeom prst="blockArc">
          <a:avLst>
            <a:gd name="adj1" fmla="val 5400000"/>
            <a:gd name="adj2" fmla="val 9000000"/>
            <a:gd name="adj3" fmla="val 4536"/>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542BFCB2-05B0-45C6-8501-BBDD87565711}">
      <dsp:nvSpPr>
        <dsp:cNvPr id="0" name=""/>
        <dsp:cNvSpPr/>
      </dsp:nvSpPr>
      <dsp:spPr>
        <a:xfrm>
          <a:off x="3616193" y="777574"/>
          <a:ext cx="5302850" cy="5302850"/>
        </a:xfrm>
        <a:prstGeom prst="blockArc">
          <a:avLst>
            <a:gd name="adj1" fmla="val 1800000"/>
            <a:gd name="adj2" fmla="val 5400000"/>
            <a:gd name="adj3" fmla="val 4536"/>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8F67B119-A7CE-48C4-AF6D-409C88F4BD04}">
      <dsp:nvSpPr>
        <dsp:cNvPr id="0" name=""/>
        <dsp:cNvSpPr/>
      </dsp:nvSpPr>
      <dsp:spPr>
        <a:xfrm>
          <a:off x="3630087" y="777574"/>
          <a:ext cx="5302850" cy="5302850"/>
        </a:xfrm>
        <a:prstGeom prst="blockArc">
          <a:avLst>
            <a:gd name="adj1" fmla="val 19800000"/>
            <a:gd name="adj2" fmla="val 1800000"/>
            <a:gd name="adj3" fmla="val 4536"/>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5F4F238C-A4DB-4B7D-A037-1D833993CFAE}">
      <dsp:nvSpPr>
        <dsp:cNvPr id="0" name=""/>
        <dsp:cNvSpPr/>
      </dsp:nvSpPr>
      <dsp:spPr>
        <a:xfrm>
          <a:off x="3630087" y="777574"/>
          <a:ext cx="5302850" cy="5302850"/>
        </a:xfrm>
        <a:prstGeom prst="blockArc">
          <a:avLst>
            <a:gd name="adj1" fmla="val 16200000"/>
            <a:gd name="adj2" fmla="val 19800000"/>
            <a:gd name="adj3" fmla="val 4536"/>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08DD67DF-1754-450B-A92B-0F1FFD469E4F}">
      <dsp:nvSpPr>
        <dsp:cNvPr id="0" name=""/>
        <dsp:cNvSpPr/>
      </dsp:nvSpPr>
      <dsp:spPr>
        <a:xfrm>
          <a:off x="5383630" y="3385149"/>
          <a:ext cx="1619349" cy="1527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Futura" panose="02000503020000020003" pitchFamily="2" charset="0"/>
            </a:rPr>
            <a:t>Drawdown Advisors</a:t>
          </a:r>
        </a:p>
      </dsp:txBody>
      <dsp:txXfrm>
        <a:off x="5620778" y="3608896"/>
        <a:ext cx="1145053" cy="1080343"/>
      </dsp:txXfrm>
    </dsp:sp>
    <dsp:sp modelId="{5EF9654B-B603-41DE-B595-C938210709E8}">
      <dsp:nvSpPr>
        <dsp:cNvPr id="0" name=""/>
        <dsp:cNvSpPr/>
      </dsp:nvSpPr>
      <dsp:spPr>
        <a:xfrm>
          <a:off x="5446328" y="2524"/>
          <a:ext cx="1670367" cy="1670367"/>
        </a:xfrm>
        <a:prstGeom prst="ellipse">
          <a:avLst/>
        </a:prstGeom>
        <a:solidFill>
          <a:srgbClr val="E2C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endParaRPr lang="en-US" sz="800" kern="1200" dirty="0">
            <a:solidFill>
              <a:schemeClr val="tx2"/>
            </a:solidFill>
            <a:latin typeface="Futura" panose="02000503020000020003" pitchFamily="2" charset="0"/>
          </a:endParaRPr>
        </a:p>
        <a:p>
          <a:pPr marL="0" lvl="0" indent="0" algn="ctr" defTabSz="355600">
            <a:lnSpc>
              <a:spcPct val="90000"/>
            </a:lnSpc>
            <a:spcBef>
              <a:spcPct val="0"/>
            </a:spcBef>
            <a:spcAft>
              <a:spcPct val="35000"/>
            </a:spcAft>
            <a:buNone/>
          </a:pPr>
          <a:r>
            <a:rPr lang="en-US" sz="1450" kern="1200" dirty="0">
              <a:solidFill>
                <a:schemeClr val="tx2"/>
              </a:solidFill>
              <a:latin typeface="Futura" panose="02000503020000020003" pitchFamily="2" charset="0"/>
            </a:rPr>
            <a:t>RENEWABLE </a:t>
          </a:r>
          <a:r>
            <a:rPr lang="en-US" sz="1600" kern="1200" dirty="0">
              <a:solidFill>
                <a:schemeClr val="tx2"/>
              </a:solidFill>
              <a:latin typeface="Futura" panose="02000503020000020003" pitchFamily="2" charset="0"/>
            </a:rPr>
            <a:t>ENERGY</a:t>
          </a:r>
        </a:p>
      </dsp:txBody>
      <dsp:txXfrm>
        <a:off x="5690948" y="247144"/>
        <a:ext cx="1181127" cy="1181127"/>
      </dsp:txXfrm>
    </dsp:sp>
    <dsp:sp modelId="{05DA3F26-B2A0-48AA-82C0-AEBB39734156}">
      <dsp:nvSpPr>
        <dsp:cNvPr id="0" name=""/>
        <dsp:cNvSpPr/>
      </dsp:nvSpPr>
      <dsp:spPr>
        <a:xfrm>
          <a:off x="7690453" y="1298170"/>
          <a:ext cx="1670367" cy="1670367"/>
        </a:xfrm>
        <a:prstGeom prst="ellipse">
          <a:avLst/>
        </a:prstGeom>
        <a:solidFill>
          <a:srgbClr val="4DA1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Futura" panose="02000503020000020003" pitchFamily="2" charset="0"/>
            </a:rPr>
            <a:t>TRANS-PORTATION</a:t>
          </a:r>
        </a:p>
      </dsp:txBody>
      <dsp:txXfrm>
        <a:off x="7935073" y="1542790"/>
        <a:ext cx="1181127" cy="1181127"/>
      </dsp:txXfrm>
    </dsp:sp>
    <dsp:sp modelId="{B24D229F-068A-45A7-908A-1D9E21376A45}">
      <dsp:nvSpPr>
        <dsp:cNvPr id="0" name=""/>
        <dsp:cNvSpPr/>
      </dsp:nvSpPr>
      <dsp:spPr>
        <a:xfrm>
          <a:off x="7690453" y="3889462"/>
          <a:ext cx="1670367" cy="1670367"/>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Futura" panose="02000503020000020003" pitchFamily="2" charset="0"/>
            </a:rPr>
            <a:t>BUILDINGS AND INFRA-STRUCTURE</a:t>
          </a:r>
        </a:p>
      </dsp:txBody>
      <dsp:txXfrm>
        <a:off x="7935073" y="4134082"/>
        <a:ext cx="1181127" cy="1181127"/>
      </dsp:txXfrm>
    </dsp:sp>
    <dsp:sp modelId="{EA302B9E-5851-449B-8568-7B8B4EA06F53}">
      <dsp:nvSpPr>
        <dsp:cNvPr id="0" name=""/>
        <dsp:cNvSpPr/>
      </dsp:nvSpPr>
      <dsp:spPr>
        <a:xfrm>
          <a:off x="5446328" y="5185108"/>
          <a:ext cx="1670367" cy="1670367"/>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Futura" panose="02000503020000020003" pitchFamily="2" charset="0"/>
            </a:rPr>
            <a:t>FOOD AND FOOD WASTE</a:t>
          </a:r>
        </a:p>
      </dsp:txBody>
      <dsp:txXfrm>
        <a:off x="5690948" y="5429728"/>
        <a:ext cx="1181127" cy="1181127"/>
      </dsp:txXfrm>
    </dsp:sp>
    <dsp:sp modelId="{2667B254-18B1-4388-BEC6-4C163BFB2843}">
      <dsp:nvSpPr>
        <dsp:cNvPr id="0" name=""/>
        <dsp:cNvSpPr/>
      </dsp:nvSpPr>
      <dsp:spPr>
        <a:xfrm>
          <a:off x="3202204" y="3889462"/>
          <a:ext cx="1670367" cy="1670367"/>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Futura" panose="02000503020000020003" pitchFamily="2" charset="0"/>
            </a:rPr>
            <a:t>CARBON SEQUES-TRATION</a:t>
          </a:r>
        </a:p>
      </dsp:txBody>
      <dsp:txXfrm>
        <a:off x="3446824" y="4134082"/>
        <a:ext cx="1181127" cy="1181127"/>
      </dsp:txXfrm>
    </dsp:sp>
    <dsp:sp modelId="{F5043282-D124-4BE3-BFE9-BCD6D29A2289}">
      <dsp:nvSpPr>
        <dsp:cNvPr id="0" name=""/>
        <dsp:cNvSpPr/>
      </dsp:nvSpPr>
      <dsp:spPr>
        <a:xfrm>
          <a:off x="3202204" y="1298170"/>
          <a:ext cx="1670367" cy="1670367"/>
        </a:xfrm>
        <a:prstGeom prst="ellipse">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Futura" panose="02000503020000020003" pitchFamily="2" charset="0"/>
            </a:rPr>
            <a:t>CLIMATE RESILIENT COMMU-NITIES</a:t>
          </a:r>
        </a:p>
      </dsp:txBody>
      <dsp:txXfrm>
        <a:off x="3446824" y="1542790"/>
        <a:ext cx="1181127" cy="1181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0D75D-B30A-4BCD-B514-78C8B62D143A}">
      <dsp:nvSpPr>
        <dsp:cNvPr id="0" name=""/>
        <dsp:cNvSpPr/>
      </dsp:nvSpPr>
      <dsp:spPr>
        <a:xfrm rot="19948566">
          <a:off x="1606048" y="1393630"/>
          <a:ext cx="822456" cy="67148"/>
        </a:xfrm>
        <a:custGeom>
          <a:avLst/>
          <a:gdLst/>
          <a:ahLst/>
          <a:cxnLst/>
          <a:rect l="0" t="0" r="0" b="0"/>
          <a:pathLst>
            <a:path>
              <a:moveTo>
                <a:pt x="0" y="33574"/>
              </a:moveTo>
              <a:lnTo>
                <a:pt x="822456" y="335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202870-7CB2-48A5-B97F-6F534FED8026}">
      <dsp:nvSpPr>
        <dsp:cNvPr id="0" name=""/>
        <dsp:cNvSpPr/>
      </dsp:nvSpPr>
      <dsp:spPr>
        <a:xfrm>
          <a:off x="2361620" y="0"/>
          <a:ext cx="1626863" cy="16520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F5F305-E6D4-4013-B124-34A5C18C9227}">
      <dsp:nvSpPr>
        <dsp:cNvPr id="0" name=""/>
        <dsp:cNvSpPr/>
      </dsp:nvSpPr>
      <dsp:spPr>
        <a:xfrm>
          <a:off x="2275541" y="0"/>
          <a:ext cx="1748768" cy="1673969"/>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Futura" panose="02000503020000020003" pitchFamily="2" charset="0"/>
            </a:rPr>
            <a:t>DRAWDOWN: Marin COORDINATOR</a:t>
          </a:r>
        </a:p>
      </dsp:txBody>
      <dsp:txXfrm>
        <a:off x="2531642" y="245147"/>
        <a:ext cx="1236566" cy="118367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CB80C-5AF5-46DA-820D-1F329F20B98C}" type="datetimeFigureOut">
              <a:rPr lang="en-US" smtClean="0"/>
              <a:t>4/24/2019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7CC36-2EA2-4C04-9BE4-FDC801330DD2}" type="slidenum">
              <a:rPr lang="en-US" smtClean="0"/>
              <a:t>‹#›</a:t>
            </a:fld>
            <a:endParaRPr lang="en-US"/>
          </a:p>
        </p:txBody>
      </p:sp>
    </p:spTree>
    <p:extLst>
      <p:ext uri="{BB962C8B-B14F-4D97-AF65-F5344CB8AC3E}">
        <p14:creationId xmlns:p14="http://schemas.microsoft.com/office/powerpoint/2010/main" val="2185926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min [4-4:10]</a:t>
            </a:r>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1</a:t>
            </a:fld>
            <a:endParaRPr lang="en-US"/>
          </a:p>
        </p:txBody>
      </p:sp>
    </p:spTree>
    <p:extLst>
      <p:ext uri="{BB962C8B-B14F-4D97-AF65-F5344CB8AC3E}">
        <p14:creationId xmlns:p14="http://schemas.microsoft.com/office/powerpoint/2010/main" val="2362845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r>
              <a:rPr lang="en-US" b="1" i="1" dirty="0"/>
              <a:t>Why do we need your help?</a:t>
            </a:r>
            <a:endParaRPr lang="en-US" sz="1000" dirty="0"/>
          </a:p>
          <a:p>
            <a:r>
              <a:rPr lang="en-US" dirty="0"/>
              <a:t>Drawdown: Marin needs your help both to raise awareness of the initiative and to inspire our community to act to dramatically reduce our greenhouse gas emissions by implementing local solutions. </a:t>
            </a:r>
            <a:endParaRPr lang="en-US" sz="1100" dirty="0"/>
          </a:p>
          <a:p>
            <a:r>
              <a:rPr lang="en-US" b="1" dirty="0"/>
              <a:t>What will I be doing? </a:t>
            </a:r>
            <a:endParaRPr lang="en-US" sz="1100" dirty="0"/>
          </a:p>
          <a:p>
            <a:r>
              <a:rPr lang="en-US" dirty="0"/>
              <a:t>This is a varied role and you could do one, some, or all the following activities:</a:t>
            </a:r>
            <a:endParaRPr lang="en-US" sz="1100" dirty="0"/>
          </a:p>
          <a:p>
            <a:pPr lvl="0"/>
            <a:r>
              <a:rPr lang="en-US" b="1" dirty="0"/>
              <a:t>Attend events</a:t>
            </a:r>
            <a:r>
              <a:rPr lang="en-US" dirty="0"/>
              <a:t> in the community on behalf of Drawdown: Marin  </a:t>
            </a:r>
            <a:endParaRPr lang="en-US" sz="1100" dirty="0"/>
          </a:p>
          <a:p>
            <a:pPr lvl="1"/>
            <a:r>
              <a:rPr lang="en-US" dirty="0"/>
              <a:t>Distribute Drawdown: Marin flyers</a:t>
            </a:r>
            <a:endParaRPr lang="en-US" sz="1100" dirty="0"/>
          </a:p>
          <a:p>
            <a:pPr lvl="1"/>
            <a:r>
              <a:rPr lang="en-US" dirty="0"/>
              <a:t>Discuss our effort with other attendees</a:t>
            </a:r>
            <a:endParaRPr lang="en-US" sz="1100" dirty="0"/>
          </a:p>
          <a:p>
            <a:pPr lvl="1"/>
            <a:r>
              <a:rPr lang="en-US" dirty="0"/>
              <a:t>Set up and staff a table; distribute Drawdown: Marin flyers and other program (</a:t>
            </a:r>
            <a:r>
              <a:rPr lang="en-US" dirty="0" err="1"/>
              <a:t>ZeroWaste</a:t>
            </a:r>
            <a:r>
              <a:rPr lang="en-US" dirty="0"/>
              <a:t>, MCE Clean Energy, Electrify Marin, etc. materials)</a:t>
            </a:r>
            <a:endParaRPr lang="en-US" sz="1100" dirty="0"/>
          </a:p>
          <a:p>
            <a:pPr lvl="0"/>
            <a:r>
              <a:rPr lang="en-US" b="1" dirty="0"/>
              <a:t>Deliver talks</a:t>
            </a:r>
            <a:r>
              <a:rPr lang="en-US" dirty="0"/>
              <a:t> to local community groups, schools, faith groups, etc. about the work of Drawdown: Marin and the ways they could help us achieve our goals and we help them </a:t>
            </a:r>
            <a:endParaRPr lang="en-US" sz="1100" dirty="0"/>
          </a:p>
          <a:p>
            <a:pPr lvl="0"/>
            <a:r>
              <a:rPr lang="en-US" b="1" dirty="0"/>
              <a:t>Identify events</a:t>
            </a:r>
            <a:r>
              <a:rPr lang="en-US" dirty="0"/>
              <a:t> and other opportunities to raise awareness of Drawdown: Marin</a:t>
            </a:r>
            <a:endParaRPr lang="en-US" sz="1100" dirty="0"/>
          </a:p>
          <a:p>
            <a:pPr lvl="0"/>
            <a:r>
              <a:rPr lang="en-US" b="1" dirty="0"/>
              <a:t>Raise awareness</a:t>
            </a:r>
            <a:r>
              <a:rPr lang="en-US" dirty="0"/>
              <a:t> of Drawdown: Marin by talking to friends and family and on social media</a:t>
            </a:r>
            <a:endParaRPr lang="en-US" sz="1100" dirty="0"/>
          </a:p>
          <a:p>
            <a:r>
              <a:rPr lang="en-US" b="1" dirty="0"/>
              <a:t>What skills do I need? </a:t>
            </a:r>
            <a:endParaRPr lang="en-US" sz="1100" dirty="0"/>
          </a:p>
          <a:p>
            <a:pPr lvl="0"/>
            <a:r>
              <a:rPr lang="en-US" dirty="0"/>
              <a:t>A personal and friendly communication style</a:t>
            </a:r>
            <a:endParaRPr lang="en-US" sz="1100" dirty="0"/>
          </a:p>
          <a:p>
            <a:pPr lvl="0"/>
            <a:r>
              <a:rPr lang="en-US" dirty="0"/>
              <a:t>Reliable and professional demeanor </a:t>
            </a:r>
            <a:endParaRPr lang="en-US" sz="1100" dirty="0"/>
          </a:p>
          <a:p>
            <a:pPr lvl="0"/>
            <a:r>
              <a:rPr lang="en-US" dirty="0"/>
              <a:t>Confident public speaker with excellent communication skills </a:t>
            </a:r>
            <a:endParaRPr lang="en-US" sz="1100" dirty="0"/>
          </a:p>
          <a:p>
            <a:pPr lvl="0"/>
            <a:r>
              <a:rPr lang="en-US" dirty="0"/>
              <a:t>Excellent organizational skills </a:t>
            </a:r>
          </a:p>
          <a:p>
            <a:r>
              <a:rPr lang="en-US" b="1" dirty="0"/>
              <a:t>How much time would you like?</a:t>
            </a:r>
            <a:endParaRPr lang="en-US" dirty="0"/>
          </a:p>
          <a:p>
            <a:r>
              <a:rPr lang="en-US" dirty="0"/>
              <a:t>This is a flexible role and the times may vary but hope you will attend at least one event per month. </a:t>
            </a:r>
          </a:p>
          <a:p>
            <a:r>
              <a:rPr lang="en-US" b="1" dirty="0"/>
              <a:t>How will I be trained and supported?</a:t>
            </a:r>
            <a:endParaRPr lang="en-US" dirty="0"/>
          </a:p>
          <a:p>
            <a:pPr lvl="0"/>
            <a:r>
              <a:rPr lang="en-US" dirty="0"/>
              <a:t>The Drawdown: Marin Coordinator and Community Partnership Council Chair will provide talking points, access to PowerPoint presentations, provide practice sessions for presenters, and will be available if you have questions </a:t>
            </a:r>
          </a:p>
          <a:p>
            <a:pPr lvl="0"/>
            <a:r>
              <a:rPr lang="en-US" dirty="0"/>
              <a:t>You will be given any equipment, materials, and information needed for your events</a:t>
            </a:r>
          </a:p>
          <a:p>
            <a:r>
              <a:rPr lang="en-US" b="1" dirty="0"/>
              <a:t>What can I gain from volunteering with you? </a:t>
            </a:r>
            <a:endParaRPr lang="en-US" dirty="0"/>
          </a:p>
          <a:p>
            <a:pPr lvl="0"/>
            <a:r>
              <a:rPr lang="en-US" dirty="0"/>
              <a:t>The satisfaction of knowing that you are making a valuable contribution to reversing Marin County’s impacts on climate change</a:t>
            </a:r>
          </a:p>
          <a:p>
            <a:pPr lvl="0"/>
            <a:r>
              <a:rPr lang="en-US" dirty="0"/>
              <a:t>Develop and learn new skills that utilize and build on your existing experience</a:t>
            </a:r>
          </a:p>
          <a:p>
            <a:pPr lvl="0"/>
            <a:r>
              <a:rPr lang="en-US" dirty="0"/>
              <a:t>Meet new people and make new connections while you contribute to increased community awareness of Drawdown: Marin, expanding relationships within our communities, and building trust in local government </a:t>
            </a:r>
          </a:p>
          <a:p>
            <a:pPr lvl="0"/>
            <a:endParaRPr lang="en-US" sz="1100" dirty="0"/>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10</a:t>
            </a:fld>
            <a:endParaRPr lang="en-US"/>
          </a:p>
        </p:txBody>
      </p:sp>
    </p:spTree>
    <p:extLst>
      <p:ext uri="{BB962C8B-B14F-4D97-AF65-F5344CB8AC3E}">
        <p14:creationId xmlns:p14="http://schemas.microsoft.com/office/powerpoint/2010/main" val="346668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11</a:t>
            </a:fld>
            <a:endParaRPr lang="en-US"/>
          </a:p>
        </p:txBody>
      </p:sp>
    </p:spTree>
    <p:extLst>
      <p:ext uri="{BB962C8B-B14F-4D97-AF65-F5344CB8AC3E}">
        <p14:creationId xmlns:p14="http://schemas.microsoft.com/office/powerpoint/2010/main" val="177189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12</a:t>
            </a:fld>
            <a:endParaRPr lang="en-US"/>
          </a:p>
        </p:txBody>
      </p:sp>
    </p:spTree>
    <p:extLst>
      <p:ext uri="{BB962C8B-B14F-4D97-AF65-F5344CB8AC3E}">
        <p14:creationId xmlns:p14="http://schemas.microsoft.com/office/powerpoint/2010/main" val="292471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r>
              <a:rPr lang="en-US" sz="1100" dirty="0"/>
              <a:t>Year One:</a:t>
            </a:r>
          </a:p>
          <a:p>
            <a:r>
              <a:rPr lang="en-US" sz="1100" dirty="0"/>
              <a:t>Build network connections, gather the “lived experiences” of the community, raise awareness, and engage in developing media outreach campaign – incorporating the solutions-based strategies developed by the Collaboratives </a:t>
            </a:r>
          </a:p>
          <a:p>
            <a:endParaRPr lang="en-US" sz="1100" dirty="0"/>
          </a:p>
          <a:p>
            <a:r>
              <a:rPr lang="en-US" sz="1100" dirty="0"/>
              <a:t>Years Two and Three:</a:t>
            </a:r>
          </a:p>
          <a:p>
            <a:r>
              <a:rPr lang="en-US" sz="1100" dirty="0"/>
              <a:t>Continue driving awareness, fine-tuning campaign objectives and outreach strategies, monitor metrics that measure awareness and adoption of solutions</a:t>
            </a:r>
          </a:p>
          <a:p>
            <a:endParaRPr lang="en-US" sz="1100" dirty="0"/>
          </a:p>
          <a:p>
            <a:r>
              <a:rPr lang="en-US" sz="1100" dirty="0"/>
              <a:t>Years Four and Five:</a:t>
            </a:r>
          </a:p>
          <a:p>
            <a:r>
              <a:rPr lang="en-US" sz="1100" dirty="0"/>
              <a:t>Sustain awareness, reinforce intent to participate, support policy and funding priorities, and encourage advocacy</a:t>
            </a:r>
          </a:p>
          <a:p>
            <a:pPr lvl="0"/>
            <a:endParaRPr lang="en-US" sz="1100" dirty="0"/>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13</a:t>
            </a:fld>
            <a:endParaRPr lang="en-US"/>
          </a:p>
        </p:txBody>
      </p:sp>
    </p:spTree>
    <p:extLst>
      <p:ext uri="{BB962C8B-B14F-4D97-AF65-F5344CB8AC3E}">
        <p14:creationId xmlns:p14="http://schemas.microsoft.com/office/powerpoint/2010/main" val="162910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r>
              <a:rPr lang="en-US" sz="1200" b="1" u="sng" kern="1200" dirty="0">
                <a:solidFill>
                  <a:schemeClr val="tx1"/>
                </a:solidFill>
                <a:effectLst/>
                <a:latin typeface="+mn-lt"/>
                <a:ea typeface="+mn-ea"/>
                <a:cs typeface="+mn-cs"/>
              </a:rPr>
              <a:t>PRE-PLANNING: JANUARY – JUNE, 2019</a:t>
            </a:r>
            <a:endParaRPr lang="en-US" sz="105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 Stakeholder Collaboratives are drafting their contributions to the “roadmap”, the CPC will organize itself into interest and skills sub-committees and will set the stage for the campaign:</a:t>
            </a:r>
          </a:p>
          <a:p>
            <a:r>
              <a:rPr lang="en-US" sz="8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Map all community networks and identify leaders in each network:</a:t>
            </a:r>
          </a:p>
          <a:p>
            <a:r>
              <a:rPr lang="en-US" sz="1200" kern="1200" dirty="0">
                <a:solidFill>
                  <a:schemeClr val="tx1"/>
                </a:solidFill>
                <a:effectLst/>
                <a:latin typeface="+mn-lt"/>
                <a:ea typeface="+mn-ea"/>
                <a:cs typeface="+mn-cs"/>
              </a:rPr>
              <a:t>including names, websites, contacts of nonprofits, businesses, HOA/community organizations, service organizations, local jurisdictions and sustainability commissions, educational institutions, etc. – </a:t>
            </a: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Identify audiences/constituencies of Marin community organizations -</a:t>
            </a:r>
          </a:p>
          <a:p>
            <a:pPr lvl="2"/>
            <a:r>
              <a:rPr lang="en-US" sz="1200" kern="1200" dirty="0">
                <a:solidFill>
                  <a:schemeClr val="tx1"/>
                </a:solidFill>
                <a:effectLst/>
                <a:latin typeface="+mn-lt"/>
                <a:ea typeface="+mn-ea"/>
                <a:cs typeface="+mn-cs"/>
              </a:rPr>
              <a:t>Reach</a:t>
            </a:r>
          </a:p>
          <a:p>
            <a:pPr lvl="2"/>
            <a:r>
              <a:rPr lang="en-US" sz="1200" kern="1200" dirty="0">
                <a:solidFill>
                  <a:schemeClr val="tx1"/>
                </a:solidFill>
                <a:effectLst/>
                <a:latin typeface="+mn-lt"/>
                <a:ea typeface="+mn-ea"/>
                <a:cs typeface="+mn-cs"/>
              </a:rPr>
              <a:t>Geography</a:t>
            </a:r>
          </a:p>
          <a:p>
            <a:pPr lvl="2"/>
            <a:r>
              <a:rPr lang="en-US" sz="1200" kern="1200" dirty="0">
                <a:solidFill>
                  <a:schemeClr val="tx1"/>
                </a:solidFill>
                <a:effectLst/>
                <a:latin typeface="+mn-lt"/>
                <a:ea typeface="+mn-ea"/>
                <a:cs typeface="+mn-cs"/>
              </a:rPr>
              <a:t>Demography</a:t>
            </a:r>
          </a:p>
          <a:p>
            <a:pPr lvl="2"/>
            <a:r>
              <a:rPr lang="en-US" sz="1200" kern="1200" dirty="0">
                <a:solidFill>
                  <a:schemeClr val="tx1"/>
                </a:solidFill>
                <a:effectLst/>
                <a:latin typeface="+mn-lt"/>
                <a:ea typeface="+mn-ea"/>
                <a:cs typeface="+mn-cs"/>
              </a:rPr>
              <a:t>Economic profile</a:t>
            </a:r>
          </a:p>
          <a:p>
            <a:pPr lvl="2"/>
            <a:r>
              <a:rPr lang="en-US" sz="1200" kern="1200" dirty="0">
                <a:solidFill>
                  <a:schemeClr val="tx1"/>
                </a:solidFill>
                <a:effectLst/>
                <a:latin typeface="+mn-lt"/>
                <a:ea typeface="+mn-ea"/>
                <a:cs typeface="+mn-cs"/>
              </a:rPr>
              <a:t>Education</a:t>
            </a:r>
          </a:p>
          <a:p>
            <a:pPr lvl="1" fontAlgn="base"/>
            <a:r>
              <a:rPr lang="en-US" sz="1200" kern="1200" dirty="0">
                <a:solidFill>
                  <a:schemeClr val="tx1"/>
                </a:solidFill>
                <a:effectLst/>
                <a:latin typeface="+mn-lt"/>
                <a:ea typeface="+mn-ea"/>
                <a:cs typeface="+mn-cs"/>
              </a:rPr>
              <a:t>Associate key market and psychographic motivators for these organizations, i.e., what messaging related to Drawdown: Marin initiatives is likely to repel/appeal to them? What are the values and focus for the organization?</a:t>
            </a:r>
            <a:endParaRPr lang="en-US" sz="14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What are key Strengths, Weaknesses, Opportunities, Threats for each? What is the key communications path for each demographic/organization?</a:t>
            </a:r>
            <a:endParaRPr lang="en-US" sz="14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Outline how those can be leveraged to promote Drawdown: Marin</a:t>
            </a:r>
            <a:endParaRPr lang="en-US" sz="14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Table and attend events to add visibility for the name and future “DRAWDOWN: Marin” campaign</a:t>
            </a:r>
            <a:r>
              <a:rPr lang="en-US" sz="9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Develop partnerships and engagement opportunities (businesses, non-profits, schools, etc.)</a:t>
            </a:r>
          </a:p>
          <a:p>
            <a:pPr lvl="2"/>
            <a:r>
              <a:rPr lang="en-US" sz="1200" kern="1200" dirty="0">
                <a:solidFill>
                  <a:schemeClr val="tx1"/>
                </a:solidFill>
                <a:effectLst/>
                <a:latin typeface="+mn-lt"/>
                <a:ea typeface="+mn-ea"/>
                <a:cs typeface="+mn-cs"/>
              </a:rPr>
              <a:t>Outreach opportunities </a:t>
            </a:r>
          </a:p>
          <a:p>
            <a:pPr lvl="3"/>
            <a:r>
              <a:rPr lang="en-US" sz="1200" kern="1200" dirty="0">
                <a:solidFill>
                  <a:schemeClr val="tx1"/>
                </a:solidFill>
                <a:effectLst/>
                <a:latin typeface="+mn-lt"/>
                <a:ea typeface="+mn-ea"/>
                <a:cs typeface="+mn-cs"/>
              </a:rPr>
              <a:t>E-newsletters</a:t>
            </a:r>
          </a:p>
          <a:p>
            <a:pPr lvl="3"/>
            <a:r>
              <a:rPr lang="en-US" sz="1200" kern="1200" dirty="0">
                <a:solidFill>
                  <a:schemeClr val="tx1"/>
                </a:solidFill>
                <a:effectLst/>
                <a:latin typeface="+mn-lt"/>
                <a:ea typeface="+mn-ea"/>
                <a:cs typeface="+mn-cs"/>
              </a:rPr>
              <a:t>Co-Sponsorships</a:t>
            </a:r>
          </a:p>
          <a:p>
            <a:r>
              <a:rPr lang="en-US" sz="105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and how do we ask for the “direct-lived experience” of community members? This is tough because we’ll have some actions we can seek input on but no $ to do it. Example: RE Go 100 campaign thinks $ is the barrier to getting folks to install solar. Ideally, we’d ask the community if that’s true. But, we don’t have the resources to do that in a meaningful way (get a large enough sample size). Also, the Collaboratives are coming up with their own engagement ideas – the CPC should vet those and suggest other ideas? Should we wait for the consultant to help us? </a:t>
            </a:r>
          </a:p>
          <a:p>
            <a:r>
              <a:rPr lang="en-US" sz="105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don’t see this as an issue in the phase at all – right now I’d just be happy to have people signing up and excited to march in a parade or table at an event.</a:t>
            </a:r>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14</a:t>
            </a:fld>
            <a:endParaRPr lang="en-US"/>
          </a:p>
        </p:txBody>
      </p:sp>
    </p:spTree>
    <p:extLst>
      <p:ext uri="{BB962C8B-B14F-4D97-AF65-F5344CB8AC3E}">
        <p14:creationId xmlns:p14="http://schemas.microsoft.com/office/powerpoint/2010/main" val="293380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r>
              <a:rPr lang="en-US" sz="1200" b="1" u="none" strike="noStrike"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CAMPAIGN PREPARATION: JULY - OCTOBER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CPC, in consultation with the Executive Steering Committee and the 6 Stakeholder Collaboratives, will take strategy information and begin laying the groundwork for the campaign itself:</a:t>
            </a:r>
          </a:p>
          <a:p>
            <a:r>
              <a:rPr lang="en-US" sz="1200" kern="1200" dirty="0">
                <a:solidFill>
                  <a:schemeClr val="tx1"/>
                </a:solidFill>
                <a:effectLst/>
                <a:latin typeface="+mn-lt"/>
                <a:ea typeface="+mn-ea"/>
                <a:cs typeface="+mn-cs"/>
              </a:rPr>
              <a:t> </a:t>
            </a:r>
          </a:p>
          <a:p>
            <a:pPr lvl="0"/>
            <a:r>
              <a:rPr lang="en-US" sz="1200" i="1" kern="1200" dirty="0">
                <a:solidFill>
                  <a:schemeClr val="tx1"/>
                </a:solidFill>
                <a:effectLst/>
                <a:latin typeface="+mn-lt"/>
                <a:ea typeface="+mn-ea"/>
                <a:cs typeface="+mn-cs"/>
              </a:rPr>
              <a:t>Continue refining the four Pre-Planning actions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Mapping Network, Tabling, Events, Presentations, Letters to Editor, etc.</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Engage Network Leaders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Marketing/Communications Sub-Committee will:</a:t>
            </a:r>
          </a:p>
          <a:p>
            <a:pPr lvl="0"/>
            <a:r>
              <a:rPr lang="en-US" sz="1200" kern="1200" dirty="0">
                <a:solidFill>
                  <a:schemeClr val="tx1"/>
                </a:solidFill>
                <a:effectLst/>
                <a:latin typeface="+mn-lt"/>
                <a:ea typeface="+mn-ea"/>
                <a:cs typeface="+mn-cs"/>
              </a:rPr>
              <a:t>Determine metrics of successful engagement</a:t>
            </a:r>
          </a:p>
          <a:p>
            <a:pPr lvl="0"/>
            <a:r>
              <a:rPr lang="en-US" sz="1200" kern="1200" dirty="0">
                <a:solidFill>
                  <a:schemeClr val="tx1"/>
                </a:solidFill>
                <a:effectLst/>
                <a:latin typeface="+mn-lt"/>
                <a:ea typeface="+mn-ea"/>
                <a:cs typeface="+mn-cs"/>
              </a:rPr>
              <a:t>Draft Request for Qualifications/Proposals (RFQ, RFP) for marketing/messaging campaign consultant  (with input from Alex and ESC) </a:t>
            </a:r>
          </a:p>
          <a:p>
            <a:pPr lvl="0"/>
            <a:r>
              <a:rPr lang="en-US" sz="1200" kern="1200" dirty="0">
                <a:solidFill>
                  <a:schemeClr val="tx1"/>
                </a:solidFill>
                <a:effectLst/>
                <a:latin typeface="+mn-lt"/>
                <a:ea typeface="+mn-ea"/>
                <a:cs typeface="+mn-cs"/>
              </a:rPr>
              <a:t>Interview and engage campaign consultant</a:t>
            </a:r>
          </a:p>
          <a:p>
            <a:pPr lvl="0"/>
            <a:r>
              <a:rPr lang="en-US" sz="1200" kern="1200" dirty="0">
                <a:solidFill>
                  <a:schemeClr val="tx1"/>
                </a:solidFill>
                <a:effectLst/>
                <a:latin typeface="+mn-lt"/>
                <a:ea typeface="+mn-ea"/>
                <a:cs typeface="+mn-cs"/>
              </a:rPr>
              <a:t>Working with campaign consultant, create detailed campaign strategy 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budget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Be Determined:</a:t>
            </a:r>
          </a:p>
          <a:p>
            <a:pPr lvl="0"/>
            <a:r>
              <a:rPr lang="en-US" sz="1200" kern="1200" dirty="0">
                <a:solidFill>
                  <a:schemeClr val="tx1"/>
                </a:solidFill>
                <a:effectLst/>
                <a:latin typeface="+mn-lt"/>
                <a:ea typeface="+mn-ea"/>
                <a:cs typeface="+mn-cs"/>
              </a:rPr>
              <a:t>Ramp up fundraising to meet campaign budget requirements  (ESC?) </a:t>
            </a:r>
          </a:p>
          <a:p>
            <a:pPr lvl="0"/>
            <a:r>
              <a:rPr lang="en-US" sz="1200" kern="1200" dirty="0">
                <a:solidFill>
                  <a:schemeClr val="tx1"/>
                </a:solidFill>
                <a:effectLst/>
                <a:latin typeface="+mn-lt"/>
                <a:ea typeface="+mn-ea"/>
                <a:cs typeface="+mn-cs"/>
              </a:rPr>
              <a:t>Test messaging in community focus groups (consultants and/or CPC)</a:t>
            </a:r>
          </a:p>
          <a:p>
            <a:pPr lvl="0"/>
            <a:r>
              <a:rPr lang="en-US" sz="1200" kern="1200" dirty="0">
                <a:solidFill>
                  <a:schemeClr val="tx1"/>
                </a:solidFill>
                <a:effectLst/>
                <a:latin typeface="+mn-lt"/>
                <a:ea typeface="+mn-ea"/>
                <a:cs typeface="+mn-cs"/>
              </a:rPr>
              <a:t>Engage the community to review the Draft Roadmap and receive input  </a:t>
            </a:r>
          </a:p>
          <a:p>
            <a:r>
              <a:rPr lang="en-US" sz="1200" kern="1200" dirty="0">
                <a:solidFill>
                  <a:schemeClr val="tx1"/>
                </a:solidFill>
                <a:effectLst/>
                <a:latin typeface="+mn-lt"/>
                <a:ea typeface="+mn-ea"/>
                <a:cs typeface="+mn-cs"/>
              </a:rPr>
              <a:t> And decide if the CPC can do this or if we should pay someone to do it along with developing a fundraising strategy.</a:t>
            </a:r>
          </a:p>
          <a:p>
            <a:r>
              <a:rPr lang="en-US" sz="1200" kern="1200" dirty="0">
                <a:solidFill>
                  <a:schemeClr val="tx1"/>
                </a:solidFill>
                <a:effectLst/>
                <a:latin typeface="+mn-lt"/>
                <a:ea typeface="+mn-ea"/>
                <a:cs typeface="+mn-cs"/>
              </a:rPr>
              <a:t> There are at least a few of us who can draft an RFP. The ESC will need to partner on that, but between you, Kate and certain members of the CPC, there is plenty of experience to draft this. Not worries at all.</a:t>
            </a:r>
          </a:p>
          <a:p>
            <a:r>
              <a:rPr lang="en-US" sz="1200" kern="1200" dirty="0">
                <a:solidFill>
                  <a:schemeClr val="tx1"/>
                </a:solidFill>
                <a:effectLst/>
                <a:latin typeface="+mn-lt"/>
                <a:ea typeface="+mn-ea"/>
                <a:cs typeface="+mn-cs"/>
              </a:rPr>
              <a:t> We need to start fundraising now, right? </a:t>
            </a:r>
          </a:p>
          <a:p>
            <a:r>
              <a:rPr lang="en-US" sz="1200" kern="1200" dirty="0">
                <a:solidFill>
                  <a:schemeClr val="tx1"/>
                </a:solidFill>
                <a:effectLst/>
                <a:latin typeface="+mn-lt"/>
                <a:ea typeface="+mn-ea"/>
                <a:cs typeface="+mn-cs"/>
              </a:rPr>
              <a:t> Well, yeah…</a:t>
            </a:r>
          </a:p>
          <a:p>
            <a:r>
              <a:rPr lang="en-US" sz="1200" kern="1200" dirty="0">
                <a:solidFill>
                  <a:schemeClr val="tx1"/>
                </a:solidFill>
                <a:effectLst/>
                <a:latin typeface="+mn-lt"/>
                <a:ea typeface="+mn-ea"/>
                <a:cs typeface="+mn-cs"/>
              </a:rPr>
              <a:t> Are you talking about the Roadmap document on the website? What kind of feedback are you looking for? </a:t>
            </a:r>
          </a:p>
          <a:p>
            <a:r>
              <a:rPr lang="en-US" sz="1200" kern="1200" dirty="0">
                <a:solidFill>
                  <a:schemeClr val="tx1"/>
                </a:solidFill>
                <a:effectLst/>
                <a:latin typeface="+mn-lt"/>
                <a:ea typeface="+mn-ea"/>
                <a:cs typeface="+mn-cs"/>
              </a:rPr>
              <a:t> We’ve been talking about getting community feedback, and doing some community workshops as the roadmap comes together. Let me know if that is off the table.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15</a:t>
            </a:fld>
            <a:endParaRPr lang="en-US"/>
          </a:p>
        </p:txBody>
      </p:sp>
    </p:spTree>
    <p:extLst>
      <p:ext uri="{BB962C8B-B14F-4D97-AF65-F5344CB8AC3E}">
        <p14:creationId xmlns:p14="http://schemas.microsoft.com/office/powerpoint/2010/main" val="388198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r>
              <a:rPr lang="en-US" sz="1200" kern="1200" dirty="0">
                <a:solidFill>
                  <a:schemeClr val="tx1"/>
                </a:solidFill>
                <a:effectLst/>
                <a:latin typeface="+mn-lt"/>
                <a:ea typeface="+mn-ea"/>
                <a:cs typeface="+mn-cs"/>
              </a:rPr>
              <a:t>The Marketing/Communications Sub-Committee will:</a:t>
            </a:r>
          </a:p>
          <a:p>
            <a:pPr lvl="0"/>
            <a:r>
              <a:rPr lang="en-US" sz="1200" kern="1200" dirty="0">
                <a:solidFill>
                  <a:schemeClr val="tx1"/>
                </a:solidFill>
                <a:effectLst/>
                <a:latin typeface="+mn-lt"/>
                <a:ea typeface="+mn-ea"/>
                <a:cs typeface="+mn-cs"/>
              </a:rPr>
              <a:t>Determine metrics of successful engagement</a:t>
            </a:r>
          </a:p>
          <a:p>
            <a:pPr lvl="0"/>
            <a:r>
              <a:rPr lang="en-US" sz="1200" kern="1200" dirty="0">
                <a:solidFill>
                  <a:schemeClr val="tx1"/>
                </a:solidFill>
                <a:effectLst/>
                <a:latin typeface="+mn-lt"/>
                <a:ea typeface="+mn-ea"/>
                <a:cs typeface="+mn-cs"/>
              </a:rPr>
              <a:t>Draft Request for Qualifications/Proposals (RFQ, RFP) for marketing/messaging campaign consultant  (with input from Alex and ESC) </a:t>
            </a:r>
          </a:p>
          <a:p>
            <a:pPr lvl="0"/>
            <a:r>
              <a:rPr lang="en-US" sz="1200" kern="1200" dirty="0">
                <a:solidFill>
                  <a:schemeClr val="tx1"/>
                </a:solidFill>
                <a:effectLst/>
                <a:latin typeface="+mn-lt"/>
                <a:ea typeface="+mn-ea"/>
                <a:cs typeface="+mn-cs"/>
              </a:rPr>
              <a:t>Interview and engage campaign consultant</a:t>
            </a:r>
          </a:p>
          <a:p>
            <a:pPr lvl="0"/>
            <a:r>
              <a:rPr lang="en-US" sz="1200" kern="1200" dirty="0">
                <a:solidFill>
                  <a:schemeClr val="tx1"/>
                </a:solidFill>
                <a:effectLst/>
                <a:latin typeface="+mn-lt"/>
                <a:ea typeface="+mn-ea"/>
                <a:cs typeface="+mn-cs"/>
              </a:rPr>
              <a:t>Working with campaign consultant, create detailed campaign strategy 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budget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Be Determined:</a:t>
            </a:r>
          </a:p>
          <a:p>
            <a:pPr lvl="0"/>
            <a:r>
              <a:rPr lang="en-US" sz="1200" kern="1200" dirty="0">
                <a:solidFill>
                  <a:schemeClr val="tx1"/>
                </a:solidFill>
                <a:effectLst/>
                <a:latin typeface="+mn-lt"/>
                <a:ea typeface="+mn-ea"/>
                <a:cs typeface="+mn-cs"/>
              </a:rPr>
              <a:t>Ramp up fundraising to meet campaign budget requirements  (ESC?) </a:t>
            </a:r>
          </a:p>
          <a:p>
            <a:pPr lvl="0"/>
            <a:r>
              <a:rPr lang="en-US" sz="1200" kern="1200" dirty="0">
                <a:solidFill>
                  <a:schemeClr val="tx1"/>
                </a:solidFill>
                <a:effectLst/>
                <a:latin typeface="+mn-lt"/>
                <a:ea typeface="+mn-ea"/>
                <a:cs typeface="+mn-cs"/>
              </a:rPr>
              <a:t>Test messaging in community focus groups (consultants and/or CPC)</a:t>
            </a:r>
          </a:p>
          <a:p>
            <a:pPr lvl="0"/>
            <a:r>
              <a:rPr lang="en-US" sz="1200" kern="1200" dirty="0">
                <a:solidFill>
                  <a:schemeClr val="tx1"/>
                </a:solidFill>
                <a:effectLst/>
                <a:latin typeface="+mn-lt"/>
                <a:ea typeface="+mn-ea"/>
                <a:cs typeface="+mn-cs"/>
              </a:rPr>
              <a:t>Engage the community to review the Draft Roadmap and receive input  </a:t>
            </a:r>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16</a:t>
            </a:fld>
            <a:endParaRPr lang="en-US"/>
          </a:p>
        </p:txBody>
      </p:sp>
    </p:spTree>
    <p:extLst>
      <p:ext uri="{BB962C8B-B14F-4D97-AF65-F5344CB8AC3E}">
        <p14:creationId xmlns:p14="http://schemas.microsoft.com/office/powerpoint/2010/main" val="1871841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17</a:t>
            </a:fld>
            <a:endParaRPr lang="en-US"/>
          </a:p>
        </p:txBody>
      </p:sp>
    </p:spTree>
    <p:extLst>
      <p:ext uri="{BB962C8B-B14F-4D97-AF65-F5344CB8AC3E}">
        <p14:creationId xmlns:p14="http://schemas.microsoft.com/office/powerpoint/2010/main" val="220065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r>
              <a:rPr lang="en-US" b="1" dirty="0">
                <a:solidFill>
                  <a:schemeClr val="accent5">
                    <a:lumMod val="75000"/>
                  </a:schemeClr>
                </a:solidFill>
                <a:latin typeface="Futura" panose="02000503020000020003" pitchFamily="2" charset="0"/>
              </a:rPr>
              <a:t>Identify Partners &amp; </a:t>
            </a:r>
            <a:br>
              <a:rPr lang="en-US" b="1" dirty="0">
                <a:solidFill>
                  <a:schemeClr val="accent5">
                    <a:lumMod val="75000"/>
                  </a:schemeClr>
                </a:solidFill>
                <a:latin typeface="Futura" panose="02000503020000020003" pitchFamily="2" charset="0"/>
              </a:rPr>
            </a:br>
            <a:r>
              <a:rPr lang="en-US" b="1" dirty="0">
                <a:solidFill>
                  <a:schemeClr val="accent5">
                    <a:lumMod val="75000"/>
                  </a:schemeClr>
                </a:solidFill>
                <a:latin typeface="Futura" panose="02000503020000020003" pitchFamily="2" charset="0"/>
              </a:rPr>
              <a:t>Win-Win Relationships</a:t>
            </a:r>
          </a:p>
          <a:p>
            <a:endParaRPr lang="en-US" b="1" dirty="0">
              <a:solidFill>
                <a:schemeClr val="accent5">
                  <a:lumMod val="75000"/>
                </a:schemeClr>
              </a:solidFill>
              <a:latin typeface="Futura" panose="02000503020000020003" pitchFamily="2" charset="0"/>
            </a:endParaRPr>
          </a:p>
          <a:p>
            <a:r>
              <a:rPr lang="en-US" dirty="0">
                <a:solidFill>
                  <a:schemeClr val="accent1"/>
                </a:solidFill>
                <a:latin typeface="Futura Medium" panose="02000603030000020003" pitchFamily="2" charset="0"/>
              </a:rPr>
              <a:t>Create network directory with entity, contact info, causes, targets, channels, reach, events, collaboration plans (started)</a:t>
            </a:r>
          </a:p>
          <a:p>
            <a:r>
              <a:rPr lang="en-US" dirty="0">
                <a:solidFill>
                  <a:schemeClr val="accent1"/>
                </a:solidFill>
                <a:latin typeface="Futura Medium" panose="02000603030000020003" pitchFamily="2" charset="0"/>
              </a:rPr>
              <a:t>Establish a win-win foundation: first seek to understand, then communicate and strive to find commonality and collaboration</a:t>
            </a:r>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18</a:t>
            </a:fld>
            <a:endParaRPr lang="en-US"/>
          </a:p>
        </p:txBody>
      </p:sp>
    </p:spTree>
    <p:extLst>
      <p:ext uri="{BB962C8B-B14F-4D97-AF65-F5344CB8AC3E}">
        <p14:creationId xmlns:p14="http://schemas.microsoft.com/office/powerpoint/2010/main" val="1153658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19</a:t>
            </a:fld>
            <a:endParaRPr lang="en-US"/>
          </a:p>
        </p:txBody>
      </p:sp>
    </p:spTree>
    <p:extLst>
      <p:ext uri="{BB962C8B-B14F-4D97-AF65-F5344CB8AC3E}">
        <p14:creationId xmlns:p14="http://schemas.microsoft.com/office/powerpoint/2010/main" val="314495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min [4:15-4:20]</a:t>
            </a:r>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2</a:t>
            </a:fld>
            <a:endParaRPr lang="en-US"/>
          </a:p>
        </p:txBody>
      </p:sp>
    </p:spTree>
    <p:extLst>
      <p:ext uri="{BB962C8B-B14F-4D97-AF65-F5344CB8AC3E}">
        <p14:creationId xmlns:p14="http://schemas.microsoft.com/office/powerpoint/2010/main" val="3089028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15 min for activity and 10 min to debrief [4:35-5]</a:t>
            </a:r>
          </a:p>
          <a:p>
            <a:pPr lvl="0"/>
            <a:endParaRPr lang="en-US" sz="1100" dirty="0"/>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20</a:t>
            </a:fld>
            <a:endParaRPr lang="en-US"/>
          </a:p>
        </p:txBody>
      </p:sp>
    </p:spTree>
    <p:extLst>
      <p:ext uri="{BB962C8B-B14F-4D97-AF65-F5344CB8AC3E}">
        <p14:creationId xmlns:p14="http://schemas.microsoft.com/office/powerpoint/2010/main" val="243342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min [5:52-6]</a:t>
            </a:r>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21</a:t>
            </a:fld>
            <a:endParaRPr lang="en-US"/>
          </a:p>
        </p:txBody>
      </p:sp>
    </p:spTree>
    <p:extLst>
      <p:ext uri="{BB962C8B-B14F-4D97-AF65-F5344CB8AC3E}">
        <p14:creationId xmlns:p14="http://schemas.microsoft.com/office/powerpoint/2010/main" val="307570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1457325" y="1181100"/>
            <a:ext cx="4251325"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509017" y="4430870"/>
            <a:ext cx="5992368" cy="5052744"/>
          </a:xfrm>
          <a:prstGeom prst="rect">
            <a:avLst/>
          </a:prstGeom>
          <a:noFill/>
          <a:ln>
            <a:noFill/>
          </a:ln>
        </p:spPr>
        <p:txBody>
          <a:bodyPr spcFirstLastPara="1" wrap="square" lIns="94932" tIns="47453" rIns="94932" bIns="47453" anchor="t" anchorCtr="0">
            <a:noAutofit/>
          </a:bodyPr>
          <a:lstStyle/>
          <a:p>
            <a:endParaRPr lang="en-US" dirty="0"/>
          </a:p>
          <a:p>
            <a:endParaRPr lang="en-US" dirty="0"/>
          </a:p>
          <a:p>
            <a:endParaRPr lang="en-US" dirty="0"/>
          </a:p>
          <a:p>
            <a:endParaRPr lang="en-US" dirty="0"/>
          </a:p>
          <a:p>
            <a:endParaRPr lang="en-US" dirty="0"/>
          </a:p>
          <a:p>
            <a:endParaRPr lang="en-US" b="1" dirty="0"/>
          </a:p>
          <a:p>
            <a:endParaRPr lang="en-US" dirty="0"/>
          </a:p>
          <a:p>
            <a:endParaRPr sz="1000" dirty="0"/>
          </a:p>
        </p:txBody>
      </p:sp>
      <p:sp>
        <p:nvSpPr>
          <p:cNvPr id="108" name="Google Shape;108;p1:notes"/>
          <p:cNvSpPr txBox="1">
            <a:spLocks noGrp="1"/>
          </p:cNvSpPr>
          <p:nvPr>
            <p:ph type="sldNum" idx="12"/>
          </p:nvPr>
        </p:nvSpPr>
        <p:spPr>
          <a:xfrm>
            <a:off x="4059181" y="8977136"/>
            <a:ext cx="3105348" cy="474207"/>
          </a:xfrm>
          <a:prstGeom prst="rect">
            <a:avLst/>
          </a:prstGeom>
          <a:noFill/>
          <a:ln>
            <a:noFill/>
          </a:ln>
        </p:spPr>
        <p:txBody>
          <a:bodyPr spcFirstLastPara="1" wrap="square" lIns="94932" tIns="47453" rIns="94932" bIns="47453"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23</a:t>
            </a:fld>
            <a:endParaRPr lang="en-US"/>
          </a:p>
        </p:txBody>
      </p:sp>
    </p:spTree>
    <p:extLst>
      <p:ext uri="{BB962C8B-B14F-4D97-AF65-F5344CB8AC3E}">
        <p14:creationId xmlns:p14="http://schemas.microsoft.com/office/powerpoint/2010/main" val="49477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3</a:t>
            </a:fld>
            <a:endParaRPr lang="en-US"/>
          </a:p>
        </p:txBody>
      </p:sp>
    </p:spTree>
    <p:extLst>
      <p:ext uri="{BB962C8B-B14F-4D97-AF65-F5344CB8AC3E}">
        <p14:creationId xmlns:p14="http://schemas.microsoft.com/office/powerpoint/2010/main" val="198159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r>
              <a:rPr lang="en-US" b="0" dirty="0"/>
              <a:t>5 min] 4:10-4:15</a:t>
            </a:r>
          </a:p>
          <a:p>
            <a:endParaRPr lang="en-US" b="0" dirty="0"/>
          </a:p>
          <a:p>
            <a:r>
              <a:rPr lang="en-US" b="0" dirty="0"/>
              <a:t>Refresher!</a:t>
            </a:r>
          </a:p>
          <a:p>
            <a:endParaRPr lang="en-US" b="1" dirty="0"/>
          </a:p>
          <a:p>
            <a:r>
              <a:rPr lang="en-US" b="1" dirty="0"/>
              <a:t>Increase awareness of our initiative </a:t>
            </a:r>
            <a:r>
              <a:rPr lang="en-US" dirty="0"/>
              <a:t>– develop approaches and ideas for getting the word out about Drawdown, our progress to date, upcoming opportunities to engage, and what we are hoping to accomplish.</a:t>
            </a:r>
          </a:p>
          <a:p>
            <a:r>
              <a:rPr lang="en-US" b="1" dirty="0"/>
              <a:t>Gather community input </a:t>
            </a:r>
            <a:r>
              <a:rPr lang="en-US" dirty="0"/>
              <a:t>(“direct-lived experience”) on the draft solutions developed by each of the 6 Collaboratives.</a:t>
            </a:r>
          </a:p>
          <a:p>
            <a:r>
              <a:rPr lang="en-US" b="1" dirty="0"/>
              <a:t>Inspire action </a:t>
            </a:r>
            <a:r>
              <a:rPr lang="en-US" dirty="0"/>
              <a:t>– develop, with the help of a professional behavior change firm/company, a campaign that inspires the entire community to implement the solutions that help us achieve the Drawdown vision.</a:t>
            </a:r>
          </a:p>
          <a:p>
            <a:endParaRPr lang="en-US" dirty="0"/>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4</a:t>
            </a:fld>
            <a:endParaRPr lang="en-US"/>
          </a:p>
        </p:txBody>
      </p:sp>
    </p:spTree>
    <p:extLst>
      <p:ext uri="{BB962C8B-B14F-4D97-AF65-F5344CB8AC3E}">
        <p14:creationId xmlns:p14="http://schemas.microsoft.com/office/powerpoint/2010/main" val="89105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[5 min] 4:20-4:25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consider what is your real ability to commit to this group. Consider these questions and let me or Leslie know before you leave today or over the phone or in an email.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want you to participate, but need to understand where are the gaps and who is really committed so we can recruit additional folks if we need to increase our efforts/effectiveness.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Reminder of signed participation pledge – “I pledge to attend, be mentally and physically present, and come prepared to all meetings.” Can you still do it? </a:t>
            </a:r>
          </a:p>
          <a:p>
            <a:pPr lvl="0"/>
            <a:endParaRPr lang="en-US" sz="1100" dirty="0"/>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5</a:t>
            </a:fld>
            <a:endParaRPr lang="en-US"/>
          </a:p>
        </p:txBody>
      </p:sp>
    </p:spTree>
    <p:extLst>
      <p:ext uri="{BB962C8B-B14F-4D97-AF65-F5344CB8AC3E}">
        <p14:creationId xmlns:p14="http://schemas.microsoft.com/office/powerpoint/2010/main" val="476161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45 min (8 min for each update and 30 for work session) [5-5:45]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Network Directory – finish adding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Outreach + Marketing Plan SOW – what do we need to add, what can we do versus a third party, how much will it cost? </a:t>
            </a:r>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6</a:t>
            </a:fld>
            <a:endParaRPr lang="en-US"/>
          </a:p>
        </p:txBody>
      </p:sp>
    </p:spTree>
    <p:extLst>
      <p:ext uri="{BB962C8B-B14F-4D97-AF65-F5344CB8AC3E}">
        <p14:creationId xmlns:p14="http://schemas.microsoft.com/office/powerpoint/2010/main" val="120193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80691"/>
          </a:xfrm>
        </p:spPr>
        <p:txBody>
          <a:bodyPr/>
          <a:lstStyle/>
          <a:p>
            <a:pPr lvl="0"/>
            <a:endParaRPr lang="en-US" sz="1100" dirty="0"/>
          </a:p>
          <a:p>
            <a:endParaRPr lang="en-US" dirty="0"/>
          </a:p>
        </p:txBody>
      </p:sp>
      <p:sp>
        <p:nvSpPr>
          <p:cNvPr id="4" name="Slide Number Placeholder 3"/>
          <p:cNvSpPr>
            <a:spLocks noGrp="1"/>
          </p:cNvSpPr>
          <p:nvPr>
            <p:ph type="sldNum" sz="quarter" idx="5"/>
          </p:nvPr>
        </p:nvSpPr>
        <p:spPr/>
        <p:txBody>
          <a:bodyPr/>
          <a:lstStyle/>
          <a:p>
            <a:fld id="{D047CC36-2EA2-4C04-9BE4-FDC801330DD2}" type="slidenum">
              <a:rPr lang="en-US" smtClean="0"/>
              <a:t>7</a:t>
            </a:fld>
            <a:endParaRPr lang="en-US"/>
          </a:p>
        </p:txBody>
      </p:sp>
    </p:spTree>
    <p:extLst>
      <p:ext uri="{BB962C8B-B14F-4D97-AF65-F5344CB8AC3E}">
        <p14:creationId xmlns:p14="http://schemas.microsoft.com/office/powerpoint/2010/main" val="3480013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4167"/>
            <a:ext cx="6309360" cy="49606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 from Chris to Leslie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Just a refresher on the six focus areas and what people in our communities can do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Renewable Energy</a:t>
            </a:r>
            <a:r>
              <a:rPr lang="en-US" dirty="0"/>
              <a:t>: Sign up for Deep Green with MCE Clean Energy, or PG&amp;E. Using renewable electricity like wind and solar reduces demand for dirtier power sources like natural gas. </a:t>
            </a:r>
          </a:p>
          <a:p>
            <a:endParaRPr lang="en-US" dirty="0"/>
          </a:p>
          <a:p>
            <a:r>
              <a:rPr lang="en-US" b="1" dirty="0"/>
              <a:t>Transportation</a:t>
            </a:r>
            <a:r>
              <a:rPr lang="en-US" dirty="0"/>
              <a:t>: Can you bike instead? Can you carpool with your friends? Can you walk even though you may not want to? What about public transit? Cars are convenient but pollute our air and cause traffic congestion in and outside of Marin County. Commit to making your next car a hybrid or electric vehicle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Buildings/Infrastructure</a:t>
            </a:r>
            <a:r>
              <a:rPr lang="en-US" dirty="0"/>
              <a:t>: Switch your existing lighting to more energy efficient LED lighting. LED light bulbs use about 90% less energy than incandescent bulbs and can last up to 10 years. And as appliances need to be replaced, switch out your gas dryer or furnace or water heater with an electric model</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Local Food/Food Waste</a:t>
            </a:r>
            <a:r>
              <a:rPr lang="en-US" dirty="0"/>
              <a:t>: Consider buying only the food you really need for a meal, a day, or a week to save money and reduce waste. Visit Zero Waste Marin.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Carbon Sequestration</a:t>
            </a:r>
            <a:r>
              <a:rPr lang="en-US" dirty="0"/>
              <a:t>: The Marin Agricultural Land Trust (MALT) is working with local farms to develop and advance climate-friendly practices like rotational grazing, stream restoration, and methane capture. Encourage tree planting in local parks.</a:t>
            </a:r>
          </a:p>
          <a:p>
            <a:endParaRPr lang="en-US" dirty="0"/>
          </a:p>
          <a:p>
            <a:r>
              <a:rPr lang="en-US" b="1" dirty="0"/>
              <a:t>Climate Resilient Communities</a:t>
            </a:r>
            <a:r>
              <a:rPr lang="en-US" dirty="0"/>
              <a:t>: Our small daily decisions have impacts on our community. Resilient Neighborhoods gives you the information you need to make positive choices. Understand the local and regional risks of sea level rise and climate change. </a:t>
            </a:r>
          </a:p>
          <a:p>
            <a:endParaRPr lang="en-US" dirty="0"/>
          </a:p>
          <a:p>
            <a:r>
              <a:rPr lang="en-US" dirty="0"/>
              <a:t>There is information on all of these actions and more at the table in the back – so please take a look and take home the information that is useful to you taking your next steps.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4598-5763-4A3E-9DA2-9E055FA837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676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928360" cy="4878997"/>
          </a:xfrm>
        </p:spPr>
        <p:txBody>
          <a:bodyPr/>
          <a:lstStyle/>
          <a:p>
            <a:r>
              <a:rPr lang="en-US" dirty="0"/>
              <a:t>The CPC will have more information on local projects to share with the community as the collaborative working groups bring their proposals to the Ex Steering Comm.</a:t>
            </a:r>
          </a:p>
          <a:p>
            <a:endParaRPr lang="en-US" dirty="0"/>
          </a:p>
          <a:p>
            <a:r>
              <a:rPr lang="en-US" dirty="0"/>
              <a:t>The CPC is integral to making the community aware of this effort.</a:t>
            </a:r>
          </a:p>
          <a:p>
            <a:endParaRPr lang="en-US" dirty="0"/>
          </a:p>
          <a:p>
            <a:r>
              <a:rPr lang="en-US" dirty="0"/>
              <a:t>Remember: people want to do something, they just do not know where to start.</a:t>
            </a:r>
          </a:p>
          <a:p>
            <a:endParaRPr lang="en-US" dirty="0"/>
          </a:p>
          <a:p>
            <a:r>
              <a:rPr lang="en-US" dirty="0"/>
              <a:t>DRAWDOWN: Marin is here to give coherent messaging about what people can do now, and in the future.</a:t>
            </a:r>
          </a:p>
          <a:p>
            <a:endParaRPr lang="en-US" dirty="0"/>
          </a:p>
          <a:p>
            <a:r>
              <a:rPr lang="en-US" dirty="0"/>
              <a:t>Everyone here is important to this effort. You are Drawdown Ambassadors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64598-5763-4A3E-9DA2-9E055FA837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540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180B54-FD55-BB47-AB91-E091BBCA9BB1}"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5D1F-345E-6741-A02C-4154A23CC1E8}" type="slidenum">
              <a:rPr lang="en-US" smtClean="0"/>
              <a:t>‹#›</a:t>
            </a:fld>
            <a:endParaRPr lang="en-US"/>
          </a:p>
        </p:txBody>
      </p:sp>
    </p:spTree>
    <p:extLst>
      <p:ext uri="{BB962C8B-B14F-4D97-AF65-F5344CB8AC3E}">
        <p14:creationId xmlns:p14="http://schemas.microsoft.com/office/powerpoint/2010/main" val="341882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80B54-FD55-BB47-AB91-E091BBCA9BB1}"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5D1F-345E-6741-A02C-4154A23CC1E8}" type="slidenum">
              <a:rPr lang="en-US" smtClean="0"/>
              <a:t>‹#›</a:t>
            </a:fld>
            <a:endParaRPr lang="en-US"/>
          </a:p>
        </p:txBody>
      </p:sp>
    </p:spTree>
    <p:extLst>
      <p:ext uri="{BB962C8B-B14F-4D97-AF65-F5344CB8AC3E}">
        <p14:creationId xmlns:p14="http://schemas.microsoft.com/office/powerpoint/2010/main" val="79670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80B54-FD55-BB47-AB91-E091BBCA9BB1}"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5D1F-345E-6741-A02C-4154A23CC1E8}" type="slidenum">
              <a:rPr lang="en-US" smtClean="0"/>
              <a:t>‹#›</a:t>
            </a:fld>
            <a:endParaRPr lang="en-US"/>
          </a:p>
        </p:txBody>
      </p:sp>
    </p:spTree>
    <p:extLst>
      <p:ext uri="{BB962C8B-B14F-4D97-AF65-F5344CB8AC3E}">
        <p14:creationId xmlns:p14="http://schemas.microsoft.com/office/powerpoint/2010/main" val="2160501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85B2-B6EB-4856-8676-563EACACC22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06DA909-5D79-4329-BFEA-71E2F803241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17E4F1A-A14A-4D74-BC6C-2B8D85B7F76B}"/>
              </a:ext>
            </a:extLst>
          </p:cNvPr>
          <p:cNvSpPr>
            <a:spLocks noGrp="1"/>
          </p:cNvSpPr>
          <p:nvPr>
            <p:ph type="dt" sz="half" idx="10"/>
          </p:nvPr>
        </p:nvSpPr>
        <p:spPr/>
        <p:txBody>
          <a:bodyPr/>
          <a:lstStyle/>
          <a:p>
            <a:fld id="{E20E4241-635D-4FA8-A6CE-AA8BDCA21C22}" type="datetimeFigureOut">
              <a:rPr lang="en-US" smtClean="0"/>
              <a:t>4/24/2019</a:t>
            </a:fld>
            <a:endParaRPr lang="en-US"/>
          </a:p>
        </p:txBody>
      </p:sp>
      <p:sp>
        <p:nvSpPr>
          <p:cNvPr id="5" name="Footer Placeholder 4">
            <a:extLst>
              <a:ext uri="{FF2B5EF4-FFF2-40B4-BE49-F238E27FC236}">
                <a16:creationId xmlns:a16="http://schemas.microsoft.com/office/drawing/2014/main" id="{2C8B8CA5-3194-42A1-BE12-0A9C4745D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6406E-D326-47E1-B049-B3769F8EFC56}"/>
              </a:ext>
            </a:extLst>
          </p:cNvPr>
          <p:cNvSpPr>
            <a:spLocks noGrp="1"/>
          </p:cNvSpPr>
          <p:nvPr>
            <p:ph type="sldNum" sz="quarter" idx="12"/>
          </p:nvPr>
        </p:nvSpPr>
        <p:spPr/>
        <p:txBody>
          <a:bodyPr/>
          <a:lstStyle/>
          <a:p>
            <a:fld id="{CE4F5F56-EA27-4DF4-BBAA-3E31145E203D}" type="slidenum">
              <a:rPr lang="en-US" smtClean="0"/>
              <a:t>‹#›</a:t>
            </a:fld>
            <a:endParaRPr lang="en-US"/>
          </a:p>
        </p:txBody>
      </p:sp>
    </p:spTree>
    <p:extLst>
      <p:ext uri="{BB962C8B-B14F-4D97-AF65-F5344CB8AC3E}">
        <p14:creationId xmlns:p14="http://schemas.microsoft.com/office/powerpoint/2010/main" val="2079744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FAB5-A82A-49AE-A60E-22B875CC0B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AF4957-300E-4374-9289-AB583FB5E7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FAA43-8891-4CD4-8EAD-FABBF54400CE}"/>
              </a:ext>
            </a:extLst>
          </p:cNvPr>
          <p:cNvSpPr>
            <a:spLocks noGrp="1"/>
          </p:cNvSpPr>
          <p:nvPr>
            <p:ph type="dt" sz="half" idx="10"/>
          </p:nvPr>
        </p:nvSpPr>
        <p:spPr/>
        <p:txBody>
          <a:bodyPr/>
          <a:lstStyle/>
          <a:p>
            <a:fld id="{E20E4241-635D-4FA8-A6CE-AA8BDCA21C22}" type="datetimeFigureOut">
              <a:rPr lang="en-US" smtClean="0"/>
              <a:t>4/24/2019</a:t>
            </a:fld>
            <a:endParaRPr lang="en-US"/>
          </a:p>
        </p:txBody>
      </p:sp>
      <p:sp>
        <p:nvSpPr>
          <p:cNvPr id="5" name="Footer Placeholder 4">
            <a:extLst>
              <a:ext uri="{FF2B5EF4-FFF2-40B4-BE49-F238E27FC236}">
                <a16:creationId xmlns:a16="http://schemas.microsoft.com/office/drawing/2014/main" id="{4DC3BDCF-7206-40D1-A2AB-B06579E93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92784-70EC-4808-9F0B-9615BB7C85BE}"/>
              </a:ext>
            </a:extLst>
          </p:cNvPr>
          <p:cNvSpPr>
            <a:spLocks noGrp="1"/>
          </p:cNvSpPr>
          <p:nvPr>
            <p:ph type="sldNum" sz="quarter" idx="12"/>
          </p:nvPr>
        </p:nvSpPr>
        <p:spPr/>
        <p:txBody>
          <a:bodyPr/>
          <a:lstStyle/>
          <a:p>
            <a:fld id="{CE4F5F56-EA27-4DF4-BBAA-3E31145E203D}" type="slidenum">
              <a:rPr lang="en-US" smtClean="0"/>
              <a:t>‹#›</a:t>
            </a:fld>
            <a:endParaRPr lang="en-US"/>
          </a:p>
        </p:txBody>
      </p:sp>
    </p:spTree>
    <p:extLst>
      <p:ext uri="{BB962C8B-B14F-4D97-AF65-F5344CB8AC3E}">
        <p14:creationId xmlns:p14="http://schemas.microsoft.com/office/powerpoint/2010/main" val="324084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8E11-B9DF-44F0-A8C0-38E1F4E6665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E2AA6D4-35B2-4B01-82C4-2531B4B160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339946-FC94-4553-A6FE-4028DF63AF99}"/>
              </a:ext>
            </a:extLst>
          </p:cNvPr>
          <p:cNvSpPr>
            <a:spLocks noGrp="1"/>
          </p:cNvSpPr>
          <p:nvPr>
            <p:ph type="dt" sz="half" idx="10"/>
          </p:nvPr>
        </p:nvSpPr>
        <p:spPr/>
        <p:txBody>
          <a:bodyPr/>
          <a:lstStyle/>
          <a:p>
            <a:fld id="{E20E4241-635D-4FA8-A6CE-AA8BDCA21C22}" type="datetimeFigureOut">
              <a:rPr lang="en-US" smtClean="0"/>
              <a:t>4/24/2019</a:t>
            </a:fld>
            <a:endParaRPr lang="en-US"/>
          </a:p>
        </p:txBody>
      </p:sp>
      <p:sp>
        <p:nvSpPr>
          <p:cNvPr id="5" name="Footer Placeholder 4">
            <a:extLst>
              <a:ext uri="{FF2B5EF4-FFF2-40B4-BE49-F238E27FC236}">
                <a16:creationId xmlns:a16="http://schemas.microsoft.com/office/drawing/2014/main" id="{EC7D1A28-4893-4D47-B6AC-6F3721E9E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D1B41-8EB6-4834-B715-454E0FA3177B}"/>
              </a:ext>
            </a:extLst>
          </p:cNvPr>
          <p:cNvSpPr>
            <a:spLocks noGrp="1"/>
          </p:cNvSpPr>
          <p:nvPr>
            <p:ph type="sldNum" sz="quarter" idx="12"/>
          </p:nvPr>
        </p:nvSpPr>
        <p:spPr/>
        <p:txBody>
          <a:bodyPr/>
          <a:lstStyle/>
          <a:p>
            <a:fld id="{CE4F5F56-EA27-4DF4-BBAA-3E31145E203D}" type="slidenum">
              <a:rPr lang="en-US" smtClean="0"/>
              <a:t>‹#›</a:t>
            </a:fld>
            <a:endParaRPr lang="en-US"/>
          </a:p>
        </p:txBody>
      </p:sp>
    </p:spTree>
    <p:extLst>
      <p:ext uri="{BB962C8B-B14F-4D97-AF65-F5344CB8AC3E}">
        <p14:creationId xmlns:p14="http://schemas.microsoft.com/office/powerpoint/2010/main" val="3734451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6047E-3507-4E2D-89F1-0F38ED3C71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44526-8EE5-4C89-9F42-A3A91647D66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D9D76B-F5D0-4C1C-A69E-0FB2A3DFEC5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9EF7BF-6E8C-4605-8C97-42110F6E78C8}"/>
              </a:ext>
            </a:extLst>
          </p:cNvPr>
          <p:cNvSpPr>
            <a:spLocks noGrp="1"/>
          </p:cNvSpPr>
          <p:nvPr>
            <p:ph type="dt" sz="half" idx="10"/>
          </p:nvPr>
        </p:nvSpPr>
        <p:spPr/>
        <p:txBody>
          <a:bodyPr/>
          <a:lstStyle/>
          <a:p>
            <a:fld id="{E20E4241-635D-4FA8-A6CE-AA8BDCA21C22}" type="datetimeFigureOut">
              <a:rPr lang="en-US" smtClean="0"/>
              <a:t>4/24/2019</a:t>
            </a:fld>
            <a:endParaRPr lang="en-US"/>
          </a:p>
        </p:txBody>
      </p:sp>
      <p:sp>
        <p:nvSpPr>
          <p:cNvPr id="6" name="Footer Placeholder 5">
            <a:extLst>
              <a:ext uri="{FF2B5EF4-FFF2-40B4-BE49-F238E27FC236}">
                <a16:creationId xmlns:a16="http://schemas.microsoft.com/office/drawing/2014/main" id="{5B514463-6545-4A91-B679-E493B1DB46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C95D7-D6E9-4B0A-9FCA-04251FCD32C3}"/>
              </a:ext>
            </a:extLst>
          </p:cNvPr>
          <p:cNvSpPr>
            <a:spLocks noGrp="1"/>
          </p:cNvSpPr>
          <p:nvPr>
            <p:ph type="sldNum" sz="quarter" idx="12"/>
          </p:nvPr>
        </p:nvSpPr>
        <p:spPr/>
        <p:txBody>
          <a:bodyPr/>
          <a:lstStyle/>
          <a:p>
            <a:fld id="{CE4F5F56-EA27-4DF4-BBAA-3E31145E203D}" type="slidenum">
              <a:rPr lang="en-US" smtClean="0"/>
              <a:t>‹#›</a:t>
            </a:fld>
            <a:endParaRPr lang="en-US"/>
          </a:p>
        </p:txBody>
      </p:sp>
    </p:spTree>
    <p:extLst>
      <p:ext uri="{BB962C8B-B14F-4D97-AF65-F5344CB8AC3E}">
        <p14:creationId xmlns:p14="http://schemas.microsoft.com/office/powerpoint/2010/main" val="3739441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BC60-829E-4472-825C-0634B144D7E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AC9342-56B8-4425-87D2-50615B5520A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521ABC9-B172-4F0E-8E29-8DB4A166542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5D8995-9808-4014-8D60-AC40BA1A123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39A3FCF-A4CC-4999-8AA5-4C9987B4C49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14F9D-C508-4309-8058-590D6240D225}"/>
              </a:ext>
            </a:extLst>
          </p:cNvPr>
          <p:cNvSpPr>
            <a:spLocks noGrp="1"/>
          </p:cNvSpPr>
          <p:nvPr>
            <p:ph type="dt" sz="half" idx="10"/>
          </p:nvPr>
        </p:nvSpPr>
        <p:spPr/>
        <p:txBody>
          <a:bodyPr/>
          <a:lstStyle/>
          <a:p>
            <a:fld id="{E20E4241-635D-4FA8-A6CE-AA8BDCA21C22}" type="datetimeFigureOut">
              <a:rPr lang="en-US" smtClean="0"/>
              <a:t>4/24/2019</a:t>
            </a:fld>
            <a:endParaRPr lang="en-US"/>
          </a:p>
        </p:txBody>
      </p:sp>
      <p:sp>
        <p:nvSpPr>
          <p:cNvPr id="8" name="Footer Placeholder 7">
            <a:extLst>
              <a:ext uri="{FF2B5EF4-FFF2-40B4-BE49-F238E27FC236}">
                <a16:creationId xmlns:a16="http://schemas.microsoft.com/office/drawing/2014/main" id="{921D6C71-41EA-40DC-8EE3-5DE6171D4B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CB786B-5DBC-478D-A479-D72C5F4FF461}"/>
              </a:ext>
            </a:extLst>
          </p:cNvPr>
          <p:cNvSpPr>
            <a:spLocks noGrp="1"/>
          </p:cNvSpPr>
          <p:nvPr>
            <p:ph type="sldNum" sz="quarter" idx="12"/>
          </p:nvPr>
        </p:nvSpPr>
        <p:spPr/>
        <p:txBody>
          <a:bodyPr/>
          <a:lstStyle/>
          <a:p>
            <a:fld id="{CE4F5F56-EA27-4DF4-BBAA-3E31145E203D}" type="slidenum">
              <a:rPr lang="en-US" smtClean="0"/>
              <a:t>‹#›</a:t>
            </a:fld>
            <a:endParaRPr lang="en-US"/>
          </a:p>
        </p:txBody>
      </p:sp>
    </p:spTree>
    <p:extLst>
      <p:ext uri="{BB962C8B-B14F-4D97-AF65-F5344CB8AC3E}">
        <p14:creationId xmlns:p14="http://schemas.microsoft.com/office/powerpoint/2010/main" val="1280767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5898-340F-4EB2-AFC0-8E8BC58544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7019B2-503A-4B50-B943-375B61EE6EC2}"/>
              </a:ext>
            </a:extLst>
          </p:cNvPr>
          <p:cNvSpPr>
            <a:spLocks noGrp="1"/>
          </p:cNvSpPr>
          <p:nvPr>
            <p:ph type="dt" sz="half" idx="10"/>
          </p:nvPr>
        </p:nvSpPr>
        <p:spPr/>
        <p:txBody>
          <a:bodyPr/>
          <a:lstStyle/>
          <a:p>
            <a:fld id="{E20E4241-635D-4FA8-A6CE-AA8BDCA21C22}" type="datetimeFigureOut">
              <a:rPr lang="en-US" smtClean="0"/>
              <a:t>4/24/2019</a:t>
            </a:fld>
            <a:endParaRPr lang="en-US"/>
          </a:p>
        </p:txBody>
      </p:sp>
      <p:sp>
        <p:nvSpPr>
          <p:cNvPr id="4" name="Footer Placeholder 3">
            <a:extLst>
              <a:ext uri="{FF2B5EF4-FFF2-40B4-BE49-F238E27FC236}">
                <a16:creationId xmlns:a16="http://schemas.microsoft.com/office/drawing/2014/main" id="{A1AF22EE-2BF3-49D9-BD76-2A6F44514B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C3285-E295-4C71-98B4-16EBCFCC7A5F}"/>
              </a:ext>
            </a:extLst>
          </p:cNvPr>
          <p:cNvSpPr>
            <a:spLocks noGrp="1"/>
          </p:cNvSpPr>
          <p:nvPr>
            <p:ph type="sldNum" sz="quarter" idx="12"/>
          </p:nvPr>
        </p:nvSpPr>
        <p:spPr/>
        <p:txBody>
          <a:bodyPr/>
          <a:lstStyle/>
          <a:p>
            <a:fld id="{CE4F5F56-EA27-4DF4-BBAA-3E31145E203D}" type="slidenum">
              <a:rPr lang="en-US" smtClean="0"/>
              <a:t>‹#›</a:t>
            </a:fld>
            <a:endParaRPr lang="en-US"/>
          </a:p>
        </p:txBody>
      </p:sp>
    </p:spTree>
    <p:extLst>
      <p:ext uri="{BB962C8B-B14F-4D97-AF65-F5344CB8AC3E}">
        <p14:creationId xmlns:p14="http://schemas.microsoft.com/office/powerpoint/2010/main" val="4189054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2DE746-37B2-4CE6-B71F-FBF040EE70CE}"/>
              </a:ext>
            </a:extLst>
          </p:cNvPr>
          <p:cNvSpPr>
            <a:spLocks noGrp="1"/>
          </p:cNvSpPr>
          <p:nvPr>
            <p:ph type="dt" sz="half" idx="10"/>
          </p:nvPr>
        </p:nvSpPr>
        <p:spPr/>
        <p:txBody>
          <a:bodyPr/>
          <a:lstStyle/>
          <a:p>
            <a:fld id="{E20E4241-635D-4FA8-A6CE-AA8BDCA21C22}" type="datetimeFigureOut">
              <a:rPr lang="en-US" smtClean="0"/>
              <a:t>4/24/2019</a:t>
            </a:fld>
            <a:endParaRPr lang="en-US"/>
          </a:p>
        </p:txBody>
      </p:sp>
      <p:sp>
        <p:nvSpPr>
          <p:cNvPr id="3" name="Footer Placeholder 2">
            <a:extLst>
              <a:ext uri="{FF2B5EF4-FFF2-40B4-BE49-F238E27FC236}">
                <a16:creationId xmlns:a16="http://schemas.microsoft.com/office/drawing/2014/main" id="{CEB35E86-C12F-46D8-8CC9-91B78E72B9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13E563-370A-4CD7-A079-1CE82583E89C}"/>
              </a:ext>
            </a:extLst>
          </p:cNvPr>
          <p:cNvSpPr>
            <a:spLocks noGrp="1"/>
          </p:cNvSpPr>
          <p:nvPr>
            <p:ph type="sldNum" sz="quarter" idx="12"/>
          </p:nvPr>
        </p:nvSpPr>
        <p:spPr/>
        <p:txBody>
          <a:bodyPr/>
          <a:lstStyle/>
          <a:p>
            <a:fld id="{CE4F5F56-EA27-4DF4-BBAA-3E31145E203D}" type="slidenum">
              <a:rPr lang="en-US" smtClean="0"/>
              <a:t>‹#›</a:t>
            </a:fld>
            <a:endParaRPr lang="en-US"/>
          </a:p>
        </p:txBody>
      </p:sp>
    </p:spTree>
    <p:extLst>
      <p:ext uri="{BB962C8B-B14F-4D97-AF65-F5344CB8AC3E}">
        <p14:creationId xmlns:p14="http://schemas.microsoft.com/office/powerpoint/2010/main" val="29399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8F17-5664-4074-A7C5-3F2269242C0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EAAE51C-A948-4338-BE1B-30182A3220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2800A-C34F-4D43-BEC2-AF9C7043756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1F3CC0B-734B-4B03-A088-956222DB2EC7}"/>
              </a:ext>
            </a:extLst>
          </p:cNvPr>
          <p:cNvSpPr>
            <a:spLocks noGrp="1"/>
          </p:cNvSpPr>
          <p:nvPr>
            <p:ph type="dt" sz="half" idx="10"/>
          </p:nvPr>
        </p:nvSpPr>
        <p:spPr/>
        <p:txBody>
          <a:bodyPr/>
          <a:lstStyle/>
          <a:p>
            <a:fld id="{E20E4241-635D-4FA8-A6CE-AA8BDCA21C22}" type="datetimeFigureOut">
              <a:rPr lang="en-US" smtClean="0"/>
              <a:t>4/24/2019</a:t>
            </a:fld>
            <a:endParaRPr lang="en-US"/>
          </a:p>
        </p:txBody>
      </p:sp>
      <p:sp>
        <p:nvSpPr>
          <p:cNvPr id="6" name="Footer Placeholder 5">
            <a:extLst>
              <a:ext uri="{FF2B5EF4-FFF2-40B4-BE49-F238E27FC236}">
                <a16:creationId xmlns:a16="http://schemas.microsoft.com/office/drawing/2014/main" id="{FF9B5FBF-7F2D-415D-8F12-3F1F8BD6D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84D37-8AC4-4C18-B4F0-2F6D1F156E62}"/>
              </a:ext>
            </a:extLst>
          </p:cNvPr>
          <p:cNvSpPr>
            <a:spLocks noGrp="1"/>
          </p:cNvSpPr>
          <p:nvPr>
            <p:ph type="sldNum" sz="quarter" idx="12"/>
          </p:nvPr>
        </p:nvSpPr>
        <p:spPr/>
        <p:txBody>
          <a:bodyPr/>
          <a:lstStyle/>
          <a:p>
            <a:fld id="{CE4F5F56-EA27-4DF4-BBAA-3E31145E203D}" type="slidenum">
              <a:rPr lang="en-US" smtClean="0"/>
              <a:t>‹#›</a:t>
            </a:fld>
            <a:endParaRPr lang="en-US"/>
          </a:p>
        </p:txBody>
      </p:sp>
    </p:spTree>
    <p:extLst>
      <p:ext uri="{BB962C8B-B14F-4D97-AF65-F5344CB8AC3E}">
        <p14:creationId xmlns:p14="http://schemas.microsoft.com/office/powerpoint/2010/main" val="112962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180B54-FD55-BB47-AB91-E091BBCA9BB1}"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5D1F-345E-6741-A02C-4154A23CC1E8}" type="slidenum">
              <a:rPr lang="en-US" smtClean="0"/>
              <a:t>‹#›</a:t>
            </a:fld>
            <a:endParaRPr lang="en-US"/>
          </a:p>
        </p:txBody>
      </p:sp>
    </p:spTree>
    <p:extLst>
      <p:ext uri="{BB962C8B-B14F-4D97-AF65-F5344CB8AC3E}">
        <p14:creationId xmlns:p14="http://schemas.microsoft.com/office/powerpoint/2010/main" val="4269735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BEA0-505C-47C0-AB15-B18CCCC085C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4D41A63-386B-4FC1-A874-A0016B43800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1925FE5-F738-4A4E-85C2-444292D299C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0D2C6B6-FC41-42AD-9D00-7A4EDFE1FD23}"/>
              </a:ext>
            </a:extLst>
          </p:cNvPr>
          <p:cNvSpPr>
            <a:spLocks noGrp="1"/>
          </p:cNvSpPr>
          <p:nvPr>
            <p:ph type="dt" sz="half" idx="10"/>
          </p:nvPr>
        </p:nvSpPr>
        <p:spPr/>
        <p:txBody>
          <a:bodyPr/>
          <a:lstStyle/>
          <a:p>
            <a:fld id="{E20E4241-635D-4FA8-A6CE-AA8BDCA21C22}" type="datetimeFigureOut">
              <a:rPr lang="en-US" smtClean="0"/>
              <a:t>4/24/2019</a:t>
            </a:fld>
            <a:endParaRPr lang="en-US"/>
          </a:p>
        </p:txBody>
      </p:sp>
      <p:sp>
        <p:nvSpPr>
          <p:cNvPr id="6" name="Footer Placeholder 5">
            <a:extLst>
              <a:ext uri="{FF2B5EF4-FFF2-40B4-BE49-F238E27FC236}">
                <a16:creationId xmlns:a16="http://schemas.microsoft.com/office/drawing/2014/main" id="{5F242D2E-96EE-417E-8EAF-8A422C95E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2494E-05DB-48D1-BBB1-3A39A7309D1E}"/>
              </a:ext>
            </a:extLst>
          </p:cNvPr>
          <p:cNvSpPr>
            <a:spLocks noGrp="1"/>
          </p:cNvSpPr>
          <p:nvPr>
            <p:ph type="sldNum" sz="quarter" idx="12"/>
          </p:nvPr>
        </p:nvSpPr>
        <p:spPr/>
        <p:txBody>
          <a:bodyPr/>
          <a:lstStyle/>
          <a:p>
            <a:fld id="{CE4F5F56-EA27-4DF4-BBAA-3E31145E203D}" type="slidenum">
              <a:rPr lang="en-US" smtClean="0"/>
              <a:t>‹#›</a:t>
            </a:fld>
            <a:endParaRPr lang="en-US"/>
          </a:p>
        </p:txBody>
      </p:sp>
    </p:spTree>
    <p:extLst>
      <p:ext uri="{BB962C8B-B14F-4D97-AF65-F5344CB8AC3E}">
        <p14:creationId xmlns:p14="http://schemas.microsoft.com/office/powerpoint/2010/main" val="1805050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1AEE-4180-4C4E-B410-5732D691C5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A1D55B-0AC1-453F-971E-343AB799E5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41262-0340-4AAD-9A0A-406FEE7D4F23}"/>
              </a:ext>
            </a:extLst>
          </p:cNvPr>
          <p:cNvSpPr>
            <a:spLocks noGrp="1"/>
          </p:cNvSpPr>
          <p:nvPr>
            <p:ph type="dt" sz="half" idx="10"/>
          </p:nvPr>
        </p:nvSpPr>
        <p:spPr/>
        <p:txBody>
          <a:bodyPr/>
          <a:lstStyle/>
          <a:p>
            <a:fld id="{E20E4241-635D-4FA8-A6CE-AA8BDCA21C22}" type="datetimeFigureOut">
              <a:rPr lang="en-US" smtClean="0"/>
              <a:t>4/24/2019</a:t>
            </a:fld>
            <a:endParaRPr lang="en-US"/>
          </a:p>
        </p:txBody>
      </p:sp>
      <p:sp>
        <p:nvSpPr>
          <p:cNvPr id="5" name="Footer Placeholder 4">
            <a:extLst>
              <a:ext uri="{FF2B5EF4-FFF2-40B4-BE49-F238E27FC236}">
                <a16:creationId xmlns:a16="http://schemas.microsoft.com/office/drawing/2014/main" id="{A8843BE3-45E3-4F82-A4DC-F1C831BD3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90EFB-0F1E-43D1-92B7-8A6782857998}"/>
              </a:ext>
            </a:extLst>
          </p:cNvPr>
          <p:cNvSpPr>
            <a:spLocks noGrp="1"/>
          </p:cNvSpPr>
          <p:nvPr>
            <p:ph type="sldNum" sz="quarter" idx="12"/>
          </p:nvPr>
        </p:nvSpPr>
        <p:spPr/>
        <p:txBody>
          <a:bodyPr/>
          <a:lstStyle/>
          <a:p>
            <a:fld id="{CE4F5F56-EA27-4DF4-BBAA-3E31145E203D}" type="slidenum">
              <a:rPr lang="en-US" smtClean="0"/>
              <a:t>‹#›</a:t>
            </a:fld>
            <a:endParaRPr lang="en-US"/>
          </a:p>
        </p:txBody>
      </p:sp>
    </p:spTree>
    <p:extLst>
      <p:ext uri="{BB962C8B-B14F-4D97-AF65-F5344CB8AC3E}">
        <p14:creationId xmlns:p14="http://schemas.microsoft.com/office/powerpoint/2010/main" val="1311835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2B914-5FC3-4986-935F-EDE27B13D1E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6A6435-B5AF-4962-B17F-2400AA4A9909}"/>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579AD-1CA9-4AE3-BC09-59E7A6C0F36A}"/>
              </a:ext>
            </a:extLst>
          </p:cNvPr>
          <p:cNvSpPr>
            <a:spLocks noGrp="1"/>
          </p:cNvSpPr>
          <p:nvPr>
            <p:ph type="dt" sz="half" idx="10"/>
          </p:nvPr>
        </p:nvSpPr>
        <p:spPr/>
        <p:txBody>
          <a:bodyPr/>
          <a:lstStyle/>
          <a:p>
            <a:fld id="{E20E4241-635D-4FA8-A6CE-AA8BDCA21C22}" type="datetimeFigureOut">
              <a:rPr lang="en-US" smtClean="0"/>
              <a:t>4/24/2019</a:t>
            </a:fld>
            <a:endParaRPr lang="en-US"/>
          </a:p>
        </p:txBody>
      </p:sp>
      <p:sp>
        <p:nvSpPr>
          <p:cNvPr id="5" name="Footer Placeholder 4">
            <a:extLst>
              <a:ext uri="{FF2B5EF4-FFF2-40B4-BE49-F238E27FC236}">
                <a16:creationId xmlns:a16="http://schemas.microsoft.com/office/drawing/2014/main" id="{EEA5D247-3F7F-45EC-9BD0-D124CE334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49147-C00D-4F1A-83C5-FC035577016E}"/>
              </a:ext>
            </a:extLst>
          </p:cNvPr>
          <p:cNvSpPr>
            <a:spLocks noGrp="1"/>
          </p:cNvSpPr>
          <p:nvPr>
            <p:ph type="sldNum" sz="quarter" idx="12"/>
          </p:nvPr>
        </p:nvSpPr>
        <p:spPr/>
        <p:txBody>
          <a:bodyPr/>
          <a:lstStyle/>
          <a:p>
            <a:fld id="{CE4F5F56-EA27-4DF4-BBAA-3E31145E203D}" type="slidenum">
              <a:rPr lang="en-US" smtClean="0"/>
              <a:t>‹#›</a:t>
            </a:fld>
            <a:endParaRPr lang="en-US"/>
          </a:p>
        </p:txBody>
      </p:sp>
    </p:spTree>
    <p:extLst>
      <p:ext uri="{BB962C8B-B14F-4D97-AF65-F5344CB8AC3E}">
        <p14:creationId xmlns:p14="http://schemas.microsoft.com/office/powerpoint/2010/main" val="3949966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961381-12DD-4019-B9C9-7BEA8BF31828}"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732B0-66A8-4E2B-9EAD-8CAFE78E7183}" type="slidenum">
              <a:rPr lang="en-US" smtClean="0"/>
              <a:t>‹#›</a:t>
            </a:fld>
            <a:endParaRPr lang="en-US"/>
          </a:p>
        </p:txBody>
      </p:sp>
    </p:spTree>
    <p:extLst>
      <p:ext uri="{BB962C8B-B14F-4D97-AF65-F5344CB8AC3E}">
        <p14:creationId xmlns:p14="http://schemas.microsoft.com/office/powerpoint/2010/main" val="3401120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961381-12DD-4019-B9C9-7BEA8BF31828}"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732B0-66A8-4E2B-9EAD-8CAFE78E7183}" type="slidenum">
              <a:rPr lang="en-US" smtClean="0"/>
              <a:t>‹#›</a:t>
            </a:fld>
            <a:endParaRPr lang="en-US"/>
          </a:p>
        </p:txBody>
      </p:sp>
    </p:spTree>
    <p:extLst>
      <p:ext uri="{BB962C8B-B14F-4D97-AF65-F5344CB8AC3E}">
        <p14:creationId xmlns:p14="http://schemas.microsoft.com/office/powerpoint/2010/main" val="3839253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961381-12DD-4019-B9C9-7BEA8BF31828}"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732B0-66A8-4E2B-9EAD-8CAFE78E7183}" type="slidenum">
              <a:rPr lang="en-US" smtClean="0"/>
              <a:t>‹#›</a:t>
            </a:fld>
            <a:endParaRPr lang="en-US"/>
          </a:p>
        </p:txBody>
      </p:sp>
    </p:spTree>
    <p:extLst>
      <p:ext uri="{BB962C8B-B14F-4D97-AF65-F5344CB8AC3E}">
        <p14:creationId xmlns:p14="http://schemas.microsoft.com/office/powerpoint/2010/main" val="4239683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961381-12DD-4019-B9C9-7BEA8BF3182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732B0-66A8-4E2B-9EAD-8CAFE78E7183}" type="slidenum">
              <a:rPr lang="en-US" smtClean="0"/>
              <a:t>‹#›</a:t>
            </a:fld>
            <a:endParaRPr lang="en-US"/>
          </a:p>
        </p:txBody>
      </p:sp>
    </p:spTree>
    <p:extLst>
      <p:ext uri="{BB962C8B-B14F-4D97-AF65-F5344CB8AC3E}">
        <p14:creationId xmlns:p14="http://schemas.microsoft.com/office/powerpoint/2010/main" val="1982131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961381-12DD-4019-B9C9-7BEA8BF31828}"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732B0-66A8-4E2B-9EAD-8CAFE78E7183}" type="slidenum">
              <a:rPr lang="en-US" smtClean="0"/>
              <a:t>‹#›</a:t>
            </a:fld>
            <a:endParaRPr lang="en-US"/>
          </a:p>
        </p:txBody>
      </p:sp>
    </p:spTree>
    <p:extLst>
      <p:ext uri="{BB962C8B-B14F-4D97-AF65-F5344CB8AC3E}">
        <p14:creationId xmlns:p14="http://schemas.microsoft.com/office/powerpoint/2010/main" val="1595355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961381-12DD-4019-B9C9-7BEA8BF31828}"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732B0-66A8-4E2B-9EAD-8CAFE78E7183}" type="slidenum">
              <a:rPr lang="en-US" smtClean="0"/>
              <a:t>‹#›</a:t>
            </a:fld>
            <a:endParaRPr lang="en-US"/>
          </a:p>
        </p:txBody>
      </p:sp>
    </p:spTree>
    <p:extLst>
      <p:ext uri="{BB962C8B-B14F-4D97-AF65-F5344CB8AC3E}">
        <p14:creationId xmlns:p14="http://schemas.microsoft.com/office/powerpoint/2010/main" val="1472329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61381-12DD-4019-B9C9-7BEA8BF31828}"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732B0-66A8-4E2B-9EAD-8CAFE78E7183}" type="slidenum">
              <a:rPr lang="en-US" smtClean="0"/>
              <a:t>‹#›</a:t>
            </a:fld>
            <a:endParaRPr lang="en-US"/>
          </a:p>
        </p:txBody>
      </p:sp>
    </p:spTree>
    <p:extLst>
      <p:ext uri="{BB962C8B-B14F-4D97-AF65-F5344CB8AC3E}">
        <p14:creationId xmlns:p14="http://schemas.microsoft.com/office/powerpoint/2010/main" val="141954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80B54-FD55-BB47-AB91-E091BBCA9BB1}"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E5D1F-345E-6741-A02C-4154A23CC1E8}" type="slidenum">
              <a:rPr lang="en-US" smtClean="0"/>
              <a:t>‹#›</a:t>
            </a:fld>
            <a:endParaRPr lang="en-US"/>
          </a:p>
        </p:txBody>
      </p:sp>
    </p:spTree>
    <p:extLst>
      <p:ext uri="{BB962C8B-B14F-4D97-AF65-F5344CB8AC3E}">
        <p14:creationId xmlns:p14="http://schemas.microsoft.com/office/powerpoint/2010/main" val="658676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961381-12DD-4019-B9C9-7BEA8BF3182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732B0-66A8-4E2B-9EAD-8CAFE78E7183}" type="slidenum">
              <a:rPr lang="en-US" smtClean="0"/>
              <a:t>‹#›</a:t>
            </a:fld>
            <a:endParaRPr lang="en-US"/>
          </a:p>
        </p:txBody>
      </p:sp>
    </p:spTree>
    <p:extLst>
      <p:ext uri="{BB962C8B-B14F-4D97-AF65-F5344CB8AC3E}">
        <p14:creationId xmlns:p14="http://schemas.microsoft.com/office/powerpoint/2010/main" val="2487076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961381-12DD-4019-B9C9-7BEA8BF31828}"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732B0-66A8-4E2B-9EAD-8CAFE78E7183}" type="slidenum">
              <a:rPr lang="en-US" smtClean="0"/>
              <a:t>‹#›</a:t>
            </a:fld>
            <a:endParaRPr lang="en-US"/>
          </a:p>
        </p:txBody>
      </p:sp>
    </p:spTree>
    <p:extLst>
      <p:ext uri="{BB962C8B-B14F-4D97-AF65-F5344CB8AC3E}">
        <p14:creationId xmlns:p14="http://schemas.microsoft.com/office/powerpoint/2010/main" val="3707432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961381-12DD-4019-B9C9-7BEA8BF31828}"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732B0-66A8-4E2B-9EAD-8CAFE78E7183}" type="slidenum">
              <a:rPr lang="en-US" smtClean="0"/>
              <a:t>‹#›</a:t>
            </a:fld>
            <a:endParaRPr lang="en-US"/>
          </a:p>
        </p:txBody>
      </p:sp>
    </p:spTree>
    <p:extLst>
      <p:ext uri="{BB962C8B-B14F-4D97-AF65-F5344CB8AC3E}">
        <p14:creationId xmlns:p14="http://schemas.microsoft.com/office/powerpoint/2010/main" val="2239567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961381-12DD-4019-B9C9-7BEA8BF31828}"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732B0-66A8-4E2B-9EAD-8CAFE78E7183}" type="slidenum">
              <a:rPr lang="en-US" smtClean="0"/>
              <a:t>‹#›</a:t>
            </a:fld>
            <a:endParaRPr lang="en-US"/>
          </a:p>
        </p:txBody>
      </p:sp>
    </p:spTree>
    <p:extLst>
      <p:ext uri="{BB962C8B-B14F-4D97-AF65-F5344CB8AC3E}">
        <p14:creationId xmlns:p14="http://schemas.microsoft.com/office/powerpoint/2010/main" val="1577913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666750" y="1149350"/>
            <a:ext cx="7810500" cy="2324100"/>
          </a:xfrm>
          <a:prstGeom prst="rect">
            <a:avLst/>
          </a:prstGeom>
        </p:spPr>
        <p:txBody>
          <a:bodyPr anchor="b"/>
          <a:lstStyle/>
          <a:p>
            <a:r>
              <a:t>Title Text</a:t>
            </a:r>
          </a:p>
        </p:txBody>
      </p:sp>
      <p:sp>
        <p:nvSpPr>
          <p:cNvPr id="12" name="Shape 1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61256460"/>
      </p:ext>
    </p:extLst>
  </p:cSld>
  <p:clrMapOvr>
    <a:masterClrMapping/>
  </p:clrMapOvr>
  <mc:AlternateContent xmlns:mc="http://schemas.openxmlformats.org/markup-compatibility/2006" xmlns:p14="http://schemas.microsoft.com/office/powerpoint/2010/main">
    <mc:Choice Requires="p14">
      <p:transition spd="slow" p14:dur="2000" advClick="0" advTm="20000">
        <p:fade/>
      </p:transition>
    </mc:Choice>
    <mc:Fallback xmlns="">
      <p:transition xmlns:p14="http://schemas.microsoft.com/office/powerpoint/2010/main" spd="slow" advClick="0" advTm="20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7" name="Picture Placeholder 8" descr="Object Description goes here"/>
          <p:cNvSpPr>
            <a:spLocks noGrp="1"/>
          </p:cNvSpPr>
          <p:nvPr>
            <p:ph type="pic" sz="quarter" idx="10"/>
          </p:nvPr>
        </p:nvSpPr>
        <p:spPr>
          <a:xfrm>
            <a:off x="0" y="0"/>
            <a:ext cx="9144000" cy="5596128"/>
          </a:xfrm>
          <a:prstGeom prst="rect">
            <a:avLst/>
          </a:prstGeom>
          <a:solidFill>
            <a:schemeClr val="accent2">
              <a:lumMod val="75000"/>
            </a:schemeClr>
          </a:solidFill>
        </p:spPr>
        <p:txBody>
          <a:bodyPr vert="horz"/>
          <a:lstStyle>
            <a:lvl1pPr marL="0" indent="0">
              <a:buNone/>
              <a:defRPr/>
            </a:lvl1pPr>
          </a:lstStyle>
          <a:p>
            <a:endParaRPr lang="en-US" dirty="0"/>
          </a:p>
        </p:txBody>
      </p:sp>
      <p:sp>
        <p:nvSpPr>
          <p:cNvPr id="5" name="Text Placeholder 4"/>
          <p:cNvSpPr>
            <a:spLocks noGrp="1"/>
          </p:cNvSpPr>
          <p:nvPr>
            <p:ph type="body" sz="quarter" idx="15" hasCustomPrompt="1"/>
          </p:nvPr>
        </p:nvSpPr>
        <p:spPr>
          <a:xfrm>
            <a:off x="6699250" y="5324478"/>
            <a:ext cx="2444751" cy="266700"/>
          </a:xfrm>
          <a:prstGeom prst="rect">
            <a:avLst/>
          </a:prstGeom>
        </p:spPr>
        <p:txBody>
          <a:bodyPr/>
          <a:lstStyle>
            <a:lvl1pPr marL="0" indent="0" algn="r">
              <a:buNone/>
              <a:defRPr sz="900" baseline="0">
                <a:solidFill>
                  <a:schemeClr val="bg1"/>
                </a:solidFill>
              </a:defRPr>
            </a:lvl1pPr>
          </a:lstStyle>
          <a:p>
            <a:pPr lvl="0"/>
            <a:r>
              <a:rPr lang="en-US" dirty="0"/>
              <a:t>Photo Credit</a:t>
            </a:r>
          </a:p>
        </p:txBody>
      </p:sp>
      <p:sp>
        <p:nvSpPr>
          <p:cNvPr id="2" name="Title 1"/>
          <p:cNvSpPr>
            <a:spLocks noGrp="1"/>
          </p:cNvSpPr>
          <p:nvPr>
            <p:ph type="ctrTitle" hasCustomPrompt="1"/>
          </p:nvPr>
        </p:nvSpPr>
        <p:spPr>
          <a:xfrm>
            <a:off x="1514480" y="5653714"/>
            <a:ext cx="7007225" cy="697627"/>
          </a:xfrm>
          <a:prstGeom prst="rect">
            <a:avLst/>
          </a:prstGeom>
        </p:spPr>
        <p:txBody>
          <a:bodyPr>
            <a:noAutofit/>
          </a:bodyPr>
          <a:lstStyle>
            <a:lvl1pPr algn="r">
              <a:defRPr sz="2800" b="0" i="0">
                <a:solidFill>
                  <a:schemeClr val="bg1"/>
                </a:solidFill>
                <a:latin typeface="Futura" panose="02000503030000020003" pitchFamily="2" charset="0"/>
                <a:cs typeface="Futura" panose="02000503030000020003" pitchFamily="2" charset="0"/>
              </a:defRPr>
            </a:lvl1pPr>
          </a:lstStyle>
          <a:p>
            <a:r>
              <a:rPr lang="en-US" dirty="0"/>
              <a:t>Section Title</a:t>
            </a:r>
          </a:p>
        </p:txBody>
      </p:sp>
      <p:sp>
        <p:nvSpPr>
          <p:cNvPr id="3" name="Subtitle 2"/>
          <p:cNvSpPr>
            <a:spLocks noGrp="1"/>
          </p:cNvSpPr>
          <p:nvPr>
            <p:ph type="subTitle" idx="1" hasCustomPrompt="1"/>
          </p:nvPr>
        </p:nvSpPr>
        <p:spPr>
          <a:xfrm>
            <a:off x="1514473" y="6368148"/>
            <a:ext cx="7007227" cy="369332"/>
          </a:xfrm>
          <a:prstGeom prst="rect">
            <a:avLst/>
          </a:prstGeom>
        </p:spPr>
        <p:txBody>
          <a:bodyPr>
            <a:noAutofit/>
          </a:bodyPr>
          <a:lstStyle>
            <a:lvl1pPr marL="0" indent="0" algn="r">
              <a:buNone/>
              <a:defRPr sz="1200" b="0" i="0" cap="all" spc="200">
                <a:solidFill>
                  <a:srgbClr val="FFFFFF"/>
                </a:solidFill>
                <a:latin typeface="Futura" panose="02000503030000020003" pitchFamily="2" charset="0"/>
                <a:cs typeface="Futura" panose="0200050303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a:t>
            </a:r>
          </a:p>
        </p:txBody>
      </p:sp>
    </p:spTree>
    <p:extLst>
      <p:ext uri="{BB962C8B-B14F-4D97-AF65-F5344CB8AC3E}">
        <p14:creationId xmlns:p14="http://schemas.microsoft.com/office/powerpoint/2010/main" val="3593013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Shape 29"/>
          <p:cNvSpPr>
            <a:spLocks noGrp="1"/>
          </p:cNvSpPr>
          <p:nvPr>
            <p:ph type="title"/>
          </p:nvPr>
        </p:nvSpPr>
        <p:spPr>
          <a:xfrm>
            <a:off x="666750" y="2266950"/>
            <a:ext cx="7810500" cy="2324100"/>
          </a:xfrm>
          <a:prstGeom prst="rect">
            <a:avLst/>
          </a:prstGeom>
        </p:spPr>
        <p:txBody>
          <a:bodyPr/>
          <a:lstStyle/>
          <a:p>
            <a:r>
              <a:t>Title Text</a:t>
            </a:r>
          </a:p>
        </p:txBody>
      </p:sp>
      <p:sp>
        <p:nvSpPr>
          <p:cNvPr id="30" name="Shape 3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79424628"/>
      </p:ext>
    </p:extLst>
  </p:cSld>
  <p:clrMapOvr>
    <a:masterClrMapping/>
  </p:clrMapOvr>
  <mc:AlternateContent xmlns:mc="http://schemas.openxmlformats.org/markup-compatibility/2006" xmlns:p14="http://schemas.microsoft.com/office/powerpoint/2010/main">
    <mc:Choice Requires="p14">
      <p:transition spd="slow" p14:dur="2000" advClick="0" advTm="20000">
        <p:fade/>
      </p:transition>
    </mc:Choice>
    <mc:Fallback xmlns="">
      <p:transition xmlns:p14="http://schemas.microsoft.com/office/powerpoint/2010/main" spd="slow" advClick="0" advTm="20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049388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4" descr="IPCC 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94376" y="5810927"/>
            <a:ext cx="4553712" cy="707136"/>
          </a:xfrm>
          <a:prstGeom prst="rect">
            <a:avLst/>
          </a:prstGeom>
        </p:spPr>
      </p:pic>
      <p:pic>
        <p:nvPicPr>
          <p:cNvPr id="12" name="Picture 4" descr="slide_syr_image.psd"/>
          <p:cNvPicPr>
            <a:picLocks noChangeAspect="1"/>
          </p:cNvPicPr>
          <p:nvPr userDrawn="1"/>
        </p:nvPicPr>
        <p:blipFill rotWithShape="1">
          <a:blip r:embed="rId3" cstate="email">
            <a:alphaModFix amt="18000"/>
            <a:extLst>
              <a:ext uri="{28A0092B-C50C-407E-A947-70E740481C1C}">
                <a14:useLocalDpi xmlns:a14="http://schemas.microsoft.com/office/drawing/2010/main"/>
              </a:ext>
            </a:extLst>
          </a:blip>
          <a:srcRect/>
          <a:stretch/>
        </p:blipFill>
        <p:spPr bwMode="auto">
          <a:xfrm>
            <a:off x="15299" y="0"/>
            <a:ext cx="9144002" cy="5492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ound Single Corner Rectangle 7"/>
          <p:cNvSpPr/>
          <p:nvPr userDrawn="1"/>
        </p:nvSpPr>
        <p:spPr>
          <a:xfrm>
            <a:off x="309243" y="6264062"/>
            <a:ext cx="1960419" cy="260690"/>
          </a:xfrm>
          <a:prstGeom prst="round1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100" dirty="0">
                <a:solidFill>
                  <a:srgbClr val="4577CE"/>
                </a:solidFill>
                <a:ea typeface="Arial Narrow"/>
                <a:cs typeface="Arial"/>
                <a:sym typeface="Arial Narrow"/>
              </a:rPr>
              <a:t>IPCC AR5 Synthesis Report</a:t>
            </a:r>
          </a:p>
        </p:txBody>
      </p:sp>
      <p:sp>
        <p:nvSpPr>
          <p:cNvPr id="6" name="Rectangle 5"/>
          <p:cNvSpPr/>
          <p:nvPr userDrawn="1"/>
        </p:nvSpPr>
        <p:spPr>
          <a:xfrm>
            <a:off x="1" y="281585"/>
            <a:ext cx="8384183" cy="785091"/>
          </a:xfrm>
          <a:prstGeom prst="rect">
            <a:avLst/>
          </a:prstGeom>
          <a:solidFill>
            <a:srgbClr val="4C8CD9"/>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fr-FR" dirty="0">
              <a:solidFill>
                <a:prstClr val="white"/>
              </a:solidFill>
            </a:endParaRPr>
          </a:p>
        </p:txBody>
      </p:sp>
      <p:sp>
        <p:nvSpPr>
          <p:cNvPr id="7" name="Titre 1"/>
          <p:cNvSpPr>
            <a:spLocks noGrp="1"/>
          </p:cNvSpPr>
          <p:nvPr>
            <p:ph type="title" hasCustomPrompt="1"/>
          </p:nvPr>
        </p:nvSpPr>
        <p:spPr>
          <a:xfrm>
            <a:off x="457200" y="427081"/>
            <a:ext cx="8229600" cy="510453"/>
          </a:xfrm>
        </p:spPr>
        <p:txBody>
          <a:bodyPr/>
          <a:lstStyle>
            <a:lvl1pPr>
              <a:defRPr sz="2000">
                <a:solidFill>
                  <a:schemeClr val="bg1"/>
                </a:solidFill>
              </a:defRPr>
            </a:lvl1pPr>
          </a:lstStyle>
          <a:p>
            <a:r>
              <a:rPr lang="en-GB" dirty="0"/>
              <a:t>CLICK TO EDIT MASTER TITLE STYLE</a:t>
            </a:r>
            <a:endParaRPr lang="fr-FR" dirty="0"/>
          </a:p>
        </p:txBody>
      </p:sp>
    </p:spTree>
    <p:extLst>
      <p:ext uri="{BB962C8B-B14F-4D97-AF65-F5344CB8AC3E}">
        <p14:creationId xmlns:p14="http://schemas.microsoft.com/office/powerpoint/2010/main" val="37883848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180B54-FD55-BB47-AB91-E091BBCA9BB1}"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E5D1F-345E-6741-A02C-4154A23CC1E8}" type="slidenum">
              <a:rPr lang="en-US" smtClean="0"/>
              <a:t>‹#›</a:t>
            </a:fld>
            <a:endParaRPr lang="en-US"/>
          </a:p>
        </p:txBody>
      </p:sp>
    </p:spTree>
    <p:extLst>
      <p:ext uri="{BB962C8B-B14F-4D97-AF65-F5344CB8AC3E}">
        <p14:creationId xmlns:p14="http://schemas.microsoft.com/office/powerpoint/2010/main" val="120832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180B54-FD55-BB47-AB91-E091BBCA9BB1}"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5E5D1F-345E-6741-A02C-4154A23CC1E8}" type="slidenum">
              <a:rPr lang="en-US" smtClean="0"/>
              <a:t>‹#›</a:t>
            </a:fld>
            <a:endParaRPr lang="en-US"/>
          </a:p>
        </p:txBody>
      </p:sp>
    </p:spTree>
    <p:extLst>
      <p:ext uri="{BB962C8B-B14F-4D97-AF65-F5344CB8AC3E}">
        <p14:creationId xmlns:p14="http://schemas.microsoft.com/office/powerpoint/2010/main" val="168028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180B54-FD55-BB47-AB91-E091BBCA9BB1}"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5E5D1F-345E-6741-A02C-4154A23CC1E8}" type="slidenum">
              <a:rPr lang="en-US" smtClean="0"/>
              <a:t>‹#›</a:t>
            </a:fld>
            <a:endParaRPr lang="en-US"/>
          </a:p>
        </p:txBody>
      </p:sp>
    </p:spTree>
    <p:extLst>
      <p:ext uri="{BB962C8B-B14F-4D97-AF65-F5344CB8AC3E}">
        <p14:creationId xmlns:p14="http://schemas.microsoft.com/office/powerpoint/2010/main" val="62949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80B54-FD55-BB47-AB91-E091BBCA9BB1}"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5E5D1F-345E-6741-A02C-4154A23CC1E8}" type="slidenum">
              <a:rPr lang="en-US" smtClean="0"/>
              <a:t>‹#›</a:t>
            </a:fld>
            <a:endParaRPr lang="en-US"/>
          </a:p>
        </p:txBody>
      </p:sp>
    </p:spTree>
    <p:extLst>
      <p:ext uri="{BB962C8B-B14F-4D97-AF65-F5344CB8AC3E}">
        <p14:creationId xmlns:p14="http://schemas.microsoft.com/office/powerpoint/2010/main" val="1607944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80B54-FD55-BB47-AB91-E091BBCA9BB1}"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E5D1F-345E-6741-A02C-4154A23CC1E8}" type="slidenum">
              <a:rPr lang="en-US" smtClean="0"/>
              <a:t>‹#›</a:t>
            </a:fld>
            <a:endParaRPr lang="en-US"/>
          </a:p>
        </p:txBody>
      </p:sp>
    </p:spTree>
    <p:extLst>
      <p:ext uri="{BB962C8B-B14F-4D97-AF65-F5344CB8AC3E}">
        <p14:creationId xmlns:p14="http://schemas.microsoft.com/office/powerpoint/2010/main" val="134474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80B54-FD55-BB47-AB91-E091BBCA9BB1}"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E5D1F-345E-6741-A02C-4154A23CC1E8}" type="slidenum">
              <a:rPr lang="en-US" smtClean="0"/>
              <a:t>‹#›</a:t>
            </a:fld>
            <a:endParaRPr lang="en-US"/>
          </a:p>
        </p:txBody>
      </p:sp>
    </p:spTree>
    <p:extLst>
      <p:ext uri="{BB962C8B-B14F-4D97-AF65-F5344CB8AC3E}">
        <p14:creationId xmlns:p14="http://schemas.microsoft.com/office/powerpoint/2010/main" val="129556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80B54-FD55-BB47-AB91-E091BBCA9BB1}" type="datetimeFigureOut">
              <a:rPr lang="en-US" smtClean="0"/>
              <a:t>4/24/2019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E5D1F-345E-6741-A02C-4154A23CC1E8}" type="slidenum">
              <a:rPr lang="en-US" smtClean="0"/>
              <a:t>‹#›</a:t>
            </a:fld>
            <a:endParaRPr lang="en-US"/>
          </a:p>
        </p:txBody>
      </p:sp>
    </p:spTree>
    <p:extLst>
      <p:ext uri="{BB962C8B-B14F-4D97-AF65-F5344CB8AC3E}">
        <p14:creationId xmlns:p14="http://schemas.microsoft.com/office/powerpoint/2010/main" val="139816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B6CBA5-C18F-447D-8254-149BCEE59A8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635F24-CB14-4932-A977-66AF53AA74C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C8B24-C4DB-414C-B573-7C99346955E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20E4241-635D-4FA8-A6CE-AA8BDCA21C22}" type="datetimeFigureOut">
              <a:rPr lang="en-US" smtClean="0"/>
              <a:t>4/24/2019</a:t>
            </a:fld>
            <a:endParaRPr lang="en-US"/>
          </a:p>
        </p:txBody>
      </p:sp>
      <p:sp>
        <p:nvSpPr>
          <p:cNvPr id="5" name="Footer Placeholder 4">
            <a:extLst>
              <a:ext uri="{FF2B5EF4-FFF2-40B4-BE49-F238E27FC236}">
                <a16:creationId xmlns:a16="http://schemas.microsoft.com/office/drawing/2014/main" id="{D88F50A0-59B8-43F4-B5D3-CC9186E0485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005494-7D04-483D-9BE4-0379A5471AA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4F5F56-EA27-4DF4-BBAA-3E31145E203D}" type="slidenum">
              <a:rPr lang="en-US" smtClean="0"/>
              <a:t>‹#›</a:t>
            </a:fld>
            <a:endParaRPr lang="en-US"/>
          </a:p>
        </p:txBody>
      </p:sp>
    </p:spTree>
    <p:extLst>
      <p:ext uri="{BB962C8B-B14F-4D97-AF65-F5344CB8AC3E}">
        <p14:creationId xmlns:p14="http://schemas.microsoft.com/office/powerpoint/2010/main" val="1152234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61381-12DD-4019-B9C9-7BEA8BF31828}" type="datetimeFigureOut">
              <a:rPr lang="en-US" smtClean="0"/>
              <a:t>4/24/2019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732B0-66A8-4E2B-9EAD-8CAFE78E7183}" type="slidenum">
              <a:rPr lang="en-US" smtClean="0"/>
              <a:t>‹#›</a:t>
            </a:fld>
            <a:endParaRPr lang="en-US"/>
          </a:p>
        </p:txBody>
      </p:sp>
    </p:spTree>
    <p:extLst>
      <p:ext uri="{BB962C8B-B14F-4D97-AF65-F5344CB8AC3E}">
        <p14:creationId xmlns:p14="http://schemas.microsoft.com/office/powerpoint/2010/main" val="3788262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docs.google.com/spreadsheets/d/1VwbDqDB3INFMjJMVbjyiv-CkfMz5epNjmpR49x87dRQ/edit?usp=sharing"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4.png"/><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4.pn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notesSlide" Target="../notesSlides/notesSlide9.xml"/><Relationship Id="rId16"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16.png"/><Relationship Id="rId4" Type="http://schemas.openxmlformats.org/officeDocument/2006/relationships/diagramData" Target="../diagrams/data1.xml"/><Relationship Id="rId9" Type="http://schemas.openxmlformats.org/officeDocument/2006/relationships/image" Target="../media/image15.png"/><Relationship Id="rId14"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18657"/>
            <a:ext cx="9144000" cy="6858000"/>
          </a:xfrm>
          <a:prstGeom prst="rect">
            <a:avLst/>
          </a:prstGeom>
        </p:spPr>
      </p:pic>
      <p:pic>
        <p:nvPicPr>
          <p:cNvPr id="6" name="Picture 5">
            <a:extLst>
              <a:ext uri="{FF2B5EF4-FFF2-40B4-BE49-F238E27FC236}">
                <a16:creationId xmlns:a16="http://schemas.microsoft.com/office/drawing/2014/main" id="{A771861E-CBCB-4C68-B2CE-5770A697B768}"/>
              </a:ext>
            </a:extLst>
          </p:cNvPr>
          <p:cNvPicPr>
            <a:picLocks noChangeAspect="1"/>
          </p:cNvPicPr>
          <p:nvPr/>
        </p:nvPicPr>
        <p:blipFill>
          <a:blip r:embed="rId5">
            <a:duotone>
              <a:srgbClr val="A5A5A5">
                <a:shade val="45000"/>
                <a:satMod val="135000"/>
              </a:srgbClr>
              <a:prstClr val="white"/>
            </a:duotone>
          </a:blip>
          <a:stretch>
            <a:fillRect/>
          </a:stretch>
        </p:blipFill>
        <p:spPr>
          <a:xfrm>
            <a:off x="8827" y="394901"/>
            <a:ext cx="9135173" cy="3456803"/>
          </a:xfrm>
          <a:prstGeom prst="rect">
            <a:avLst/>
          </a:prstGeom>
        </p:spPr>
      </p:pic>
      <p:sp>
        <p:nvSpPr>
          <p:cNvPr id="7" name="Title 1">
            <a:extLst>
              <a:ext uri="{FF2B5EF4-FFF2-40B4-BE49-F238E27FC236}">
                <a16:creationId xmlns:a16="http://schemas.microsoft.com/office/drawing/2014/main" id="{1F018FFB-503F-48A2-96B4-8DDAB567EEA6}"/>
              </a:ext>
            </a:extLst>
          </p:cNvPr>
          <p:cNvSpPr txBox="1">
            <a:spLocks/>
          </p:cNvSpPr>
          <p:nvPr/>
        </p:nvSpPr>
        <p:spPr>
          <a:xfrm>
            <a:off x="136730" y="2123303"/>
            <a:ext cx="6858000" cy="64256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a:ln>
                  <a:noFill/>
                </a:ln>
                <a:solidFill>
                  <a:srgbClr val="5B9BD5">
                    <a:lumMod val="75000"/>
                  </a:srgbClr>
                </a:solidFill>
                <a:effectLst/>
                <a:uLnTx/>
                <a:uFillTx/>
                <a:latin typeface="Futura" panose="02000503020000020003" pitchFamily="2" charset="0"/>
                <a:ea typeface="+mj-ea"/>
                <a:cs typeface="Futura Medium" panose="020B0602020204020303" pitchFamily="34" charset="-79"/>
              </a:rPr>
              <a:t>Welcome back!</a:t>
            </a:r>
            <a:endParaRPr kumimoji="0" lang="en-US" sz="4500" b="1" i="0" u="none" strike="noStrike" kern="1200" cap="none" spc="0" normalizeH="0" baseline="0" noProof="0" dirty="0">
              <a:ln>
                <a:noFill/>
              </a:ln>
              <a:solidFill>
                <a:srgbClr val="5B9BD5">
                  <a:lumMod val="75000"/>
                </a:srgbClr>
              </a:solidFill>
              <a:effectLst/>
              <a:uLnTx/>
              <a:uFillTx/>
              <a:latin typeface="Futura" panose="02000503020000020003" pitchFamily="2" charset="0"/>
              <a:ea typeface="+mj-ea"/>
              <a:cs typeface="Futura Medium" panose="020B0602020204020303" pitchFamily="34" charset="-79"/>
            </a:endParaRPr>
          </a:p>
        </p:txBody>
      </p:sp>
      <p:sp>
        <p:nvSpPr>
          <p:cNvPr id="8" name="Subtitle 2">
            <a:extLst>
              <a:ext uri="{FF2B5EF4-FFF2-40B4-BE49-F238E27FC236}">
                <a16:creationId xmlns:a16="http://schemas.microsoft.com/office/drawing/2014/main" id="{46217902-F7B8-41E5-941C-8F637185271D}"/>
              </a:ext>
            </a:extLst>
          </p:cNvPr>
          <p:cNvSpPr txBox="1">
            <a:spLocks/>
          </p:cNvSpPr>
          <p:nvPr/>
        </p:nvSpPr>
        <p:spPr>
          <a:xfrm>
            <a:off x="1492898" y="5221277"/>
            <a:ext cx="7464490" cy="124182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r>
              <a:rPr lang="en-US" sz="2800" dirty="0">
                <a:solidFill>
                  <a:srgbClr val="002060"/>
                </a:solidFill>
                <a:latin typeface="Futura" panose="02000503020000020003" pitchFamily="2" charset="0"/>
                <a:cs typeface="Futura Medium" panose="020B0602020204020303" pitchFamily="34" charset="-79"/>
              </a:rPr>
              <a:t>What motivates you to participate in this group? </a:t>
            </a:r>
          </a:p>
        </p:txBody>
      </p:sp>
    </p:spTree>
    <p:extLst>
      <p:ext uri="{BB962C8B-B14F-4D97-AF65-F5344CB8AC3E}">
        <p14:creationId xmlns:p14="http://schemas.microsoft.com/office/powerpoint/2010/main" val="331670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4AA8EBA2-3486-457B-8149-49DFDDFF143B}"/>
              </a:ext>
            </a:extLst>
          </p:cNvPr>
          <p:cNvSpPr/>
          <p:nvPr/>
        </p:nvSpPr>
        <p:spPr>
          <a:xfrm>
            <a:off x="447868" y="371079"/>
            <a:ext cx="8248263" cy="6115841"/>
          </a:xfrm>
          <a:prstGeom prst="rect">
            <a:avLst/>
          </a:prstGeom>
        </p:spPr>
        <p:txBody>
          <a:bodyPr wrap="square">
            <a:spAutoFit/>
          </a:bodyPr>
          <a:lstStyle/>
          <a:p>
            <a:pPr>
              <a:lnSpc>
                <a:spcPct val="115000"/>
              </a:lnSpc>
              <a:spcAft>
                <a:spcPts val="1000"/>
              </a:spcAft>
            </a:pPr>
            <a:r>
              <a:rPr lang="en-US" sz="2800" b="1" dirty="0">
                <a:solidFill>
                  <a:srgbClr val="1F497D"/>
                </a:solidFill>
                <a:latin typeface="Futura" panose="02000503020000020003" pitchFamily="2" charset="0"/>
                <a:ea typeface="Calibri" panose="020F0502020204030204" pitchFamily="34" charset="0"/>
                <a:cs typeface="Times New Roman" panose="02020603050405020304" pitchFamily="18" charset="0"/>
              </a:rPr>
              <a:t>Ambassadors: </a:t>
            </a:r>
            <a:r>
              <a:rPr lang="en-US" sz="2400" b="1" i="1" dirty="0">
                <a:solidFill>
                  <a:srgbClr val="76923C"/>
                </a:solidFill>
                <a:latin typeface="Futura" panose="02000503020000020003" pitchFamily="2" charset="0"/>
                <a:ea typeface="Calibri" panose="020F0502020204030204" pitchFamily="34" charset="0"/>
                <a:cs typeface="Times New Roman" panose="02020603050405020304" pitchFamily="18" charset="0"/>
              </a:rPr>
              <a:t>Why do we need your help?</a:t>
            </a: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b="1" i="1" dirty="0">
                <a:solidFill>
                  <a:srgbClr val="002060"/>
                </a:solidFill>
                <a:latin typeface="Futura" panose="02000503020000020003" pitchFamily="2" charset="0"/>
                <a:ea typeface="Calibri" panose="020F0502020204030204" pitchFamily="34" charset="0"/>
                <a:cs typeface="Times New Roman" panose="02020603050405020304" pitchFamily="18" charset="0"/>
              </a:rPr>
              <a:t>To raise awareness &amp; inspire our community!</a:t>
            </a:r>
          </a:p>
          <a:p>
            <a:pPr>
              <a:lnSpc>
                <a:spcPct val="115000"/>
              </a:lnSpc>
              <a:spcAft>
                <a:spcPts val="1000"/>
              </a:spcAft>
            </a:pPr>
            <a:endParaRPr lang="en-US" sz="800"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v"/>
            </a:pPr>
            <a:r>
              <a:rPr lang="en-US" b="1" dirty="0">
                <a:solidFill>
                  <a:srgbClr val="76923C"/>
                </a:solidFill>
                <a:latin typeface="Futura" panose="02000503020000020003" pitchFamily="2" charset="0"/>
                <a:ea typeface="Calibri" panose="020F0502020204030204" pitchFamily="34" charset="0"/>
                <a:cs typeface="Times New Roman" panose="02020603050405020304" pitchFamily="18" charset="0"/>
              </a:rPr>
              <a:t>What will I be doing?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b="1" dirty="0">
                <a:solidFill>
                  <a:srgbClr val="002060"/>
                </a:solidFill>
                <a:latin typeface="Futura" panose="02000503020000020003" pitchFamily="2" charset="0"/>
                <a:ea typeface="Calibri" panose="020F0502020204030204" pitchFamily="34" charset="0"/>
                <a:cs typeface="Times New Roman" panose="02020603050405020304" pitchFamily="18" charset="0"/>
              </a:rPr>
              <a:t>Attend Events •</a:t>
            </a:r>
            <a:r>
              <a:rPr lang="en-US" dirty="0">
                <a:solidFill>
                  <a:srgbClr val="002060"/>
                </a:solidFill>
                <a:latin typeface="Futura" panose="02000503020000020003" pitchFamily="2" charset="0"/>
                <a:ea typeface="Calibri" panose="020F0502020204030204" pitchFamily="34" charset="0"/>
                <a:cs typeface="Times New Roman" panose="02020603050405020304" pitchFamily="18" charset="0"/>
              </a:rPr>
              <a:t> </a:t>
            </a:r>
            <a:r>
              <a:rPr lang="en-US" b="1" dirty="0">
                <a:solidFill>
                  <a:srgbClr val="002060"/>
                </a:solidFill>
                <a:latin typeface="Futura" panose="02000503020000020003" pitchFamily="2" charset="0"/>
                <a:ea typeface="Calibri" panose="020F0502020204030204" pitchFamily="34" charset="0"/>
                <a:cs typeface="Times New Roman" panose="02020603050405020304" pitchFamily="18" charset="0"/>
              </a:rPr>
              <a:t>Deliver Talks •</a:t>
            </a:r>
            <a:r>
              <a:rPr lang="en-US" dirty="0">
                <a:solidFill>
                  <a:srgbClr val="002060"/>
                </a:solidFill>
                <a:latin typeface="Futura" panose="02000503020000020003" pitchFamily="2" charset="0"/>
                <a:ea typeface="Calibri" panose="020F0502020204030204" pitchFamily="34" charset="0"/>
                <a:cs typeface="Times New Roman" panose="02020603050405020304" pitchFamily="18" charset="0"/>
              </a:rPr>
              <a:t> </a:t>
            </a:r>
            <a:r>
              <a:rPr lang="en-US" b="1" dirty="0">
                <a:solidFill>
                  <a:srgbClr val="002060"/>
                </a:solidFill>
                <a:latin typeface="Futura" panose="02000503020000020003" pitchFamily="2" charset="0"/>
                <a:ea typeface="Calibri" panose="020F0502020204030204" pitchFamily="34" charset="0"/>
                <a:cs typeface="Times New Roman" panose="02020603050405020304" pitchFamily="18" charset="0"/>
              </a:rPr>
              <a:t>Identify Events •</a:t>
            </a:r>
            <a:r>
              <a:rPr lang="en-US" dirty="0">
                <a:solidFill>
                  <a:srgbClr val="002060"/>
                </a:solidFill>
                <a:latin typeface="Futura" panose="02000503020000020003" pitchFamily="2" charset="0"/>
                <a:ea typeface="Calibri" panose="020F0502020204030204" pitchFamily="34" charset="0"/>
                <a:cs typeface="Times New Roman" panose="02020603050405020304" pitchFamily="18" charset="0"/>
              </a:rPr>
              <a:t> </a:t>
            </a:r>
            <a:r>
              <a:rPr lang="en-US" b="1" dirty="0">
                <a:solidFill>
                  <a:srgbClr val="002060"/>
                </a:solidFill>
                <a:latin typeface="Futura" panose="02000503020000020003" pitchFamily="2" charset="0"/>
                <a:ea typeface="Calibri" panose="020F0502020204030204" pitchFamily="34" charset="0"/>
                <a:cs typeface="Times New Roman" panose="02020603050405020304" pitchFamily="18" charset="0"/>
              </a:rPr>
              <a:t>Raise Awareness</a:t>
            </a:r>
            <a:r>
              <a:rPr lang="en-US" dirty="0">
                <a:solidFill>
                  <a:srgbClr val="002060"/>
                </a:solidFill>
                <a:latin typeface="Futura" panose="02000503020000020003" pitchFamily="2" charset="0"/>
                <a:ea typeface="Calibri" panose="020F0502020204030204" pitchFamily="34" charset="0"/>
                <a:cs typeface="Times New Roman" panose="02020603050405020304" pitchFamily="18" charset="0"/>
              </a:rPr>
              <a:t> </a:t>
            </a:r>
          </a:p>
          <a:p>
            <a:pPr marR="0" lvl="0">
              <a:lnSpc>
                <a:spcPct val="115000"/>
              </a:lnSpc>
              <a:spcBef>
                <a:spcPts val="0"/>
              </a:spcBef>
              <a:spcAft>
                <a:spcPts val="0"/>
              </a:spcAft>
            </a:pPr>
            <a:endParaRPr lang="en-US" sz="800" dirty="0">
              <a:solidFill>
                <a:srgbClr val="002060"/>
              </a:solidFill>
              <a:latin typeface="Futura" panose="02000503020000020003" pitchFamily="2" charset="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Font typeface="Wingdings" panose="05000000000000000000" pitchFamily="2" charset="2"/>
              <a:buChar char="v"/>
            </a:pPr>
            <a:r>
              <a:rPr lang="en-US" b="1" dirty="0">
                <a:solidFill>
                  <a:srgbClr val="76923C"/>
                </a:solidFill>
                <a:latin typeface="Futura" panose="02000503020000020003" pitchFamily="2" charset="0"/>
                <a:ea typeface="Calibri" panose="020F0502020204030204" pitchFamily="34" charset="0"/>
                <a:cs typeface="Times New Roman" panose="02020603050405020304" pitchFamily="18" charset="0"/>
              </a:rPr>
              <a:t>What skills do I need? </a:t>
            </a:r>
          </a:p>
          <a:p>
            <a:pPr marR="0" lvl="0">
              <a:lnSpc>
                <a:spcPct val="115000"/>
              </a:lnSpc>
              <a:spcBef>
                <a:spcPts val="0"/>
              </a:spcBef>
              <a:spcAft>
                <a:spcPts val="0"/>
              </a:spcAft>
            </a:pPr>
            <a:r>
              <a:rPr lang="en-US" b="1" dirty="0">
                <a:solidFill>
                  <a:srgbClr val="002060"/>
                </a:solidFill>
                <a:latin typeface="Futura" panose="02000503020000020003" pitchFamily="2" charset="0"/>
                <a:ea typeface="Calibri" panose="020F0502020204030204" pitchFamily="34" charset="0"/>
                <a:cs typeface="Times New Roman" panose="02020603050405020304" pitchFamily="18" charset="0"/>
              </a:rPr>
              <a:t>Friendly • Reliable • Confident • Organized</a:t>
            </a:r>
          </a:p>
          <a:p>
            <a:pPr>
              <a:lnSpc>
                <a:spcPct val="115000"/>
              </a:lnSpc>
            </a:pPr>
            <a:endParaRPr lang="en-US" sz="800"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v"/>
            </a:pPr>
            <a:r>
              <a:rPr lang="en-US" b="1" dirty="0">
                <a:solidFill>
                  <a:srgbClr val="76923C"/>
                </a:solidFill>
                <a:latin typeface="Futura" panose="02000503020000020003" pitchFamily="2" charset="0"/>
                <a:ea typeface="Calibri" panose="020F0502020204030204" pitchFamily="34" charset="0"/>
                <a:cs typeface="Times New Roman" panose="02020603050405020304" pitchFamily="18" charset="0"/>
              </a:rPr>
              <a:t>How much time would you like? </a:t>
            </a:r>
          </a:p>
          <a:p>
            <a:pPr>
              <a:lnSpc>
                <a:spcPct val="115000"/>
              </a:lnSpc>
            </a:pPr>
            <a:r>
              <a:rPr lang="en-US" b="1" dirty="0">
                <a:solidFill>
                  <a:srgbClr val="002060"/>
                </a:solidFill>
                <a:latin typeface="Futura" panose="02000503020000020003" pitchFamily="2" charset="0"/>
                <a:ea typeface="Calibri" panose="020F0502020204030204" pitchFamily="34" charset="0"/>
                <a:cs typeface="Times New Roman" panose="02020603050405020304" pitchFamily="18" charset="0"/>
              </a:rPr>
              <a:t>One Event per month • flexible, based on your schedule</a:t>
            </a:r>
          </a:p>
          <a:p>
            <a:pPr>
              <a:lnSpc>
                <a:spcPct val="115000"/>
              </a:lnSpc>
            </a:pPr>
            <a:endParaRPr lang="en-US" sz="800" b="1" dirty="0">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Font typeface="Wingdings" panose="05000000000000000000" pitchFamily="2" charset="2"/>
              <a:buChar char="v"/>
            </a:pPr>
            <a:r>
              <a:rPr lang="en-US" b="1" dirty="0">
                <a:solidFill>
                  <a:srgbClr val="76923C"/>
                </a:solidFill>
                <a:latin typeface="Futura" panose="02000503020000020003" pitchFamily="2" charset="0"/>
                <a:ea typeface="Calibri" panose="020F0502020204030204" pitchFamily="34" charset="0"/>
                <a:cs typeface="Times New Roman" panose="02020603050405020304" pitchFamily="18" charset="0"/>
              </a:rPr>
              <a:t>How will I be trained and supported? </a:t>
            </a:r>
            <a:r>
              <a:rPr lang="en-US" dirty="0">
                <a:latin typeface="Futura" panose="02000503020000020003" pitchFamily="2" charset="0"/>
                <a:ea typeface="Calibri" panose="020F0502020204030204" pitchFamily="34" charset="0"/>
                <a:cs typeface="Times New Roman" panose="02020603050405020304" pitchFamily="18" charset="0"/>
              </a:rPr>
              <a:t> </a:t>
            </a:r>
          </a:p>
          <a:p>
            <a:pPr marR="0" lvl="0">
              <a:lnSpc>
                <a:spcPct val="115000"/>
              </a:lnSpc>
              <a:spcBef>
                <a:spcPts val="0"/>
              </a:spcBef>
              <a:spcAft>
                <a:spcPts val="0"/>
              </a:spcAft>
            </a:pPr>
            <a:r>
              <a:rPr lang="en-US" b="1" dirty="0">
                <a:solidFill>
                  <a:srgbClr val="002060"/>
                </a:solidFill>
                <a:latin typeface="Futura" panose="02000503020000020003" pitchFamily="2" charset="0"/>
                <a:ea typeface="Calibri" panose="020F0502020204030204" pitchFamily="34" charset="0"/>
                <a:cs typeface="Times New Roman" panose="02020603050405020304" pitchFamily="18" charset="0"/>
              </a:rPr>
              <a:t>Talking Points • PowerPoint presentations • Practice • Equipment 	Materials • Flyers</a:t>
            </a:r>
          </a:p>
          <a:p>
            <a:pPr marR="0" lvl="0">
              <a:lnSpc>
                <a:spcPct val="115000"/>
              </a:lnSpc>
              <a:spcBef>
                <a:spcPts val="0"/>
              </a:spcBef>
              <a:spcAft>
                <a:spcPts val="0"/>
              </a:spcAft>
            </a:pPr>
            <a:endParaRPr lang="en-US" sz="800" b="1" dirty="0">
              <a:solidFill>
                <a:srgbClr val="76923C"/>
              </a:solidFill>
              <a:latin typeface="Futura" panose="02000503020000020003" pitchFamily="2" charset="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Font typeface="Wingdings" panose="05000000000000000000" pitchFamily="2" charset="2"/>
              <a:buChar char="v"/>
            </a:pPr>
            <a:r>
              <a:rPr lang="en-US" b="1" dirty="0">
                <a:solidFill>
                  <a:srgbClr val="76923C"/>
                </a:solidFill>
                <a:latin typeface="Futura" panose="02000503020000020003" pitchFamily="2" charset="0"/>
                <a:ea typeface="Calibri" panose="020F0502020204030204" pitchFamily="34" charset="0"/>
                <a:cs typeface="Times New Roman" panose="02020603050405020304" pitchFamily="18" charset="0"/>
              </a:rPr>
              <a:t>What can I gain from volunteering with you? </a:t>
            </a:r>
            <a:endParaRPr lang="en-US"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b="1" dirty="0">
                <a:solidFill>
                  <a:srgbClr val="002060"/>
                </a:solidFill>
                <a:latin typeface="Futura" panose="02000503020000020003" pitchFamily="2" charset="0"/>
                <a:ea typeface="Calibri" panose="020F0502020204030204" pitchFamily="34" charset="0"/>
                <a:cs typeface="Times New Roman" panose="02020603050405020304" pitchFamily="18" charset="0"/>
              </a:rPr>
              <a:t>Satisfaction •</a:t>
            </a:r>
            <a:r>
              <a:rPr lang="en-US" dirty="0">
                <a:solidFill>
                  <a:srgbClr val="002060"/>
                </a:solidFill>
                <a:latin typeface="Futura" panose="02000503020000020003" pitchFamily="2" charset="0"/>
                <a:ea typeface="Calibri" panose="020F0502020204030204" pitchFamily="34" charset="0"/>
                <a:cs typeface="Times New Roman" panose="02020603050405020304" pitchFamily="18" charset="0"/>
              </a:rPr>
              <a:t> </a:t>
            </a:r>
            <a:r>
              <a:rPr lang="en-US" b="1" dirty="0">
                <a:solidFill>
                  <a:srgbClr val="002060"/>
                </a:solidFill>
                <a:latin typeface="Futura" panose="02000503020000020003" pitchFamily="2" charset="0"/>
                <a:ea typeface="Calibri" panose="020F0502020204030204" pitchFamily="34" charset="0"/>
                <a:cs typeface="Times New Roman" panose="02020603050405020304" pitchFamily="18" charset="0"/>
              </a:rPr>
              <a:t>Valuable Contribution •</a:t>
            </a:r>
            <a:r>
              <a:rPr lang="en-US"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002060"/>
                </a:solidFill>
                <a:latin typeface="Futura" panose="02000503020000020003" pitchFamily="2" charset="0"/>
                <a:ea typeface="Calibri" panose="020F0502020204030204" pitchFamily="34" charset="0"/>
                <a:cs typeface="Times New Roman" panose="02020603050405020304" pitchFamily="18" charset="0"/>
              </a:rPr>
              <a:t>Learn New Skills •</a:t>
            </a:r>
            <a:r>
              <a:rPr lang="en-US" dirty="0">
                <a:solidFill>
                  <a:srgbClr val="002060"/>
                </a:solidFill>
                <a:latin typeface="Futura" panose="02000503020000020003" pitchFamily="2" charset="0"/>
                <a:ea typeface="Calibri" panose="020F0502020204030204" pitchFamily="34" charset="0"/>
                <a:cs typeface="Times New Roman" panose="02020603050405020304" pitchFamily="18" charset="0"/>
              </a:rPr>
              <a:t> </a:t>
            </a:r>
            <a:r>
              <a:rPr lang="en-US" b="1" dirty="0">
                <a:solidFill>
                  <a:srgbClr val="002060"/>
                </a:solidFill>
                <a:latin typeface="Futura" panose="02000503020000020003" pitchFamily="2" charset="0"/>
                <a:ea typeface="Calibri" panose="020F0502020204030204" pitchFamily="34" charset="0"/>
                <a:cs typeface="Times New Roman" panose="02020603050405020304" pitchFamily="18" charset="0"/>
              </a:rPr>
              <a:t>Utilize 	Existing Experience</a:t>
            </a:r>
            <a:r>
              <a:rPr lang="en-US" b="1" dirty="0">
                <a:solidFill>
                  <a:srgbClr val="002060"/>
                </a:solidFill>
                <a:latin typeface="Arial" panose="020B0604020202020204" pitchFamily="34" charset="0"/>
                <a:ea typeface="Calibri" panose="020F0502020204030204" pitchFamily="34" charset="0"/>
                <a:cs typeface="Times New Roman" panose="02020603050405020304" pitchFamily="18" charset="0"/>
              </a:rPr>
              <a:t> </a:t>
            </a:r>
            <a:r>
              <a:rPr lang="en-US" b="1" dirty="0">
                <a:solidFill>
                  <a:srgbClr val="002060"/>
                </a:solidFill>
                <a:latin typeface="Futura" panose="02000503020000020003" pitchFamily="2" charset="0"/>
                <a:ea typeface="Calibri" panose="020F0502020204030204" pitchFamily="34" charset="0"/>
                <a:cs typeface="Times New Roman" panose="02020603050405020304" pitchFamily="18" charset="0"/>
              </a:rPr>
              <a:t>• Make New Connections • Expand 	Relationships</a:t>
            </a:r>
            <a:endParaRPr lang="en-US"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241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9319D56-6FE7-43FF-88BA-6759E6441FF5}"/>
              </a:ext>
            </a:extLst>
          </p:cNvPr>
          <p:cNvSpPr txBox="1">
            <a:spLocks/>
          </p:cNvSpPr>
          <p:nvPr/>
        </p:nvSpPr>
        <p:spPr>
          <a:xfrm>
            <a:off x="457200" y="407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9BBB59">
                    <a:lumMod val="75000"/>
                  </a:srgbClr>
                </a:solidFill>
                <a:effectLst/>
                <a:uLnTx/>
                <a:uFillTx/>
                <a:latin typeface="Futura" panose="02000503020000020003" pitchFamily="2" charset="0"/>
                <a:ea typeface="+mj-ea"/>
                <a:cs typeface="+mj-cs"/>
              </a:rPr>
              <a:t>Effective Presentations</a:t>
            </a:r>
          </a:p>
        </p:txBody>
      </p:sp>
      <p:sp>
        <p:nvSpPr>
          <p:cNvPr id="7" name="Rectangle 6">
            <a:extLst>
              <a:ext uri="{FF2B5EF4-FFF2-40B4-BE49-F238E27FC236}">
                <a16:creationId xmlns:a16="http://schemas.microsoft.com/office/drawing/2014/main" id="{2A79B2FB-71BA-4094-B318-2B80339CA7BA}"/>
              </a:ext>
            </a:extLst>
          </p:cNvPr>
          <p:cNvSpPr/>
          <p:nvPr/>
        </p:nvSpPr>
        <p:spPr>
          <a:xfrm>
            <a:off x="340825" y="1632129"/>
            <a:ext cx="7838899" cy="4770537"/>
          </a:xfrm>
          <a:prstGeom prst="rect">
            <a:avLst/>
          </a:prstGeom>
        </p:spPr>
        <p:txBody>
          <a:bodyPr wrap="square">
            <a:spAutoFit/>
          </a:bodyPr>
          <a:lstStyle/>
          <a:p>
            <a:pPr marL="742950" lvl="1" indent="-285750">
              <a:buFont typeface="Arial" charset="0"/>
              <a:buChar char="•"/>
            </a:pPr>
            <a:r>
              <a:rPr lang="en-US" sz="3200" dirty="0">
                <a:solidFill>
                  <a:srgbClr val="002060"/>
                </a:solidFill>
                <a:latin typeface="Futura" panose="02000503020000020003" pitchFamily="2" charset="0"/>
              </a:rPr>
              <a:t>Understand your audience</a:t>
            </a:r>
          </a:p>
          <a:p>
            <a:pPr lvl="1"/>
            <a:endParaRPr lang="en-US" sz="800" dirty="0">
              <a:solidFill>
                <a:srgbClr val="002060"/>
              </a:solidFill>
              <a:latin typeface="Futura" panose="02000503020000020003" pitchFamily="2" charset="0"/>
            </a:endParaRPr>
          </a:p>
          <a:p>
            <a:pPr marL="742950" lvl="1" indent="-285750">
              <a:buFont typeface="Arial" charset="0"/>
              <a:buChar char="•"/>
            </a:pPr>
            <a:r>
              <a:rPr lang="en-US" sz="3200" dirty="0">
                <a:solidFill>
                  <a:srgbClr val="002060"/>
                </a:solidFill>
                <a:latin typeface="Futura" panose="02000503020000020003" pitchFamily="2" charset="0"/>
              </a:rPr>
              <a:t>Develop your main points</a:t>
            </a:r>
          </a:p>
          <a:p>
            <a:pPr lvl="1"/>
            <a:endParaRPr lang="en-US" sz="800" dirty="0">
              <a:solidFill>
                <a:srgbClr val="002060"/>
              </a:solidFill>
              <a:latin typeface="Futura" panose="02000503020000020003" pitchFamily="2" charset="0"/>
            </a:endParaRPr>
          </a:p>
          <a:p>
            <a:pPr marL="742950" lvl="1" indent="-285750">
              <a:buFont typeface="Arial" charset="0"/>
              <a:buChar char="•"/>
            </a:pPr>
            <a:r>
              <a:rPr lang="en-US" sz="3200" dirty="0">
                <a:solidFill>
                  <a:srgbClr val="002060"/>
                </a:solidFill>
                <a:latin typeface="Futura" panose="02000503020000020003" pitchFamily="2" charset="0"/>
              </a:rPr>
              <a:t>Launching statement</a:t>
            </a:r>
          </a:p>
          <a:p>
            <a:pPr lvl="1"/>
            <a:endParaRPr lang="en-US" sz="800" dirty="0">
              <a:solidFill>
                <a:srgbClr val="002060"/>
              </a:solidFill>
              <a:latin typeface="Futura" panose="02000503020000020003" pitchFamily="2" charset="0"/>
            </a:endParaRPr>
          </a:p>
          <a:p>
            <a:pPr marL="742950" lvl="1" indent="-285750">
              <a:buFont typeface="Arial" charset="0"/>
              <a:buChar char="•"/>
            </a:pPr>
            <a:r>
              <a:rPr lang="en-US" sz="3200" dirty="0">
                <a:solidFill>
                  <a:srgbClr val="002060"/>
                </a:solidFill>
                <a:latin typeface="Futura" panose="02000503020000020003" pitchFamily="2" charset="0"/>
              </a:rPr>
              <a:t>Manage expectations</a:t>
            </a:r>
          </a:p>
          <a:p>
            <a:pPr lvl="1"/>
            <a:endParaRPr lang="en-US" sz="800" dirty="0">
              <a:solidFill>
                <a:srgbClr val="002060"/>
              </a:solidFill>
              <a:latin typeface="Futura" panose="02000503020000020003" pitchFamily="2" charset="0"/>
            </a:endParaRPr>
          </a:p>
          <a:p>
            <a:pPr marL="742950" lvl="1" indent="-285750">
              <a:buFont typeface="Arial" charset="0"/>
              <a:buChar char="•"/>
            </a:pPr>
            <a:r>
              <a:rPr lang="en-US" sz="3200" dirty="0">
                <a:solidFill>
                  <a:srgbClr val="002060"/>
                </a:solidFill>
                <a:latin typeface="Futura" panose="02000503020000020003" pitchFamily="2" charset="0"/>
              </a:rPr>
              <a:t>and Manage stage fright!</a:t>
            </a:r>
          </a:p>
          <a:p>
            <a:pPr lvl="1"/>
            <a:endParaRPr lang="en-US" sz="800" dirty="0">
              <a:solidFill>
                <a:srgbClr val="002060"/>
              </a:solidFill>
              <a:latin typeface="Futura" panose="02000503020000020003" pitchFamily="2" charset="0"/>
            </a:endParaRPr>
          </a:p>
          <a:p>
            <a:pPr marL="742950" lvl="1" indent="-285750">
              <a:buFont typeface="Arial" charset="0"/>
              <a:buChar char="•"/>
            </a:pPr>
            <a:r>
              <a:rPr lang="en-US" sz="3200" dirty="0">
                <a:solidFill>
                  <a:srgbClr val="002060"/>
                </a:solidFill>
                <a:latin typeface="Futura" panose="02000503020000020003" pitchFamily="2" charset="0"/>
              </a:rPr>
              <a:t>Make team presentations</a:t>
            </a:r>
          </a:p>
          <a:p>
            <a:pPr lvl="1"/>
            <a:endParaRPr lang="en-US" sz="800" dirty="0">
              <a:solidFill>
                <a:srgbClr val="002060"/>
              </a:solidFill>
              <a:latin typeface="Futura" panose="02000503020000020003" pitchFamily="2" charset="0"/>
            </a:endParaRPr>
          </a:p>
          <a:p>
            <a:pPr marL="742950" lvl="1" indent="-285750">
              <a:buFont typeface="Arial" charset="0"/>
              <a:buChar char="•"/>
            </a:pPr>
            <a:r>
              <a:rPr lang="en-US" sz="3200" dirty="0">
                <a:solidFill>
                  <a:srgbClr val="002060"/>
                </a:solidFill>
                <a:latin typeface="Futura" panose="02000503020000020003" pitchFamily="2" charset="0"/>
              </a:rPr>
              <a:t>Follow-up on action items, get audience feedback, interest sign-ups, etc.</a:t>
            </a:r>
          </a:p>
        </p:txBody>
      </p:sp>
    </p:spTree>
    <p:extLst>
      <p:ext uri="{BB962C8B-B14F-4D97-AF65-F5344CB8AC3E}">
        <p14:creationId xmlns:p14="http://schemas.microsoft.com/office/powerpoint/2010/main" val="1332819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2D0EA99C-256D-4521-8937-790F610B8BA3}"/>
              </a:ext>
            </a:extLst>
          </p:cNvPr>
          <p:cNvPicPr>
            <a:picLocks noChangeAspect="1"/>
          </p:cNvPicPr>
          <p:nvPr/>
        </p:nvPicPr>
        <p:blipFill>
          <a:blip r:embed="rId5"/>
          <a:stretch>
            <a:fillRect/>
          </a:stretch>
        </p:blipFill>
        <p:spPr>
          <a:xfrm>
            <a:off x="5623442" y="3419558"/>
            <a:ext cx="3529890" cy="3438442"/>
          </a:xfrm>
          <a:prstGeom prst="rect">
            <a:avLst/>
          </a:prstGeom>
        </p:spPr>
      </p:pic>
      <p:sp>
        <p:nvSpPr>
          <p:cNvPr id="7" name="TextBox 6">
            <a:extLst>
              <a:ext uri="{FF2B5EF4-FFF2-40B4-BE49-F238E27FC236}">
                <a16:creationId xmlns:a16="http://schemas.microsoft.com/office/drawing/2014/main" id="{1E643212-3CCF-4FD6-869D-1C5C8B461DC2}"/>
              </a:ext>
            </a:extLst>
          </p:cNvPr>
          <p:cNvSpPr txBox="1"/>
          <p:nvPr/>
        </p:nvSpPr>
        <p:spPr>
          <a:xfrm>
            <a:off x="5917034" y="4415504"/>
            <a:ext cx="2942706" cy="1446550"/>
          </a:xfrm>
          <a:prstGeom prst="rect">
            <a:avLst/>
          </a:prstGeom>
          <a:noFill/>
        </p:spPr>
        <p:txBody>
          <a:bodyPr wrap="square" rtlCol="0">
            <a:spAutoFit/>
          </a:bodyPr>
          <a:lstStyle/>
          <a:p>
            <a:pPr algn="ctr"/>
            <a:r>
              <a:rPr lang="en-US" sz="4400" dirty="0">
                <a:solidFill>
                  <a:srgbClr val="002060"/>
                </a:solidFill>
              </a:rPr>
              <a:t>OUR SCOPE OF WORK</a:t>
            </a:r>
          </a:p>
        </p:txBody>
      </p:sp>
      <p:sp>
        <p:nvSpPr>
          <p:cNvPr id="2" name="Rectangle 1">
            <a:extLst>
              <a:ext uri="{FF2B5EF4-FFF2-40B4-BE49-F238E27FC236}">
                <a16:creationId xmlns:a16="http://schemas.microsoft.com/office/drawing/2014/main" id="{AD86C6F5-C81C-4C21-92C3-3B4DB7E8D770}"/>
              </a:ext>
            </a:extLst>
          </p:cNvPr>
          <p:cNvSpPr/>
          <p:nvPr/>
        </p:nvSpPr>
        <p:spPr>
          <a:xfrm>
            <a:off x="525720" y="626024"/>
            <a:ext cx="8618279" cy="6016904"/>
          </a:xfrm>
          <a:prstGeom prst="rect">
            <a:avLst/>
          </a:prstGeom>
        </p:spPr>
        <p:txBody>
          <a:bodyPr wrap="square">
            <a:spAutoFit/>
          </a:bodyPr>
          <a:lstStyle/>
          <a:p>
            <a:pPr>
              <a:lnSpc>
                <a:spcPct val="115000"/>
              </a:lnSpc>
            </a:pPr>
            <a:r>
              <a:rPr lang="en-US" sz="2800" b="1" i="1" dirty="0">
                <a:solidFill>
                  <a:srgbClr val="0070C0"/>
                </a:solidFill>
                <a:latin typeface="Futura" panose="02000503020000020003" pitchFamily="2" charset="0"/>
                <a:ea typeface="Calibri" panose="020F0502020204030204" pitchFamily="34" charset="0"/>
                <a:cs typeface="Times New Roman" panose="02020603050405020304" pitchFamily="18" charset="0"/>
              </a:rPr>
              <a:t>The overarching goal for this team</a:t>
            </a:r>
            <a:r>
              <a:rPr lang="en-US" sz="2800" b="1" dirty="0">
                <a:solidFill>
                  <a:srgbClr val="0070C0"/>
                </a:solidFill>
                <a:latin typeface="Futura" panose="02000503020000020003" pitchFamily="2" charset="0"/>
                <a:ea typeface="Calibri" panose="020F0502020204030204" pitchFamily="34" charset="0"/>
                <a:cs typeface="Times New Roman" panose="02020603050405020304" pitchFamily="18" charset="0"/>
              </a:rPr>
              <a:t> </a:t>
            </a:r>
            <a:endParaRPr lang="en-US" sz="2800" dirty="0">
              <a:solidFill>
                <a:srgbClr val="0070C0"/>
              </a:solidFill>
              <a:latin typeface="Futura" panose="02000503020000020003" pitchFamily="2" charset="0"/>
              <a:ea typeface="Calibri" panose="020F0502020204030204" pitchFamily="34" charset="0"/>
              <a:cs typeface="Times New Roman" panose="02020603050405020304" pitchFamily="18" charset="0"/>
            </a:endParaRPr>
          </a:p>
          <a:p>
            <a:pPr>
              <a:lnSpc>
                <a:spcPct val="115000"/>
              </a:lnSpc>
            </a:pPr>
            <a:r>
              <a:rPr lang="en-US" sz="2800" dirty="0">
                <a:solidFill>
                  <a:srgbClr val="002060"/>
                </a:solidFill>
                <a:latin typeface="Futura" panose="02000503020000020003" pitchFamily="2" charset="0"/>
                <a:ea typeface="Calibri" panose="020F0502020204030204" pitchFamily="34" charset="0"/>
                <a:cs typeface="Times New Roman" panose="02020603050405020304" pitchFamily="18" charset="0"/>
              </a:rPr>
              <a:t>is to effectively launch the DRAWDOWN: Marin community-wide campaign, </a:t>
            </a:r>
          </a:p>
          <a:p>
            <a:pPr>
              <a:lnSpc>
                <a:spcPct val="115000"/>
              </a:lnSpc>
            </a:pPr>
            <a:r>
              <a:rPr lang="en-US" sz="2800" dirty="0">
                <a:solidFill>
                  <a:srgbClr val="002060"/>
                </a:solidFill>
                <a:latin typeface="Futura" panose="02000503020000020003" pitchFamily="2" charset="0"/>
                <a:ea typeface="Calibri" panose="020F0502020204030204" pitchFamily="34" charset="0"/>
                <a:cs typeface="Times New Roman" panose="02020603050405020304" pitchFamily="18" charset="0"/>
              </a:rPr>
              <a:t>reaching all sectors and communities in Marin County. </a:t>
            </a:r>
          </a:p>
          <a:p>
            <a:pPr>
              <a:lnSpc>
                <a:spcPct val="115000"/>
              </a:lnSpc>
            </a:pPr>
            <a:r>
              <a:rPr lang="en-US" sz="2800" dirty="0">
                <a:solidFill>
                  <a:srgbClr val="002060"/>
                </a:solidFill>
                <a:latin typeface="Futura" panose="02000503020000020003" pitchFamily="2" charset="0"/>
                <a:ea typeface="Calibri" panose="020F0502020204030204" pitchFamily="34" charset="0"/>
                <a:cs typeface="Times New Roman" panose="02020603050405020304" pitchFamily="18" charset="0"/>
              </a:rPr>
              <a:t> </a:t>
            </a:r>
          </a:p>
          <a:p>
            <a:pPr>
              <a:lnSpc>
                <a:spcPct val="115000"/>
              </a:lnSpc>
            </a:pPr>
            <a:r>
              <a:rPr lang="en-US" sz="2800" b="1" i="1" dirty="0">
                <a:solidFill>
                  <a:srgbClr val="0070C0"/>
                </a:solidFill>
                <a:latin typeface="Futura" panose="02000503020000020003" pitchFamily="2" charset="0"/>
                <a:ea typeface="Calibri" panose="020F0502020204030204" pitchFamily="34" charset="0"/>
                <a:cs typeface="Times New Roman" panose="02020603050405020304" pitchFamily="18" charset="0"/>
              </a:rPr>
              <a:t>The goal of the campaign</a:t>
            </a:r>
            <a:r>
              <a:rPr lang="en-US" sz="2800" b="1" dirty="0">
                <a:solidFill>
                  <a:srgbClr val="0070C0"/>
                </a:solidFill>
                <a:latin typeface="Futura" panose="02000503020000020003" pitchFamily="2" charset="0"/>
                <a:ea typeface="Calibri" panose="020F0502020204030204" pitchFamily="34" charset="0"/>
                <a:cs typeface="Times New Roman" panose="02020603050405020304" pitchFamily="18" charset="0"/>
              </a:rPr>
              <a:t> </a:t>
            </a:r>
            <a:endParaRPr lang="en-US" sz="2800" dirty="0">
              <a:solidFill>
                <a:srgbClr val="0070C0"/>
              </a:solidFill>
              <a:latin typeface="Futura" panose="02000503020000020003" pitchFamily="2" charset="0"/>
              <a:ea typeface="Calibri" panose="020F0502020204030204" pitchFamily="34" charset="0"/>
              <a:cs typeface="Times New Roman" panose="02020603050405020304" pitchFamily="18" charset="0"/>
            </a:endParaRPr>
          </a:p>
          <a:p>
            <a:pPr>
              <a:lnSpc>
                <a:spcPct val="115000"/>
              </a:lnSpc>
            </a:pPr>
            <a:r>
              <a:rPr lang="en-US" sz="2800" dirty="0">
                <a:solidFill>
                  <a:srgbClr val="002060"/>
                </a:solidFill>
                <a:latin typeface="Futura" panose="02000503020000020003" pitchFamily="2" charset="0"/>
                <a:ea typeface="Calibri" panose="020F0502020204030204" pitchFamily="34" charset="0"/>
                <a:cs typeface="Times New Roman" panose="02020603050405020304" pitchFamily="18" charset="0"/>
              </a:rPr>
              <a:t>is to move Marin County </a:t>
            </a:r>
          </a:p>
          <a:p>
            <a:pPr>
              <a:lnSpc>
                <a:spcPct val="115000"/>
              </a:lnSpc>
            </a:pPr>
            <a:r>
              <a:rPr lang="en-US" sz="2800" dirty="0">
                <a:solidFill>
                  <a:srgbClr val="002060"/>
                </a:solidFill>
                <a:latin typeface="Futura" panose="02000503020000020003" pitchFamily="2" charset="0"/>
                <a:ea typeface="Calibri" panose="020F0502020204030204" pitchFamily="34" charset="0"/>
                <a:cs typeface="Times New Roman" panose="02020603050405020304" pitchFamily="18" charset="0"/>
              </a:rPr>
              <a:t>to dramatically reduce our </a:t>
            </a:r>
          </a:p>
          <a:p>
            <a:pPr>
              <a:lnSpc>
                <a:spcPct val="115000"/>
              </a:lnSpc>
            </a:pPr>
            <a:r>
              <a:rPr lang="en-US" sz="2800" dirty="0">
                <a:solidFill>
                  <a:srgbClr val="002060"/>
                </a:solidFill>
                <a:latin typeface="Futura" panose="02000503020000020003" pitchFamily="2" charset="0"/>
                <a:ea typeface="Calibri" panose="020F0502020204030204" pitchFamily="34" charset="0"/>
                <a:cs typeface="Times New Roman" panose="02020603050405020304" pitchFamily="18" charset="0"/>
              </a:rPr>
              <a:t>greenhouse gas emissions and </a:t>
            </a:r>
          </a:p>
          <a:p>
            <a:pPr>
              <a:lnSpc>
                <a:spcPct val="115000"/>
              </a:lnSpc>
            </a:pPr>
            <a:r>
              <a:rPr lang="en-US" sz="2800" dirty="0">
                <a:solidFill>
                  <a:srgbClr val="002060"/>
                </a:solidFill>
                <a:latin typeface="Futura" panose="02000503020000020003" pitchFamily="2" charset="0"/>
                <a:ea typeface="Calibri" panose="020F0502020204030204" pitchFamily="34" charset="0"/>
                <a:cs typeface="Times New Roman" panose="02020603050405020304" pitchFamily="18" charset="0"/>
              </a:rPr>
              <a:t>do our part to slow the impacts </a:t>
            </a:r>
          </a:p>
          <a:p>
            <a:pPr>
              <a:lnSpc>
                <a:spcPct val="115000"/>
              </a:lnSpc>
            </a:pPr>
            <a:r>
              <a:rPr lang="en-US" sz="2800" dirty="0">
                <a:solidFill>
                  <a:srgbClr val="002060"/>
                </a:solidFill>
                <a:latin typeface="Futura" panose="02000503020000020003" pitchFamily="2" charset="0"/>
                <a:ea typeface="Calibri" panose="020F0502020204030204" pitchFamily="34" charset="0"/>
                <a:cs typeface="Times New Roman" panose="02020603050405020304" pitchFamily="18" charset="0"/>
              </a:rPr>
              <a:t>of climate change to protect </a:t>
            </a:r>
          </a:p>
          <a:p>
            <a:pPr>
              <a:lnSpc>
                <a:spcPct val="115000"/>
              </a:lnSpc>
            </a:pPr>
            <a:r>
              <a:rPr lang="en-US" sz="2800" dirty="0">
                <a:solidFill>
                  <a:srgbClr val="002060"/>
                </a:solidFill>
                <a:latin typeface="Futura" panose="02000503020000020003" pitchFamily="2" charset="0"/>
                <a:ea typeface="Calibri" panose="020F0502020204030204" pitchFamily="34" charset="0"/>
                <a:cs typeface="Times New Roman" panose="02020603050405020304" pitchFamily="18" charset="0"/>
              </a:rPr>
              <a:t>future generations.</a:t>
            </a:r>
          </a:p>
        </p:txBody>
      </p:sp>
    </p:spTree>
    <p:extLst>
      <p:ext uri="{BB962C8B-B14F-4D97-AF65-F5344CB8AC3E}">
        <p14:creationId xmlns:p14="http://schemas.microsoft.com/office/powerpoint/2010/main" val="1056426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pic>
        <p:nvPicPr>
          <p:cNvPr id="2" name="Picture 1">
            <a:extLst>
              <a:ext uri="{FF2B5EF4-FFF2-40B4-BE49-F238E27FC236}">
                <a16:creationId xmlns:a16="http://schemas.microsoft.com/office/drawing/2014/main" id="{D1E25085-109B-436A-860E-38FC14C44F96}"/>
              </a:ext>
            </a:extLst>
          </p:cNvPr>
          <p:cNvPicPr>
            <a:picLocks noChangeAspect="1"/>
          </p:cNvPicPr>
          <p:nvPr/>
        </p:nvPicPr>
        <p:blipFill>
          <a:blip r:embed="rId5"/>
          <a:stretch>
            <a:fillRect/>
          </a:stretch>
        </p:blipFill>
        <p:spPr>
          <a:xfrm>
            <a:off x="0" y="886299"/>
            <a:ext cx="9144000" cy="5085401"/>
          </a:xfrm>
          <a:prstGeom prst="rect">
            <a:avLst/>
          </a:prstGeom>
        </p:spPr>
      </p:pic>
    </p:spTree>
    <p:extLst>
      <p:ext uri="{BB962C8B-B14F-4D97-AF65-F5344CB8AC3E}">
        <p14:creationId xmlns:p14="http://schemas.microsoft.com/office/powerpoint/2010/main" val="80615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2D0EA99C-256D-4521-8937-790F610B8BA3}"/>
              </a:ext>
            </a:extLst>
          </p:cNvPr>
          <p:cNvPicPr>
            <a:picLocks noChangeAspect="1"/>
          </p:cNvPicPr>
          <p:nvPr/>
        </p:nvPicPr>
        <p:blipFill>
          <a:blip r:embed="rId5"/>
          <a:stretch>
            <a:fillRect/>
          </a:stretch>
        </p:blipFill>
        <p:spPr>
          <a:xfrm>
            <a:off x="5623442" y="3419558"/>
            <a:ext cx="3529890" cy="3438442"/>
          </a:xfrm>
          <a:prstGeom prst="rect">
            <a:avLst/>
          </a:prstGeom>
        </p:spPr>
      </p:pic>
      <p:sp>
        <p:nvSpPr>
          <p:cNvPr id="7" name="TextBox 6">
            <a:extLst>
              <a:ext uri="{FF2B5EF4-FFF2-40B4-BE49-F238E27FC236}">
                <a16:creationId xmlns:a16="http://schemas.microsoft.com/office/drawing/2014/main" id="{1E643212-3CCF-4FD6-869D-1C5C8B461DC2}"/>
              </a:ext>
            </a:extLst>
          </p:cNvPr>
          <p:cNvSpPr txBox="1"/>
          <p:nvPr/>
        </p:nvSpPr>
        <p:spPr>
          <a:xfrm>
            <a:off x="5917034" y="4415504"/>
            <a:ext cx="2942706" cy="1446550"/>
          </a:xfrm>
          <a:prstGeom prst="rect">
            <a:avLst/>
          </a:prstGeom>
          <a:noFill/>
        </p:spPr>
        <p:txBody>
          <a:bodyPr wrap="square" rtlCol="0">
            <a:spAutoFit/>
          </a:bodyPr>
          <a:lstStyle/>
          <a:p>
            <a:pPr algn="ctr"/>
            <a:r>
              <a:rPr lang="en-US" sz="4400" dirty="0">
                <a:solidFill>
                  <a:srgbClr val="002060"/>
                </a:solidFill>
              </a:rPr>
              <a:t>OUR SCOPE OF WORK</a:t>
            </a:r>
          </a:p>
        </p:txBody>
      </p:sp>
      <p:sp>
        <p:nvSpPr>
          <p:cNvPr id="3" name="TextBox 2">
            <a:extLst>
              <a:ext uri="{FF2B5EF4-FFF2-40B4-BE49-F238E27FC236}">
                <a16:creationId xmlns:a16="http://schemas.microsoft.com/office/drawing/2014/main" id="{356EC2AB-F1FD-47A9-A181-358DEC0C5D99}"/>
              </a:ext>
            </a:extLst>
          </p:cNvPr>
          <p:cNvSpPr txBox="1"/>
          <p:nvPr/>
        </p:nvSpPr>
        <p:spPr>
          <a:xfrm flipH="1">
            <a:off x="741793" y="562318"/>
            <a:ext cx="9996056" cy="6463308"/>
          </a:xfrm>
          <a:prstGeom prst="rect">
            <a:avLst/>
          </a:prstGeom>
          <a:noFill/>
        </p:spPr>
        <p:txBody>
          <a:bodyPr wrap="square" rtlCol="0">
            <a:spAutoFit/>
          </a:bodyPr>
          <a:lstStyle/>
          <a:p>
            <a:r>
              <a:rPr lang="en-US" sz="4400" dirty="0">
                <a:solidFill>
                  <a:srgbClr val="0070C0"/>
                </a:solidFill>
                <a:latin typeface="Futura "/>
              </a:rPr>
              <a:t>Pre-Planning: January – June, 2019</a:t>
            </a:r>
          </a:p>
          <a:p>
            <a:r>
              <a:rPr lang="en-US" b="1" dirty="0">
                <a:latin typeface="Futura" panose="02000503020000020003" pitchFamily="2" charset="0"/>
              </a:rPr>
              <a:t> </a:t>
            </a:r>
            <a:endParaRPr lang="en-US" sz="3200" dirty="0">
              <a:latin typeface="Futura" panose="02000503020000020003" pitchFamily="2" charset="0"/>
            </a:endParaRPr>
          </a:p>
          <a:p>
            <a:r>
              <a:rPr lang="en-US" sz="800" b="1" dirty="0">
                <a:latin typeface="Futura" panose="02000503020000020003" pitchFamily="2" charset="0"/>
              </a:rPr>
              <a:t> </a:t>
            </a:r>
            <a:endParaRPr lang="en-US" sz="3200" dirty="0">
              <a:latin typeface="Futura" panose="02000503020000020003" pitchFamily="2" charset="0"/>
            </a:endParaRPr>
          </a:p>
          <a:p>
            <a:pPr marL="457200" lvl="0" indent="-457200">
              <a:buFont typeface="Wingdings" panose="05000000000000000000" pitchFamily="2" charset="2"/>
              <a:buChar char="Ø"/>
            </a:pPr>
            <a:r>
              <a:rPr lang="en-US" sz="2800" dirty="0">
                <a:solidFill>
                  <a:srgbClr val="002060"/>
                </a:solidFill>
                <a:latin typeface="Futura" panose="02000503020000020003" pitchFamily="2" charset="0"/>
              </a:rPr>
              <a:t>Map community networks and identify leaders</a:t>
            </a:r>
          </a:p>
          <a:p>
            <a:r>
              <a:rPr lang="en-US" sz="2800" dirty="0">
                <a:solidFill>
                  <a:srgbClr val="002060"/>
                </a:solidFill>
                <a:latin typeface="Futura" panose="02000503020000020003" pitchFamily="2" charset="0"/>
              </a:rPr>
              <a:t> </a:t>
            </a:r>
          </a:p>
          <a:p>
            <a:pPr marL="457200" indent="-457200">
              <a:buFont typeface="Wingdings" panose="05000000000000000000" pitchFamily="2" charset="2"/>
              <a:buChar char="Ø"/>
            </a:pPr>
            <a:r>
              <a:rPr lang="en-US" sz="2800" dirty="0">
                <a:solidFill>
                  <a:srgbClr val="002060"/>
                </a:solidFill>
                <a:latin typeface="Futura" panose="02000503020000020003" pitchFamily="2" charset="0"/>
              </a:rPr>
              <a:t>Identify audiences/constituencies of Marin community organizations</a:t>
            </a:r>
          </a:p>
          <a:p>
            <a:pPr marL="457200" lvl="0" indent="-457200">
              <a:buFont typeface="Wingdings" panose="05000000000000000000" pitchFamily="2" charset="2"/>
              <a:buChar char="Ø"/>
            </a:pPr>
            <a:endParaRPr lang="en-US" sz="2800" dirty="0">
              <a:solidFill>
                <a:srgbClr val="002060"/>
              </a:solidFill>
              <a:latin typeface="Futura" panose="02000503020000020003" pitchFamily="2" charset="0"/>
            </a:endParaRPr>
          </a:p>
          <a:p>
            <a:pPr marL="457200" lvl="0" indent="-457200">
              <a:buFont typeface="Wingdings" panose="05000000000000000000" pitchFamily="2" charset="2"/>
              <a:buChar char="Ø"/>
            </a:pPr>
            <a:r>
              <a:rPr lang="en-US" sz="2800" dirty="0">
                <a:solidFill>
                  <a:srgbClr val="002060"/>
                </a:solidFill>
                <a:latin typeface="Futura" panose="02000503020000020003" pitchFamily="2" charset="0"/>
              </a:rPr>
              <a:t>Table, attend events, and make </a:t>
            </a:r>
          </a:p>
          <a:p>
            <a:pPr lvl="0"/>
            <a:r>
              <a:rPr lang="en-US" sz="2800" dirty="0">
                <a:solidFill>
                  <a:srgbClr val="002060"/>
                </a:solidFill>
                <a:latin typeface="Futura" panose="02000503020000020003" pitchFamily="2" charset="0"/>
              </a:rPr>
              <a:t>	presentations to add visibility </a:t>
            </a:r>
          </a:p>
          <a:p>
            <a:pPr lvl="0"/>
            <a:r>
              <a:rPr lang="en-US" sz="2800" dirty="0">
                <a:solidFill>
                  <a:srgbClr val="002060"/>
                </a:solidFill>
                <a:latin typeface="Futura" panose="02000503020000020003" pitchFamily="2" charset="0"/>
              </a:rPr>
              <a:t>	of “DRAWDOWN: Marin” </a:t>
            </a:r>
          </a:p>
          <a:p>
            <a:pPr lvl="0"/>
            <a:r>
              <a:rPr lang="en-US" sz="2800" dirty="0">
                <a:solidFill>
                  <a:srgbClr val="002060"/>
                </a:solidFill>
                <a:latin typeface="Futura" panose="02000503020000020003" pitchFamily="2" charset="0"/>
              </a:rPr>
              <a:t> </a:t>
            </a:r>
          </a:p>
          <a:p>
            <a:pPr marL="457200" lvl="0" indent="-457200">
              <a:buFont typeface="Wingdings" panose="05000000000000000000" pitchFamily="2" charset="2"/>
              <a:buChar char="Ø"/>
            </a:pPr>
            <a:r>
              <a:rPr lang="en-US" sz="2800" dirty="0">
                <a:solidFill>
                  <a:srgbClr val="002060"/>
                </a:solidFill>
                <a:latin typeface="Futura" panose="02000503020000020003" pitchFamily="2" charset="0"/>
              </a:rPr>
              <a:t>Develop partnerships and </a:t>
            </a:r>
          </a:p>
          <a:p>
            <a:pPr lvl="0"/>
            <a:r>
              <a:rPr lang="en-US" sz="2800" dirty="0">
                <a:solidFill>
                  <a:srgbClr val="002060"/>
                </a:solidFill>
                <a:latin typeface="Futura" panose="02000503020000020003" pitchFamily="2" charset="0"/>
              </a:rPr>
              <a:t>	engagement opportunities</a:t>
            </a:r>
          </a:p>
          <a:p>
            <a:pPr lvl="0"/>
            <a:endParaRPr lang="en-US" dirty="0">
              <a:latin typeface="Futura" panose="02000503020000020003" pitchFamily="2" charset="0"/>
            </a:endParaRPr>
          </a:p>
          <a:p>
            <a:endParaRPr lang="en-US" dirty="0">
              <a:latin typeface="Futura" panose="02000503020000020003" pitchFamily="2" charset="0"/>
            </a:endParaRPr>
          </a:p>
        </p:txBody>
      </p:sp>
    </p:spTree>
    <p:extLst>
      <p:ext uri="{BB962C8B-B14F-4D97-AF65-F5344CB8AC3E}">
        <p14:creationId xmlns:p14="http://schemas.microsoft.com/office/powerpoint/2010/main" val="411221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9332" y="-9442"/>
            <a:ext cx="9144000" cy="6858000"/>
          </a:xfrm>
          <a:prstGeom prst="rect">
            <a:avLst/>
          </a:prstGeom>
        </p:spPr>
      </p:pic>
      <p:pic>
        <p:nvPicPr>
          <p:cNvPr id="6" name="Picture 5">
            <a:extLst>
              <a:ext uri="{FF2B5EF4-FFF2-40B4-BE49-F238E27FC236}">
                <a16:creationId xmlns:a16="http://schemas.microsoft.com/office/drawing/2014/main" id="{2D0EA99C-256D-4521-8937-790F610B8BA3}"/>
              </a:ext>
            </a:extLst>
          </p:cNvPr>
          <p:cNvPicPr>
            <a:picLocks noChangeAspect="1"/>
          </p:cNvPicPr>
          <p:nvPr/>
        </p:nvPicPr>
        <p:blipFill>
          <a:blip r:embed="rId5"/>
          <a:stretch>
            <a:fillRect/>
          </a:stretch>
        </p:blipFill>
        <p:spPr>
          <a:xfrm>
            <a:off x="5623442" y="3419558"/>
            <a:ext cx="3529890" cy="3438442"/>
          </a:xfrm>
          <a:prstGeom prst="rect">
            <a:avLst/>
          </a:prstGeom>
        </p:spPr>
      </p:pic>
      <p:sp>
        <p:nvSpPr>
          <p:cNvPr id="7" name="TextBox 6">
            <a:extLst>
              <a:ext uri="{FF2B5EF4-FFF2-40B4-BE49-F238E27FC236}">
                <a16:creationId xmlns:a16="http://schemas.microsoft.com/office/drawing/2014/main" id="{1E643212-3CCF-4FD6-869D-1C5C8B461DC2}"/>
              </a:ext>
            </a:extLst>
          </p:cNvPr>
          <p:cNvSpPr txBox="1"/>
          <p:nvPr/>
        </p:nvSpPr>
        <p:spPr>
          <a:xfrm>
            <a:off x="5917034" y="4415504"/>
            <a:ext cx="2942706" cy="1446550"/>
          </a:xfrm>
          <a:prstGeom prst="rect">
            <a:avLst/>
          </a:prstGeom>
          <a:noFill/>
        </p:spPr>
        <p:txBody>
          <a:bodyPr wrap="square" rtlCol="0">
            <a:spAutoFit/>
          </a:bodyPr>
          <a:lstStyle/>
          <a:p>
            <a:pPr algn="ctr"/>
            <a:r>
              <a:rPr lang="en-US" sz="4400" dirty="0">
                <a:solidFill>
                  <a:srgbClr val="002060"/>
                </a:solidFill>
              </a:rPr>
              <a:t>OUR SCOPE OF WORK</a:t>
            </a:r>
          </a:p>
        </p:txBody>
      </p:sp>
      <p:sp>
        <p:nvSpPr>
          <p:cNvPr id="3" name="TextBox 2">
            <a:extLst>
              <a:ext uri="{FF2B5EF4-FFF2-40B4-BE49-F238E27FC236}">
                <a16:creationId xmlns:a16="http://schemas.microsoft.com/office/drawing/2014/main" id="{5F80D50C-5F18-43DC-980C-35A68794851D}"/>
              </a:ext>
            </a:extLst>
          </p:cNvPr>
          <p:cNvSpPr txBox="1"/>
          <p:nvPr/>
        </p:nvSpPr>
        <p:spPr>
          <a:xfrm flipH="1">
            <a:off x="760614" y="503575"/>
            <a:ext cx="8099126" cy="2739211"/>
          </a:xfrm>
          <a:prstGeom prst="rect">
            <a:avLst/>
          </a:prstGeom>
          <a:noFill/>
        </p:spPr>
        <p:txBody>
          <a:bodyPr wrap="square" rtlCol="0">
            <a:spAutoFit/>
          </a:bodyPr>
          <a:lstStyle/>
          <a:p>
            <a:r>
              <a:rPr lang="en-US" sz="4400" dirty="0">
                <a:solidFill>
                  <a:srgbClr val="0070C0"/>
                </a:solidFill>
                <a:latin typeface="Futura "/>
              </a:rPr>
              <a:t>The CPC &amp; the Communications Sub-Committee Team</a:t>
            </a:r>
          </a:p>
          <a:p>
            <a:endParaRPr lang="en-US" sz="1200" dirty="0">
              <a:solidFill>
                <a:srgbClr val="0070C0"/>
              </a:solidFill>
              <a:latin typeface="Futura "/>
            </a:endParaRPr>
          </a:p>
          <a:p>
            <a:r>
              <a:rPr lang="en-US" sz="2400" dirty="0">
                <a:solidFill>
                  <a:srgbClr val="002060"/>
                </a:solidFill>
                <a:latin typeface="Futura" panose="02000503020000020003" pitchFamily="2" charset="0"/>
              </a:rPr>
              <a:t> </a:t>
            </a:r>
            <a:r>
              <a:rPr lang="en-US" sz="2800" dirty="0">
                <a:solidFill>
                  <a:srgbClr val="002060"/>
                </a:solidFill>
                <a:latin typeface="Futura" panose="02000503020000020003" pitchFamily="2" charset="0"/>
              </a:rPr>
              <a:t>CAMPAIGN PREPARATION: JULY - OCTOBER</a:t>
            </a:r>
          </a:p>
          <a:p>
            <a:endParaRPr lang="en-US" sz="4400" dirty="0">
              <a:solidFill>
                <a:srgbClr val="0070C0"/>
              </a:solidFill>
              <a:latin typeface="Futura "/>
            </a:endParaRPr>
          </a:p>
        </p:txBody>
      </p:sp>
      <p:sp>
        <p:nvSpPr>
          <p:cNvPr id="8" name="TextBox 7">
            <a:extLst>
              <a:ext uri="{FF2B5EF4-FFF2-40B4-BE49-F238E27FC236}">
                <a16:creationId xmlns:a16="http://schemas.microsoft.com/office/drawing/2014/main" id="{4FE05CFF-EFBF-4469-B998-60988793617D}"/>
              </a:ext>
            </a:extLst>
          </p:cNvPr>
          <p:cNvSpPr txBox="1"/>
          <p:nvPr/>
        </p:nvSpPr>
        <p:spPr>
          <a:xfrm>
            <a:off x="760614" y="2440203"/>
            <a:ext cx="6870792" cy="1908215"/>
          </a:xfrm>
          <a:prstGeom prst="rect">
            <a:avLst/>
          </a:prstGeom>
          <a:noFill/>
        </p:spPr>
        <p:txBody>
          <a:bodyPr wrap="none" rtlCol="0">
            <a:spAutoFit/>
          </a:bodyPr>
          <a:lstStyle/>
          <a:p>
            <a:pPr lvl="0"/>
            <a:endParaRPr lang="en-US" sz="2800" i="1" dirty="0">
              <a:solidFill>
                <a:srgbClr val="002060"/>
              </a:solidFill>
              <a:latin typeface="Futura" panose="02000503020000020003" pitchFamily="2" charset="0"/>
            </a:endParaRPr>
          </a:p>
          <a:p>
            <a:pPr marL="457200" lvl="0" indent="-457200">
              <a:buFont typeface="Arial" panose="020B0604020202020204" pitchFamily="34" charset="0"/>
              <a:buChar char="•"/>
            </a:pPr>
            <a:r>
              <a:rPr lang="en-US" sz="2800" i="1" dirty="0">
                <a:solidFill>
                  <a:srgbClr val="002060"/>
                </a:solidFill>
                <a:latin typeface="Futura" panose="02000503020000020003" pitchFamily="2" charset="0"/>
              </a:rPr>
              <a:t>Continue refining the Pre-Planning actions </a:t>
            </a:r>
          </a:p>
          <a:p>
            <a:pPr lvl="0"/>
            <a:endParaRPr lang="en-US" sz="800" dirty="0">
              <a:solidFill>
                <a:srgbClr val="002060"/>
              </a:solidFill>
              <a:latin typeface="Futura" panose="02000503020000020003" pitchFamily="2" charset="0"/>
            </a:endParaRPr>
          </a:p>
          <a:p>
            <a:pPr marL="457200" lvl="0" indent="-457200">
              <a:buFont typeface="Arial" panose="020B0604020202020204" pitchFamily="34" charset="0"/>
              <a:buChar char="•"/>
            </a:pPr>
            <a:r>
              <a:rPr lang="en-US" sz="2800" dirty="0">
                <a:solidFill>
                  <a:srgbClr val="002060"/>
                </a:solidFill>
                <a:latin typeface="Futura" panose="02000503020000020003" pitchFamily="2" charset="0"/>
              </a:rPr>
              <a:t>Engage Network Leaders</a:t>
            </a:r>
          </a:p>
          <a:p>
            <a:pPr lvl="0"/>
            <a:endParaRPr lang="en-US" sz="800" dirty="0">
              <a:solidFill>
                <a:srgbClr val="002060"/>
              </a:solidFill>
              <a:latin typeface="Futura" panose="02000503020000020003" pitchFamily="2" charset="0"/>
            </a:endParaRPr>
          </a:p>
          <a:p>
            <a:endParaRPr lang="en-US" dirty="0"/>
          </a:p>
        </p:txBody>
      </p:sp>
    </p:spTree>
    <p:extLst>
      <p:ext uri="{BB962C8B-B14F-4D97-AF65-F5344CB8AC3E}">
        <p14:creationId xmlns:p14="http://schemas.microsoft.com/office/powerpoint/2010/main" val="3786306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2D0EA99C-256D-4521-8937-790F610B8BA3}"/>
              </a:ext>
            </a:extLst>
          </p:cNvPr>
          <p:cNvPicPr>
            <a:picLocks noChangeAspect="1"/>
          </p:cNvPicPr>
          <p:nvPr/>
        </p:nvPicPr>
        <p:blipFill>
          <a:blip r:embed="rId5"/>
          <a:stretch>
            <a:fillRect/>
          </a:stretch>
        </p:blipFill>
        <p:spPr>
          <a:xfrm>
            <a:off x="5623442" y="3419558"/>
            <a:ext cx="3529890" cy="3438442"/>
          </a:xfrm>
          <a:prstGeom prst="rect">
            <a:avLst/>
          </a:prstGeom>
        </p:spPr>
      </p:pic>
      <p:sp>
        <p:nvSpPr>
          <p:cNvPr id="7" name="TextBox 6">
            <a:extLst>
              <a:ext uri="{FF2B5EF4-FFF2-40B4-BE49-F238E27FC236}">
                <a16:creationId xmlns:a16="http://schemas.microsoft.com/office/drawing/2014/main" id="{1E643212-3CCF-4FD6-869D-1C5C8B461DC2}"/>
              </a:ext>
            </a:extLst>
          </p:cNvPr>
          <p:cNvSpPr txBox="1"/>
          <p:nvPr/>
        </p:nvSpPr>
        <p:spPr>
          <a:xfrm>
            <a:off x="5917034" y="4415504"/>
            <a:ext cx="2942706" cy="1446550"/>
          </a:xfrm>
          <a:prstGeom prst="rect">
            <a:avLst/>
          </a:prstGeom>
          <a:noFill/>
        </p:spPr>
        <p:txBody>
          <a:bodyPr wrap="square" rtlCol="0">
            <a:spAutoFit/>
          </a:bodyPr>
          <a:lstStyle/>
          <a:p>
            <a:pPr algn="ctr"/>
            <a:r>
              <a:rPr lang="en-US" sz="4400" dirty="0">
                <a:solidFill>
                  <a:srgbClr val="002060"/>
                </a:solidFill>
              </a:rPr>
              <a:t>OUR SCOPE OF WORK</a:t>
            </a:r>
          </a:p>
        </p:txBody>
      </p:sp>
      <p:sp>
        <p:nvSpPr>
          <p:cNvPr id="8" name="TextBox 7">
            <a:extLst>
              <a:ext uri="{FF2B5EF4-FFF2-40B4-BE49-F238E27FC236}">
                <a16:creationId xmlns:a16="http://schemas.microsoft.com/office/drawing/2014/main" id="{684C2852-F95B-4D17-BF40-DC6EAA6827BB}"/>
              </a:ext>
            </a:extLst>
          </p:cNvPr>
          <p:cNvSpPr txBox="1"/>
          <p:nvPr/>
        </p:nvSpPr>
        <p:spPr>
          <a:xfrm flipH="1">
            <a:off x="760614" y="503575"/>
            <a:ext cx="8099126" cy="1446550"/>
          </a:xfrm>
          <a:prstGeom prst="rect">
            <a:avLst/>
          </a:prstGeom>
          <a:noFill/>
        </p:spPr>
        <p:txBody>
          <a:bodyPr wrap="square" rtlCol="0">
            <a:spAutoFit/>
          </a:bodyPr>
          <a:lstStyle/>
          <a:p>
            <a:r>
              <a:rPr lang="en-US" sz="4400" dirty="0">
                <a:solidFill>
                  <a:srgbClr val="0070C0"/>
                </a:solidFill>
                <a:latin typeface="Futura "/>
              </a:rPr>
              <a:t>The Marketing/Communications Sub-Committee Team</a:t>
            </a:r>
          </a:p>
        </p:txBody>
      </p:sp>
      <p:sp>
        <p:nvSpPr>
          <p:cNvPr id="11" name="Rectangle 10">
            <a:extLst>
              <a:ext uri="{FF2B5EF4-FFF2-40B4-BE49-F238E27FC236}">
                <a16:creationId xmlns:a16="http://schemas.microsoft.com/office/drawing/2014/main" id="{EF267E97-D9A0-4A90-BFB6-2FF66A50B974}"/>
              </a:ext>
            </a:extLst>
          </p:cNvPr>
          <p:cNvSpPr/>
          <p:nvPr/>
        </p:nvSpPr>
        <p:spPr>
          <a:xfrm>
            <a:off x="510935" y="1950125"/>
            <a:ext cx="8348805" cy="4339650"/>
          </a:xfrm>
          <a:prstGeom prst="rect">
            <a:avLst/>
          </a:prstGeom>
        </p:spPr>
        <p:txBody>
          <a:bodyPr wrap="square">
            <a:spAutoFit/>
          </a:bodyPr>
          <a:lstStyle/>
          <a:p>
            <a:pPr marL="342900" lvl="0" indent="-342900">
              <a:buFont typeface="Arial" panose="020B0604020202020204" pitchFamily="34" charset="0"/>
              <a:buChar char="•"/>
            </a:pPr>
            <a:r>
              <a:rPr lang="en-US" sz="2800" dirty="0">
                <a:solidFill>
                  <a:srgbClr val="002060"/>
                </a:solidFill>
                <a:latin typeface="Futura" panose="02000503020000020003" pitchFamily="2" charset="0"/>
              </a:rPr>
              <a:t>Determine metrics of successful engagement</a:t>
            </a:r>
          </a:p>
          <a:p>
            <a:pPr lvl="0"/>
            <a:endParaRPr lang="en-US" sz="800" dirty="0">
              <a:solidFill>
                <a:srgbClr val="002060"/>
              </a:solidFill>
              <a:latin typeface="Futura" panose="02000503020000020003" pitchFamily="2" charset="0"/>
            </a:endParaRPr>
          </a:p>
          <a:p>
            <a:pPr marL="342900" lvl="0" indent="-342900">
              <a:buFont typeface="Arial" panose="020B0604020202020204" pitchFamily="34" charset="0"/>
              <a:buChar char="•"/>
            </a:pPr>
            <a:r>
              <a:rPr lang="en-US" sz="2800" dirty="0">
                <a:solidFill>
                  <a:srgbClr val="002060"/>
                </a:solidFill>
                <a:latin typeface="Futura" panose="02000503020000020003" pitchFamily="2" charset="0"/>
              </a:rPr>
              <a:t>Draft Request for Qualifications/Proposals (RFQ, RFP) for marketing/messaging campaign consultant  </a:t>
            </a:r>
          </a:p>
          <a:p>
            <a:pPr lvl="0"/>
            <a:r>
              <a:rPr lang="en-US" sz="2800" dirty="0">
                <a:solidFill>
                  <a:srgbClr val="002060"/>
                </a:solidFill>
                <a:latin typeface="Futura" panose="02000503020000020003" pitchFamily="2" charset="0"/>
              </a:rPr>
              <a:t>   (with input from Alex and ESC) </a:t>
            </a:r>
          </a:p>
          <a:p>
            <a:pPr lvl="0"/>
            <a:endParaRPr lang="en-US" sz="800" dirty="0">
              <a:solidFill>
                <a:srgbClr val="002060"/>
              </a:solidFill>
              <a:latin typeface="Futura" panose="02000503020000020003" pitchFamily="2" charset="0"/>
            </a:endParaRPr>
          </a:p>
          <a:p>
            <a:pPr marL="342900" lvl="0" indent="-342900">
              <a:buFont typeface="Arial" panose="020B0604020202020204" pitchFamily="34" charset="0"/>
              <a:buChar char="•"/>
            </a:pPr>
            <a:r>
              <a:rPr lang="en-US" sz="2800" dirty="0">
                <a:solidFill>
                  <a:srgbClr val="002060"/>
                </a:solidFill>
                <a:latin typeface="Futura" panose="02000503020000020003" pitchFamily="2" charset="0"/>
              </a:rPr>
              <a:t>Interview and engage </a:t>
            </a:r>
          </a:p>
          <a:p>
            <a:pPr lvl="0"/>
            <a:r>
              <a:rPr lang="en-US" sz="2800" dirty="0">
                <a:solidFill>
                  <a:srgbClr val="002060"/>
                </a:solidFill>
                <a:latin typeface="Futura" panose="02000503020000020003" pitchFamily="2" charset="0"/>
              </a:rPr>
              <a:t>	campaign consultant</a:t>
            </a:r>
          </a:p>
          <a:p>
            <a:pPr lvl="0"/>
            <a:endParaRPr lang="en-US" sz="800" dirty="0">
              <a:solidFill>
                <a:srgbClr val="002060"/>
              </a:solidFill>
              <a:latin typeface="Futura" panose="02000503020000020003" pitchFamily="2" charset="0"/>
            </a:endParaRPr>
          </a:p>
          <a:p>
            <a:pPr marL="342900" lvl="0" indent="-342900">
              <a:buFont typeface="Arial" panose="020B0604020202020204" pitchFamily="34" charset="0"/>
              <a:buChar char="•"/>
            </a:pPr>
            <a:r>
              <a:rPr lang="en-US" sz="2800" dirty="0">
                <a:solidFill>
                  <a:srgbClr val="002060"/>
                </a:solidFill>
                <a:latin typeface="Futura" panose="02000503020000020003" pitchFamily="2" charset="0"/>
              </a:rPr>
              <a:t>Working with campaign </a:t>
            </a:r>
          </a:p>
          <a:p>
            <a:pPr lvl="0"/>
            <a:r>
              <a:rPr lang="en-US" sz="2800" dirty="0">
                <a:solidFill>
                  <a:srgbClr val="002060"/>
                </a:solidFill>
                <a:latin typeface="Futura" panose="02000503020000020003" pitchFamily="2" charset="0"/>
              </a:rPr>
              <a:t>   consultant, create detailed </a:t>
            </a:r>
          </a:p>
          <a:p>
            <a:pPr lvl="0"/>
            <a:r>
              <a:rPr lang="en-US" sz="2800" dirty="0">
                <a:solidFill>
                  <a:srgbClr val="002060"/>
                </a:solidFill>
                <a:latin typeface="Futura" panose="02000503020000020003" pitchFamily="2" charset="0"/>
              </a:rPr>
              <a:t>   campaign strategy and budget</a:t>
            </a:r>
          </a:p>
        </p:txBody>
      </p:sp>
    </p:spTree>
    <p:extLst>
      <p:ext uri="{BB962C8B-B14F-4D97-AF65-F5344CB8AC3E}">
        <p14:creationId xmlns:p14="http://schemas.microsoft.com/office/powerpoint/2010/main" val="819740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BA7CCEC5-FA59-4D7C-A493-37B7B95B9262}"/>
              </a:ext>
            </a:extLst>
          </p:cNvPr>
          <p:cNvSpPr txBox="1">
            <a:spLocks/>
          </p:cNvSpPr>
          <p:nvPr/>
        </p:nvSpPr>
        <p:spPr>
          <a:xfrm>
            <a:off x="199504" y="134706"/>
            <a:ext cx="894449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br>
              <a:rPr kumimoji="0" lang="en-US" sz="4000" b="1" i="0" u="none" strike="noStrike" kern="1200" cap="none" spc="0" normalizeH="0" baseline="0" noProof="0" dirty="0">
                <a:ln>
                  <a:noFill/>
                </a:ln>
                <a:solidFill>
                  <a:srgbClr val="9BBB59">
                    <a:lumMod val="75000"/>
                  </a:srgbClr>
                </a:solidFill>
                <a:effectLst/>
                <a:uLnTx/>
                <a:uFillTx/>
                <a:latin typeface="Futura" panose="02000503020000020003" pitchFamily="2" charset="0"/>
                <a:ea typeface="+mj-ea"/>
                <a:cs typeface="+mj-cs"/>
              </a:rPr>
            </a:br>
            <a:r>
              <a:rPr kumimoji="0" lang="en-US" i="0" u="none" strike="noStrike" kern="1200" cap="none" spc="0" normalizeH="0" baseline="0" noProof="0" dirty="0">
                <a:ln>
                  <a:noFill/>
                </a:ln>
                <a:solidFill>
                  <a:srgbClr val="9BBB59">
                    <a:lumMod val="75000"/>
                  </a:srgbClr>
                </a:solidFill>
                <a:effectLst/>
                <a:uLnTx/>
                <a:uFillTx/>
                <a:latin typeface="Futura" panose="02000503020000020003" pitchFamily="2" charset="0"/>
                <a:ea typeface="+mj-ea"/>
                <a:cs typeface="+mj-cs"/>
              </a:rPr>
              <a:t>Gathering Audience Insight</a:t>
            </a:r>
          </a:p>
        </p:txBody>
      </p:sp>
      <p:sp>
        <p:nvSpPr>
          <p:cNvPr id="7" name="Content Placeholder 2">
            <a:extLst>
              <a:ext uri="{FF2B5EF4-FFF2-40B4-BE49-F238E27FC236}">
                <a16:creationId xmlns:a16="http://schemas.microsoft.com/office/drawing/2014/main" id="{814EFBFE-F238-4FDB-B27D-310380707917}"/>
              </a:ext>
            </a:extLst>
          </p:cNvPr>
          <p:cNvSpPr txBox="1">
            <a:spLocks/>
          </p:cNvSpPr>
          <p:nvPr/>
        </p:nvSpPr>
        <p:spPr>
          <a:xfrm>
            <a:off x="789708" y="1809027"/>
            <a:ext cx="7564583"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srgbClr val="002060"/>
                </a:solidFill>
                <a:effectLst/>
                <a:uLnTx/>
                <a:uFillTx/>
                <a:latin typeface="Futura" panose="02000503020000020003" pitchFamily="2" charset="0"/>
              </a:rPr>
              <a:t>Achieve an accurate portrait of groups,  </a:t>
            </a:r>
            <a:br>
              <a:rPr kumimoji="0" lang="en-US" sz="2800" b="0" i="0" u="none" strike="noStrike" kern="1200" cap="none" spc="0" normalizeH="0" baseline="0" noProof="0" dirty="0">
                <a:ln>
                  <a:noFill/>
                </a:ln>
                <a:solidFill>
                  <a:srgbClr val="002060"/>
                </a:solidFill>
                <a:effectLst/>
                <a:uLnTx/>
                <a:uFillTx/>
                <a:latin typeface="Futura" panose="02000503020000020003" pitchFamily="2" charset="0"/>
              </a:rPr>
            </a:br>
            <a:r>
              <a:rPr kumimoji="0" lang="en-US" sz="2800" b="0" i="0" u="none" strike="noStrike" kern="1200" cap="none" spc="0" normalizeH="0" baseline="0" noProof="0" dirty="0">
                <a:ln>
                  <a:noFill/>
                </a:ln>
                <a:solidFill>
                  <a:srgbClr val="002060"/>
                </a:solidFill>
                <a:effectLst/>
                <a:uLnTx/>
                <a:uFillTx/>
                <a:latin typeface="Futura" panose="02000503020000020003" pitchFamily="2" charset="0"/>
              </a:rPr>
              <a:t>     perceptions, concerns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dirty="0">
                <a:solidFill>
                  <a:srgbClr val="002060"/>
                </a:solidFill>
                <a:latin typeface="Futura" panose="02000503020000020003" pitchFamily="2" charset="0"/>
              </a:rPr>
              <a:t>Understand the f</a:t>
            </a:r>
            <a:r>
              <a:rPr kumimoji="0" lang="en-US" sz="2800" b="0" i="0" u="none" strike="noStrike" kern="1200" cap="none" spc="0" normalizeH="0" baseline="0" noProof="0" dirty="0">
                <a:ln>
                  <a:noFill/>
                </a:ln>
                <a:solidFill>
                  <a:srgbClr val="002060"/>
                </a:solidFill>
                <a:effectLst/>
                <a:uLnTx/>
                <a:uFillTx/>
                <a:latin typeface="Futura" panose="02000503020000020003" pitchFamily="2" charset="0"/>
              </a:rPr>
              <a:t>actors that affect </a:t>
            </a:r>
            <a:br>
              <a:rPr kumimoji="0" lang="en-US" sz="2800" b="0" i="0" u="none" strike="noStrike" kern="1200" cap="none" spc="0" normalizeH="0" baseline="0" noProof="0" dirty="0">
                <a:ln>
                  <a:noFill/>
                </a:ln>
                <a:solidFill>
                  <a:srgbClr val="002060"/>
                </a:solidFill>
                <a:effectLst/>
                <a:uLnTx/>
                <a:uFillTx/>
                <a:latin typeface="Futura" panose="02000503020000020003" pitchFamily="2" charset="0"/>
              </a:rPr>
            </a:br>
            <a:r>
              <a:rPr kumimoji="0" lang="en-US" sz="2800" b="0" i="0" u="none" strike="noStrike" kern="1200" cap="none" spc="0" normalizeH="0" baseline="0" noProof="0" dirty="0">
                <a:ln>
                  <a:noFill/>
                </a:ln>
                <a:solidFill>
                  <a:srgbClr val="002060"/>
                </a:solidFill>
                <a:effectLst/>
                <a:uLnTx/>
                <a:uFillTx/>
                <a:latin typeface="Futura" panose="02000503020000020003" pitchFamily="2" charset="0"/>
              </a:rPr>
              <a:t>     perception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dirty="0">
                <a:solidFill>
                  <a:srgbClr val="002060"/>
                </a:solidFill>
                <a:latin typeface="Futura" panose="02000503020000020003" pitchFamily="2" charset="0"/>
              </a:rPr>
              <a:t>Determine the c</a:t>
            </a:r>
            <a:r>
              <a:rPr kumimoji="0" lang="en-US" sz="2800" b="0" i="0" u="none" strike="noStrike" kern="1200" cap="none" spc="0" normalizeH="0" baseline="0" noProof="0" dirty="0" err="1">
                <a:ln>
                  <a:noFill/>
                </a:ln>
                <a:solidFill>
                  <a:srgbClr val="002060"/>
                </a:solidFill>
                <a:effectLst/>
                <a:uLnTx/>
                <a:uFillTx/>
                <a:latin typeface="Futura" panose="02000503020000020003" pitchFamily="2" charset="0"/>
              </a:rPr>
              <a:t>hannels</a:t>
            </a:r>
            <a:r>
              <a:rPr kumimoji="0" lang="en-US" sz="2800" b="0" i="0" u="none" strike="noStrike" kern="1200" cap="none" spc="0" normalizeH="0" baseline="0" noProof="0" dirty="0">
                <a:ln>
                  <a:noFill/>
                </a:ln>
                <a:solidFill>
                  <a:srgbClr val="002060"/>
                </a:solidFill>
                <a:effectLst/>
                <a:uLnTx/>
                <a:uFillTx/>
                <a:latin typeface="Futura" panose="02000503020000020003" pitchFamily="2" charset="0"/>
              </a:rPr>
              <a:t> and </a:t>
            </a:r>
          </a:p>
          <a:p>
            <a:pPr marL="0" marR="0" lvl="0" indent="0" algn="l" defTabSz="457200" rtl="0" eaLnBrk="1" fontAlgn="auto" latinLnBrk="0" hangingPunct="1">
              <a:lnSpc>
                <a:spcPct val="100000"/>
              </a:lnSpc>
              <a:spcBef>
                <a:spcPct val="20000"/>
              </a:spcBef>
              <a:spcAft>
                <a:spcPts val="0"/>
              </a:spcAft>
              <a:buClrTx/>
              <a:buSzTx/>
              <a:buNone/>
              <a:tabLst/>
              <a:defRPr/>
            </a:pPr>
            <a:r>
              <a:rPr lang="en-US" sz="2800" dirty="0">
                <a:solidFill>
                  <a:srgbClr val="002060"/>
                </a:solidFill>
                <a:latin typeface="Futura" panose="02000503020000020003" pitchFamily="2" charset="0"/>
              </a:rPr>
              <a:t>	</a:t>
            </a:r>
            <a:r>
              <a:rPr kumimoji="0" lang="en-US" sz="2800" b="0" i="0" u="none" strike="noStrike" kern="1200" cap="none" spc="0" normalizeH="0" baseline="0" noProof="0" dirty="0">
                <a:ln>
                  <a:noFill/>
                </a:ln>
                <a:solidFill>
                  <a:srgbClr val="002060"/>
                </a:solidFill>
                <a:effectLst/>
                <a:uLnTx/>
                <a:uFillTx/>
                <a:latin typeface="Futura" panose="02000503020000020003" pitchFamily="2" charset="0"/>
              </a:rPr>
              <a:t>sources of information</a:t>
            </a:r>
          </a:p>
        </p:txBody>
      </p:sp>
      <p:pic>
        <p:nvPicPr>
          <p:cNvPr id="9" name="Picture 8">
            <a:extLst>
              <a:ext uri="{FF2B5EF4-FFF2-40B4-BE49-F238E27FC236}">
                <a16:creationId xmlns:a16="http://schemas.microsoft.com/office/drawing/2014/main" id="{9AF8E873-9B56-40B4-BD96-DC6A03C4C90C}"/>
              </a:ext>
            </a:extLst>
          </p:cNvPr>
          <p:cNvPicPr>
            <a:picLocks noChangeAspect="1"/>
          </p:cNvPicPr>
          <p:nvPr/>
        </p:nvPicPr>
        <p:blipFill>
          <a:blip r:embed="rId5"/>
          <a:stretch>
            <a:fillRect/>
          </a:stretch>
        </p:blipFill>
        <p:spPr>
          <a:xfrm>
            <a:off x="5623442" y="3419558"/>
            <a:ext cx="3529890" cy="3438442"/>
          </a:xfrm>
          <a:prstGeom prst="rect">
            <a:avLst/>
          </a:prstGeom>
        </p:spPr>
      </p:pic>
      <p:sp>
        <p:nvSpPr>
          <p:cNvPr id="8" name="TextBox 7">
            <a:extLst>
              <a:ext uri="{FF2B5EF4-FFF2-40B4-BE49-F238E27FC236}">
                <a16:creationId xmlns:a16="http://schemas.microsoft.com/office/drawing/2014/main" id="{02EA200F-24F6-4A6C-907E-9F10BB295397}"/>
              </a:ext>
            </a:extLst>
          </p:cNvPr>
          <p:cNvSpPr txBox="1"/>
          <p:nvPr/>
        </p:nvSpPr>
        <p:spPr>
          <a:xfrm>
            <a:off x="5917034" y="4415504"/>
            <a:ext cx="2942706" cy="1446550"/>
          </a:xfrm>
          <a:prstGeom prst="rect">
            <a:avLst/>
          </a:prstGeom>
          <a:noFill/>
        </p:spPr>
        <p:txBody>
          <a:bodyPr wrap="square" rtlCol="0">
            <a:spAutoFit/>
          </a:bodyPr>
          <a:lstStyle/>
          <a:p>
            <a:pPr algn="ctr"/>
            <a:r>
              <a:rPr lang="en-US" sz="4400" dirty="0">
                <a:solidFill>
                  <a:srgbClr val="002060"/>
                </a:solidFill>
              </a:rPr>
              <a:t>OUR SCOPE OF WORK</a:t>
            </a:r>
          </a:p>
        </p:txBody>
      </p:sp>
    </p:spTree>
    <p:extLst>
      <p:ext uri="{BB962C8B-B14F-4D97-AF65-F5344CB8AC3E}">
        <p14:creationId xmlns:p14="http://schemas.microsoft.com/office/powerpoint/2010/main" val="301963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4155" y="0"/>
            <a:ext cx="9144000" cy="6858000"/>
          </a:xfrm>
          <a:prstGeom prst="rect">
            <a:avLst/>
          </a:prstGeom>
        </p:spPr>
      </p:pic>
      <p:sp>
        <p:nvSpPr>
          <p:cNvPr id="2" name="Rectangle 1">
            <a:extLst>
              <a:ext uri="{FF2B5EF4-FFF2-40B4-BE49-F238E27FC236}">
                <a16:creationId xmlns:a16="http://schemas.microsoft.com/office/drawing/2014/main" id="{B719B7B0-963D-4732-9008-C5F2795D05B7}"/>
              </a:ext>
            </a:extLst>
          </p:cNvPr>
          <p:cNvSpPr/>
          <p:nvPr/>
        </p:nvSpPr>
        <p:spPr>
          <a:xfrm>
            <a:off x="752295" y="653690"/>
            <a:ext cx="7173884"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i="0" u="none" strike="noStrike" kern="0" cap="none" spc="0" normalizeH="0" baseline="0" noProof="0" dirty="0">
                <a:ln>
                  <a:noFill/>
                </a:ln>
                <a:solidFill>
                  <a:srgbClr val="9BBB59">
                    <a:lumMod val="75000"/>
                  </a:srgbClr>
                </a:solidFill>
                <a:effectLst/>
                <a:uLnTx/>
                <a:uFillTx/>
                <a:latin typeface="Futura" panose="02000503020000020003" pitchFamily="2" charset="0"/>
                <a:ea typeface="+mj-ea"/>
                <a:cs typeface="+mj-cs"/>
              </a:rPr>
              <a:t>Gathering Insights, like…</a:t>
            </a:r>
            <a:endParaRPr kumimoji="0" lang="en-US" sz="1800" i="0" u="none" strike="noStrike" kern="0" cap="none" spc="0" normalizeH="0" baseline="0" noProof="0" dirty="0">
              <a:ln>
                <a:noFill/>
              </a:ln>
              <a:solidFill>
                <a:sysClr val="windowText" lastClr="000000"/>
              </a:solidFill>
              <a:effectLst/>
              <a:uLnTx/>
              <a:uFillTx/>
            </a:endParaRPr>
          </a:p>
        </p:txBody>
      </p:sp>
      <p:sp>
        <p:nvSpPr>
          <p:cNvPr id="3" name="Rectangle 2">
            <a:extLst>
              <a:ext uri="{FF2B5EF4-FFF2-40B4-BE49-F238E27FC236}">
                <a16:creationId xmlns:a16="http://schemas.microsoft.com/office/drawing/2014/main" id="{B32FCA9D-E724-42E7-8FED-D9081902299D}"/>
              </a:ext>
            </a:extLst>
          </p:cNvPr>
          <p:cNvSpPr/>
          <p:nvPr/>
        </p:nvSpPr>
        <p:spPr>
          <a:xfrm>
            <a:off x="752295" y="1611604"/>
            <a:ext cx="8611985" cy="3847207"/>
          </a:xfrm>
          <a:prstGeom prst="rect">
            <a:avLst/>
          </a:prstGeom>
        </p:spPr>
        <p:txBody>
          <a:bodyPr wrap="square">
            <a:spAutoFit/>
          </a:bodyPr>
          <a:lstStyle/>
          <a:p>
            <a:pPr marL="342900" lvl="0" indent="-342900">
              <a:spcAft>
                <a:spcPts val="600"/>
              </a:spcAft>
              <a:buFont typeface="Arial"/>
              <a:buChar char="•"/>
            </a:pPr>
            <a:r>
              <a:rPr lang="en-US" sz="3200" dirty="0">
                <a:solidFill>
                  <a:srgbClr val="002060"/>
                </a:solidFill>
                <a:latin typeface="Futura" panose="02000503020000020003" pitchFamily="2" charset="0"/>
              </a:rPr>
              <a:t>Community concerns and priorities on sustainable projects</a:t>
            </a:r>
          </a:p>
          <a:p>
            <a:pPr marL="342900" lvl="0" indent="-342900">
              <a:spcAft>
                <a:spcPts val="600"/>
              </a:spcAft>
              <a:buFont typeface="Arial"/>
              <a:buChar char="•"/>
            </a:pPr>
            <a:r>
              <a:rPr lang="en-US" sz="3200" dirty="0">
                <a:solidFill>
                  <a:srgbClr val="002060"/>
                </a:solidFill>
                <a:latin typeface="Futura" panose="02000503020000020003" pitchFamily="2" charset="0"/>
              </a:rPr>
              <a:t>Barriers to adopting solutions</a:t>
            </a:r>
          </a:p>
          <a:p>
            <a:pPr marL="342900" lvl="0" indent="-342900">
              <a:spcAft>
                <a:spcPts val="600"/>
              </a:spcAft>
              <a:buFont typeface="Arial"/>
              <a:buChar char="•"/>
            </a:pPr>
            <a:r>
              <a:rPr lang="en-US" sz="3200" dirty="0">
                <a:solidFill>
                  <a:srgbClr val="002060"/>
                </a:solidFill>
                <a:latin typeface="Futura" panose="02000503020000020003" pitchFamily="2" charset="0"/>
              </a:rPr>
              <a:t>Community satisfaction with government actions</a:t>
            </a:r>
          </a:p>
          <a:p>
            <a:pPr marL="342900" lvl="0" indent="-342900">
              <a:spcAft>
                <a:spcPts val="600"/>
              </a:spcAft>
              <a:buFont typeface="Arial"/>
              <a:buChar char="•"/>
            </a:pPr>
            <a:r>
              <a:rPr lang="en-US" sz="3200" dirty="0">
                <a:solidFill>
                  <a:srgbClr val="002060"/>
                </a:solidFill>
                <a:latin typeface="Futura" panose="02000503020000020003" pitchFamily="2" charset="0"/>
              </a:rPr>
              <a:t>Local economic conditions</a:t>
            </a:r>
          </a:p>
          <a:p>
            <a:pPr marL="342900" lvl="0" indent="-342900">
              <a:spcAft>
                <a:spcPts val="600"/>
              </a:spcAft>
              <a:buFont typeface="Arial"/>
              <a:buChar char="•"/>
            </a:pPr>
            <a:r>
              <a:rPr lang="en-US" sz="3200" dirty="0">
                <a:solidFill>
                  <a:srgbClr val="002060"/>
                </a:solidFill>
                <a:latin typeface="Futura" panose="02000503020000020003" pitchFamily="2" charset="0"/>
              </a:rPr>
              <a:t>Local empowerment  and collaboration opportunities</a:t>
            </a:r>
          </a:p>
        </p:txBody>
      </p:sp>
    </p:spTree>
    <p:extLst>
      <p:ext uri="{BB962C8B-B14F-4D97-AF65-F5344CB8AC3E}">
        <p14:creationId xmlns:p14="http://schemas.microsoft.com/office/powerpoint/2010/main" val="3594424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8304" y="0"/>
            <a:ext cx="9144000" cy="6858000"/>
          </a:xfrm>
          <a:prstGeom prst="rect">
            <a:avLst/>
          </a:prstGeom>
        </p:spPr>
      </p:pic>
      <p:sp>
        <p:nvSpPr>
          <p:cNvPr id="6" name="Title 1">
            <a:extLst>
              <a:ext uri="{FF2B5EF4-FFF2-40B4-BE49-F238E27FC236}">
                <a16:creationId xmlns:a16="http://schemas.microsoft.com/office/drawing/2014/main" id="{06CD6474-A0A8-45BA-A08A-CFA1E182F609}"/>
              </a:ext>
            </a:extLst>
          </p:cNvPr>
          <p:cNvSpPr txBox="1">
            <a:spLocks/>
          </p:cNvSpPr>
          <p:nvPr/>
        </p:nvSpPr>
        <p:spPr>
          <a:xfrm>
            <a:off x="457200" y="3411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a:ln>
                  <a:noFill/>
                </a:ln>
                <a:solidFill>
                  <a:srgbClr val="9BBB59">
                    <a:lumMod val="75000"/>
                  </a:srgbClr>
                </a:solidFill>
                <a:effectLst/>
                <a:uLnTx/>
                <a:uFillTx/>
                <a:latin typeface="Futura" panose="02000503020000020003" pitchFamily="2" charset="0"/>
                <a:ea typeface="+mj-ea"/>
                <a:cs typeface="+mj-cs"/>
              </a:rPr>
              <a:t>And…</a:t>
            </a:r>
            <a:endParaRPr kumimoji="0" lang="en-US" sz="440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7" name="Content Placeholder 2">
            <a:extLst>
              <a:ext uri="{FF2B5EF4-FFF2-40B4-BE49-F238E27FC236}">
                <a16:creationId xmlns:a16="http://schemas.microsoft.com/office/drawing/2014/main" id="{AEC6BC9D-F870-41CC-BAE7-7053ADBD5226}"/>
              </a:ext>
            </a:extLst>
          </p:cNvPr>
          <p:cNvSpPr txBox="1">
            <a:spLocks/>
          </p:cNvSpPr>
          <p:nvPr/>
        </p:nvSpPr>
        <p:spPr>
          <a:xfrm>
            <a:off x="507075" y="1600200"/>
            <a:ext cx="8229600" cy="4983162"/>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a:solidFill>
                  <a:srgbClr val="002060"/>
                </a:solidFill>
                <a:latin typeface="Futura" panose="02000503020000020003" pitchFamily="2" charset="0"/>
              </a:rPr>
              <a:t>Underlying views: Can any overarching views on climate change, fossil fuel-based energy, alternative energy source, coal mining, drilling, oil and gas production, natural gas storage</a:t>
            </a:r>
          </a:p>
          <a:p>
            <a:pPr marL="0" indent="0">
              <a:buNone/>
            </a:pPr>
            <a:endParaRPr kumimoji="0" lang="en-US" sz="900" b="0" i="0" u="none" strike="noStrike" kern="1200" cap="none" spc="0" normalizeH="0" baseline="0" noProof="0" dirty="0">
              <a:ln>
                <a:noFill/>
              </a:ln>
              <a:solidFill>
                <a:srgbClr val="002060"/>
              </a:solidFill>
              <a:effectLst/>
              <a:uLnTx/>
              <a:uFillTx/>
              <a:latin typeface="Futura" panose="02000503020000020003"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a:ln>
                  <a:noFill/>
                </a:ln>
                <a:solidFill>
                  <a:srgbClr val="002060"/>
                </a:solidFill>
                <a:effectLst/>
                <a:uLnTx/>
                <a:uFillTx/>
                <a:latin typeface="Futura" panose="02000503020000020003" pitchFamily="2" charset="0"/>
              </a:rPr>
              <a:t>Trust: Who do the stakeholders trust? Why are these individuals trusted? </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900" b="0" i="0" u="none" strike="noStrike" kern="1200" cap="none" spc="0" normalizeH="0" baseline="0" noProof="0" dirty="0">
              <a:ln>
                <a:noFill/>
              </a:ln>
              <a:solidFill>
                <a:srgbClr val="002060"/>
              </a:solidFill>
              <a:effectLst/>
              <a:uLnTx/>
              <a:uFillTx/>
              <a:latin typeface="Futura" panose="02000503020000020003"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a:ln>
                  <a:noFill/>
                </a:ln>
                <a:solidFill>
                  <a:srgbClr val="002060"/>
                </a:solidFill>
                <a:effectLst/>
                <a:uLnTx/>
                <a:uFillTx/>
                <a:latin typeface="Futura" panose="02000503020000020003" pitchFamily="2" charset="0"/>
              </a:rPr>
              <a:t>Media: Where do individuals get their information? Is there a strong local media presence? Are there any “natural allies” in local media?</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en-US" sz="900" b="0" i="0" u="none" strike="noStrike" kern="1200" cap="none" spc="0" normalizeH="0" baseline="0" noProof="0" dirty="0">
              <a:ln>
                <a:noFill/>
              </a:ln>
              <a:solidFill>
                <a:srgbClr val="002060"/>
              </a:solidFill>
              <a:effectLst/>
              <a:uLnTx/>
              <a:uFillTx/>
              <a:latin typeface="Futura" panose="02000503020000020003" pitchFamily="2"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a:ln>
                  <a:noFill/>
                </a:ln>
                <a:solidFill>
                  <a:srgbClr val="002060"/>
                </a:solidFill>
                <a:effectLst/>
                <a:uLnTx/>
                <a:uFillTx/>
                <a:latin typeface="Futura" panose="02000503020000020003" pitchFamily="2" charset="0"/>
              </a:rPr>
              <a:t>Local education: What educational resources are in the area – community colleges, universities, schools? Are there opportunities to collaborate?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309855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sp>
        <p:nvSpPr>
          <p:cNvPr id="6" name="Content Placeholder 2">
            <a:extLst>
              <a:ext uri="{FF2B5EF4-FFF2-40B4-BE49-F238E27FC236}">
                <a16:creationId xmlns:a16="http://schemas.microsoft.com/office/drawing/2014/main" id="{C5AACEEF-A2BB-469E-98AE-BB81FBDA2748}"/>
              </a:ext>
            </a:extLst>
          </p:cNvPr>
          <p:cNvSpPr txBox="1">
            <a:spLocks/>
          </p:cNvSpPr>
          <p:nvPr/>
        </p:nvSpPr>
        <p:spPr>
          <a:xfrm>
            <a:off x="609202" y="150379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latin typeface="Futura" panose="02000503020000020003" pitchFamily="2" charset="0"/>
              </a:rPr>
              <a:t>Updates from Alex </a:t>
            </a:r>
          </a:p>
          <a:p>
            <a:r>
              <a:rPr lang="en-US" dirty="0">
                <a:solidFill>
                  <a:srgbClr val="002060"/>
                </a:solidFill>
                <a:latin typeface="Futura" panose="02000503020000020003" pitchFamily="2" charset="0"/>
              </a:rPr>
              <a:t>Commitment to our Council</a:t>
            </a:r>
          </a:p>
          <a:p>
            <a:r>
              <a:rPr lang="en-US" dirty="0">
                <a:solidFill>
                  <a:srgbClr val="002060"/>
                </a:solidFill>
                <a:latin typeface="Futura" panose="02000503020000020003" pitchFamily="2" charset="0"/>
              </a:rPr>
              <a:t>What can you do right now?</a:t>
            </a:r>
          </a:p>
          <a:p>
            <a:r>
              <a:rPr lang="en-US" dirty="0">
                <a:solidFill>
                  <a:srgbClr val="002060"/>
                </a:solidFill>
                <a:latin typeface="Futura" panose="02000503020000020003" pitchFamily="2" charset="0"/>
              </a:rPr>
              <a:t>Subcommittee Updates + Breakout groups</a:t>
            </a:r>
          </a:p>
          <a:p>
            <a:pPr lvl="1"/>
            <a:r>
              <a:rPr lang="en-US" dirty="0">
                <a:solidFill>
                  <a:srgbClr val="002060"/>
                </a:solidFill>
                <a:latin typeface="Futura" panose="02000503020000020003" pitchFamily="2" charset="0"/>
              </a:rPr>
              <a:t>Network Directory/Map</a:t>
            </a:r>
          </a:p>
          <a:p>
            <a:pPr lvl="1"/>
            <a:r>
              <a:rPr lang="en-US" dirty="0">
                <a:solidFill>
                  <a:srgbClr val="002060"/>
                </a:solidFill>
                <a:latin typeface="Futura" panose="02000503020000020003" pitchFamily="2" charset="0"/>
              </a:rPr>
              <a:t>Outreach + Marketing Plan</a:t>
            </a:r>
          </a:p>
          <a:p>
            <a:r>
              <a:rPr lang="en-US" dirty="0">
                <a:solidFill>
                  <a:srgbClr val="002060"/>
                </a:solidFill>
                <a:latin typeface="Futura" panose="02000503020000020003" pitchFamily="2" charset="0"/>
              </a:rPr>
              <a:t>Community Ambassadors</a:t>
            </a:r>
          </a:p>
          <a:p>
            <a:r>
              <a:rPr lang="en-US" dirty="0">
                <a:solidFill>
                  <a:srgbClr val="002060"/>
                </a:solidFill>
                <a:latin typeface="Futura" panose="02000503020000020003" pitchFamily="2" charset="0"/>
              </a:rPr>
              <a:t>Progress Update + Next Steps</a:t>
            </a:r>
          </a:p>
        </p:txBody>
      </p:sp>
      <p:sp>
        <p:nvSpPr>
          <p:cNvPr id="7" name="Title 1">
            <a:extLst>
              <a:ext uri="{FF2B5EF4-FFF2-40B4-BE49-F238E27FC236}">
                <a16:creationId xmlns:a16="http://schemas.microsoft.com/office/drawing/2014/main" id="{DD40F751-B165-417E-BB0C-16BDDF1A84F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Futura" panose="02000503020000020003" pitchFamily="2" charset="0"/>
              </a:rPr>
              <a:t>What We’re Discussing Today</a:t>
            </a:r>
          </a:p>
        </p:txBody>
      </p:sp>
      <p:pic>
        <p:nvPicPr>
          <p:cNvPr id="2" name="Picture 1">
            <a:extLst>
              <a:ext uri="{FF2B5EF4-FFF2-40B4-BE49-F238E27FC236}">
                <a16:creationId xmlns:a16="http://schemas.microsoft.com/office/drawing/2014/main" id="{C569E7BE-51B3-4801-8EFC-FB0256A3F167}"/>
              </a:ext>
            </a:extLst>
          </p:cNvPr>
          <p:cNvPicPr>
            <a:picLocks noChangeAspect="1"/>
          </p:cNvPicPr>
          <p:nvPr/>
        </p:nvPicPr>
        <p:blipFill>
          <a:blip r:embed="rId5"/>
          <a:stretch>
            <a:fillRect/>
          </a:stretch>
        </p:blipFill>
        <p:spPr>
          <a:xfrm>
            <a:off x="5614110" y="3440517"/>
            <a:ext cx="3529890" cy="3438442"/>
          </a:xfrm>
          <a:prstGeom prst="rect">
            <a:avLst/>
          </a:prstGeom>
        </p:spPr>
      </p:pic>
      <p:sp>
        <p:nvSpPr>
          <p:cNvPr id="3" name="TextBox 2">
            <a:extLst>
              <a:ext uri="{FF2B5EF4-FFF2-40B4-BE49-F238E27FC236}">
                <a16:creationId xmlns:a16="http://schemas.microsoft.com/office/drawing/2014/main" id="{47F7EA93-000B-4720-897B-525A0F697917}"/>
              </a:ext>
            </a:extLst>
          </p:cNvPr>
          <p:cNvSpPr txBox="1"/>
          <p:nvPr/>
        </p:nvSpPr>
        <p:spPr>
          <a:xfrm>
            <a:off x="6533804" y="4775017"/>
            <a:ext cx="2169633" cy="769441"/>
          </a:xfrm>
          <a:prstGeom prst="rect">
            <a:avLst/>
          </a:prstGeom>
          <a:noFill/>
        </p:spPr>
        <p:txBody>
          <a:bodyPr wrap="none" rtlCol="0">
            <a:spAutoFit/>
          </a:bodyPr>
          <a:lstStyle/>
          <a:p>
            <a:r>
              <a:rPr lang="en-US" sz="4400" dirty="0">
                <a:solidFill>
                  <a:srgbClr val="002060"/>
                </a:solidFill>
              </a:rPr>
              <a:t>AGENDA</a:t>
            </a:r>
          </a:p>
        </p:txBody>
      </p:sp>
    </p:spTree>
    <p:extLst>
      <p:ext uri="{BB962C8B-B14F-4D97-AF65-F5344CB8AC3E}">
        <p14:creationId xmlns:p14="http://schemas.microsoft.com/office/powerpoint/2010/main" val="297118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D77FC32A-9532-4089-98E6-0EBA88836F4E}"/>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Futura" panose="02000503020000020003" pitchFamily="2" charset="0"/>
                <a:ea typeface="+mj-ea"/>
                <a:cs typeface="Futura Medium" panose="020B0602020204020303" pitchFamily="34" charset="-79"/>
              </a:rPr>
              <a:t>Let’s teach people about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Futura" panose="02000503020000020003" pitchFamily="2" charset="0"/>
                <a:ea typeface="+mj-ea"/>
                <a:cs typeface="Futura Medium" panose="020B0602020204020303" pitchFamily="34" charset="-79"/>
              </a:rPr>
              <a:t>DRAWDOWN: Marin!</a:t>
            </a:r>
          </a:p>
        </p:txBody>
      </p:sp>
      <p:sp>
        <p:nvSpPr>
          <p:cNvPr id="7" name="Content Placeholder 2">
            <a:extLst>
              <a:ext uri="{FF2B5EF4-FFF2-40B4-BE49-F238E27FC236}">
                <a16:creationId xmlns:a16="http://schemas.microsoft.com/office/drawing/2014/main" id="{781629EB-C54E-421B-9456-F80C41EE49CA}"/>
              </a:ext>
            </a:extLst>
          </p:cNvPr>
          <p:cNvSpPr txBox="1">
            <a:spLocks/>
          </p:cNvSpPr>
          <p:nvPr/>
        </p:nvSpPr>
        <p:spPr>
          <a:xfrm>
            <a:off x="838199" y="1673088"/>
            <a:ext cx="813954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dirty="0">
                <a:solidFill>
                  <a:srgbClr val="002060"/>
                </a:solidFill>
                <a:latin typeface="Futura" panose="02000503020000020003" pitchFamily="2" charset="0"/>
                <a:cs typeface="Futura Medium" panose="020B0602020204020303" pitchFamily="34" charset="-79"/>
              </a:rPr>
              <a:t>Choose a partner </a:t>
            </a:r>
          </a:p>
          <a:p>
            <a:pPr marL="0" indent="0">
              <a:lnSpc>
                <a:spcPct val="100000"/>
              </a:lnSpc>
              <a:spcBef>
                <a:spcPts val="0"/>
              </a:spcBef>
              <a:buFont typeface="Arial" panose="020B0604020202020204" pitchFamily="34" charset="0"/>
              <a:buNone/>
            </a:pPr>
            <a:r>
              <a:rPr lang="en-US" dirty="0">
                <a:solidFill>
                  <a:srgbClr val="002060"/>
                </a:solidFill>
                <a:latin typeface="Futura" panose="02000503020000020003" pitchFamily="2" charset="0"/>
                <a:cs typeface="Futura Medium" panose="020B0602020204020303" pitchFamily="34" charset="-79"/>
              </a:rPr>
              <a:t>     and see if you both can answer these questions:</a:t>
            </a:r>
            <a:endParaRPr lang="en-US" sz="400" dirty="0">
              <a:solidFill>
                <a:srgbClr val="002060"/>
              </a:solidFill>
              <a:latin typeface="Futura" panose="02000503020000020003" pitchFamily="2" charset="0"/>
              <a:cs typeface="Futura Medium" panose="020B0602020204020303" pitchFamily="34" charset="-79"/>
            </a:endParaRPr>
          </a:p>
          <a:p>
            <a:pPr marL="514350" indent="-514350">
              <a:buFont typeface="Arial" panose="020B0604020202020204" pitchFamily="34" charset="0"/>
              <a:buAutoNum type="arabicPeriod"/>
            </a:pPr>
            <a:r>
              <a:rPr lang="en-US" dirty="0">
                <a:solidFill>
                  <a:srgbClr val="002060"/>
                </a:solidFill>
                <a:latin typeface="Futura" panose="02000503020000020003" pitchFamily="2" charset="0"/>
                <a:cs typeface="Futura Medium" panose="020B0602020204020303" pitchFamily="34" charset="-79"/>
              </a:rPr>
              <a:t>What is Drawdown: Marin?</a:t>
            </a:r>
          </a:p>
          <a:p>
            <a:pPr marL="514350" indent="-514350">
              <a:buFont typeface="Arial" panose="020B0604020202020204" pitchFamily="34" charset="0"/>
              <a:buAutoNum type="arabicPeriod"/>
            </a:pPr>
            <a:r>
              <a:rPr lang="en-US" dirty="0">
                <a:solidFill>
                  <a:srgbClr val="002060"/>
                </a:solidFill>
                <a:latin typeface="Futura" panose="02000503020000020003" pitchFamily="2" charset="0"/>
                <a:cs typeface="Futura Medium" panose="020B0602020204020303" pitchFamily="34" charset="-79"/>
              </a:rPr>
              <a:t>How can you get involved in the effort?</a:t>
            </a:r>
          </a:p>
          <a:p>
            <a:pPr marL="514350" indent="-514350">
              <a:buFont typeface="Arial" panose="020B0604020202020204" pitchFamily="34" charset="0"/>
              <a:buAutoNum type="arabicPeriod"/>
            </a:pPr>
            <a:r>
              <a:rPr lang="en-US" dirty="0">
                <a:solidFill>
                  <a:srgbClr val="002060"/>
                </a:solidFill>
                <a:latin typeface="Futura" panose="02000503020000020003" pitchFamily="2" charset="0"/>
                <a:cs typeface="Futura Medium" panose="020B0602020204020303" pitchFamily="34" charset="-79"/>
              </a:rPr>
              <a:t>What have we done so far? </a:t>
            </a:r>
          </a:p>
          <a:p>
            <a:pPr marL="514350" indent="-514350">
              <a:buFont typeface="Arial" panose="020B0604020202020204" pitchFamily="34" charset="0"/>
              <a:buAutoNum type="arabicPeriod"/>
            </a:pPr>
            <a:r>
              <a:rPr lang="en-US" dirty="0">
                <a:solidFill>
                  <a:srgbClr val="002060"/>
                </a:solidFill>
                <a:latin typeface="Futura" panose="02000503020000020003" pitchFamily="2" charset="0"/>
                <a:cs typeface="Futura Medium" panose="020B0602020204020303" pitchFamily="34" charset="-79"/>
              </a:rPr>
              <a:t>What kind of projects will </a:t>
            </a:r>
          </a:p>
          <a:p>
            <a:pPr marL="0" indent="0">
              <a:buNone/>
            </a:pPr>
            <a:r>
              <a:rPr lang="en-US" dirty="0">
                <a:solidFill>
                  <a:srgbClr val="002060"/>
                </a:solidFill>
                <a:latin typeface="Futura" panose="02000503020000020003" pitchFamily="2" charset="0"/>
                <a:cs typeface="Futura Medium" panose="020B0602020204020303" pitchFamily="34" charset="-79"/>
              </a:rPr>
              <a:t>     come out of this process? </a:t>
            </a:r>
          </a:p>
        </p:txBody>
      </p:sp>
      <p:sp>
        <p:nvSpPr>
          <p:cNvPr id="8" name="Google Shape;111;p17">
            <a:extLst>
              <a:ext uri="{FF2B5EF4-FFF2-40B4-BE49-F238E27FC236}">
                <a16:creationId xmlns:a16="http://schemas.microsoft.com/office/drawing/2014/main" id="{6B672593-831B-42C8-BA2F-75BABC1309D6}"/>
              </a:ext>
            </a:extLst>
          </p:cNvPr>
          <p:cNvSpPr/>
          <p:nvPr/>
        </p:nvSpPr>
        <p:spPr>
          <a:xfrm>
            <a:off x="5616466" y="3422710"/>
            <a:ext cx="3527534" cy="3435290"/>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ysClr val="window" lastClr="FFFFFF">
              <a:alpha val="69803"/>
            </a:sysClr>
          </a:solidFill>
          <a:ln>
            <a:noFill/>
          </a:ln>
        </p:spPr>
        <p:txBody>
          <a:bodyPr spcFirstLastPara="1" wrap="square" lIns="68569" tIns="34275" rIns="68569" bIns="34275" anchor="t" anchorCtr="0">
            <a:noAutofit/>
          </a:bodyPr>
          <a:lstStyle/>
          <a:p>
            <a:pPr marL="0" marR="0" lvl="0" indent="0" algn="ctr" defTabSz="685800" eaLnBrk="1" fontAlgn="auto" latinLnBrk="0" hangingPunct="1">
              <a:lnSpc>
                <a:spcPct val="100000"/>
              </a:lnSpc>
              <a:spcBef>
                <a:spcPts val="0"/>
              </a:spcBef>
              <a:spcAft>
                <a:spcPts val="0"/>
              </a:spcAft>
              <a:buClr>
                <a:prstClr val="black"/>
              </a:buClr>
              <a:buSzPts val="1600"/>
              <a:buFontTx/>
              <a:buNone/>
              <a:tabLst/>
              <a:defRPr/>
            </a:pPr>
            <a:endParaRPr kumimoji="0" sz="1200" b="0" i="0" u="none" strike="noStrike" kern="0" cap="none" spc="0" normalizeH="0" baseline="0" noProof="0" dirty="0">
              <a:ln>
                <a:noFill/>
              </a:ln>
              <a:solidFill>
                <a:prstClr val="black"/>
              </a:solidFill>
              <a:effectLst/>
              <a:uLnTx/>
              <a:uFillTx/>
              <a:ea typeface="Calibri"/>
              <a:cs typeface="Calibri"/>
              <a:sym typeface="Calibri"/>
            </a:endParaRPr>
          </a:p>
        </p:txBody>
      </p:sp>
      <p:sp>
        <p:nvSpPr>
          <p:cNvPr id="2" name="TextBox 1">
            <a:extLst>
              <a:ext uri="{FF2B5EF4-FFF2-40B4-BE49-F238E27FC236}">
                <a16:creationId xmlns:a16="http://schemas.microsoft.com/office/drawing/2014/main" id="{2647500D-5810-45C0-955C-4277F64064DC}"/>
              </a:ext>
            </a:extLst>
          </p:cNvPr>
          <p:cNvSpPr txBox="1"/>
          <p:nvPr/>
        </p:nvSpPr>
        <p:spPr>
          <a:xfrm>
            <a:off x="5599845" y="4539404"/>
            <a:ext cx="3527533" cy="1446550"/>
          </a:xfrm>
          <a:prstGeom prst="rect">
            <a:avLst/>
          </a:prstGeom>
          <a:noFill/>
        </p:spPr>
        <p:txBody>
          <a:bodyPr wrap="square" rtlCol="0">
            <a:spAutoFit/>
          </a:bodyPr>
          <a:lstStyle/>
          <a:p>
            <a:pPr algn="ctr"/>
            <a:r>
              <a:rPr lang="en-US" sz="4400" dirty="0">
                <a:solidFill>
                  <a:srgbClr val="002060"/>
                </a:solidFill>
              </a:rPr>
              <a:t>GROUP EXCERCISE</a:t>
            </a:r>
          </a:p>
        </p:txBody>
      </p:sp>
    </p:spTree>
    <p:extLst>
      <p:ext uri="{BB962C8B-B14F-4D97-AF65-F5344CB8AC3E}">
        <p14:creationId xmlns:p14="http://schemas.microsoft.com/office/powerpoint/2010/main" val="2115985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sp>
        <p:nvSpPr>
          <p:cNvPr id="6" name="Content Placeholder 2">
            <a:extLst>
              <a:ext uri="{FF2B5EF4-FFF2-40B4-BE49-F238E27FC236}">
                <a16:creationId xmlns:a16="http://schemas.microsoft.com/office/drawing/2014/main" id="{BB753997-31BF-4B1E-8429-E019F3FF8178}"/>
              </a:ext>
            </a:extLst>
          </p:cNvPr>
          <p:cNvSpPr txBox="1">
            <a:spLocks/>
          </p:cNvSpPr>
          <p:nvPr/>
        </p:nvSpPr>
        <p:spPr>
          <a:xfrm>
            <a:off x="761654" y="628591"/>
            <a:ext cx="7886700" cy="575043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rPr>
              <a:t>Finish Network Directory and begin to map out connections and ideas for reaching out to these groups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rPr>
              <a:t>Outreach + Marketing Plan Subcommittee finalizes draft SOW before next meeting</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rPr>
              <a:t>Collaboratives ask Council for ideas on how to integrate direct-lived experience of the community into draft solutions/projects</a:t>
            </a:r>
          </a:p>
          <a:p>
            <a:pPr marL="0" marR="0" lvl="0" indent="0" algn="l" defTabSz="685800" rtl="0" eaLnBrk="1" fontAlgn="auto" latinLnBrk="0" hangingPunct="1">
              <a:lnSpc>
                <a:spcPct val="90000"/>
              </a:lnSpc>
              <a:spcBef>
                <a:spcPts val="750"/>
              </a:spcBef>
              <a:spcAft>
                <a:spcPts val="0"/>
              </a:spcAft>
              <a:buClrTx/>
              <a:buSzTx/>
              <a:buNone/>
              <a:tabLst/>
              <a:defRPr/>
            </a:pPr>
            <a:endParaRPr kumimoji="0" lang="en-US" sz="2800" b="0" i="0" u="none" strike="noStrike" kern="1200" cap="none" spc="0" normalizeH="0" baseline="0" noProof="0" dirty="0">
              <a:ln>
                <a:noFill/>
              </a:ln>
              <a:solidFill>
                <a:sysClr val="windowText" lastClr="000000"/>
              </a:solidFill>
              <a:effectLst/>
              <a:uLnTx/>
              <a:uFillTx/>
              <a:latin typeface="Futura" panose="02000503020000020003" pitchFamily="2" charset="0"/>
              <a:ea typeface="+mn-ea"/>
              <a:cs typeface="Futura Medium" panose="020B0602020204020303" pitchFamily="34" charset="-79"/>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i="1" u="none" strike="noStrike" kern="1200" cap="none" spc="0" normalizeH="0" baseline="0" noProof="0" dirty="0">
                <a:ln>
                  <a:noFill/>
                </a:ln>
                <a:solidFill>
                  <a:srgbClr val="0070C0"/>
                </a:solidFill>
                <a:effectLst/>
                <a:uLnTx/>
                <a:uFillTx/>
                <a:latin typeface="Futura" panose="02000503020000020003" pitchFamily="2" charset="0"/>
                <a:ea typeface="+mn-ea"/>
                <a:cs typeface="Futura Medium" panose="020B0602020204020303" pitchFamily="34" charset="-79"/>
              </a:rPr>
              <a:t>Next meeting is </a:t>
            </a:r>
          </a:p>
          <a:p>
            <a:pPr marL="0" marR="0" lvl="0" indent="0" algn="l" defTabSz="685800" rtl="0" eaLnBrk="1" fontAlgn="auto" latinLnBrk="0" hangingPunct="1">
              <a:lnSpc>
                <a:spcPct val="90000"/>
              </a:lnSpc>
              <a:spcBef>
                <a:spcPts val="750"/>
              </a:spcBef>
              <a:spcAft>
                <a:spcPts val="0"/>
              </a:spcAft>
              <a:buClrTx/>
              <a:buSzTx/>
              <a:buNone/>
              <a:tabLst/>
              <a:defRPr/>
            </a:pPr>
            <a:r>
              <a:rPr kumimoji="0" lang="en-US" sz="2800" b="1" i="1" u="none" strike="noStrike" kern="1200" cap="none" spc="0" normalizeH="0" baseline="0" noProof="0" dirty="0">
                <a:ln>
                  <a:noFill/>
                </a:ln>
                <a:solidFill>
                  <a:srgbClr val="0070C0"/>
                </a:solidFill>
                <a:effectLst/>
                <a:uLnTx/>
                <a:uFillTx/>
                <a:latin typeface="Futura" panose="02000503020000020003" pitchFamily="2" charset="0"/>
                <a:ea typeface="+mn-ea"/>
                <a:cs typeface="Futura Medium" panose="020B0602020204020303" pitchFamily="34" charset="-79"/>
              </a:rPr>
              <a:t>Wednesday, May 29th.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ysClr val="windowText" lastClr="000000"/>
              </a:solidFill>
              <a:effectLst/>
              <a:uLnTx/>
              <a:uFillTx/>
              <a:latin typeface="Calibri"/>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7" name="Google Shape;111;p17">
            <a:extLst>
              <a:ext uri="{FF2B5EF4-FFF2-40B4-BE49-F238E27FC236}">
                <a16:creationId xmlns:a16="http://schemas.microsoft.com/office/drawing/2014/main" id="{7DAF14ED-E9DC-43D9-B480-836C04100A8A}"/>
              </a:ext>
            </a:extLst>
          </p:cNvPr>
          <p:cNvSpPr/>
          <p:nvPr/>
        </p:nvSpPr>
        <p:spPr>
          <a:xfrm>
            <a:off x="5638800" y="3444388"/>
            <a:ext cx="3527534" cy="3435290"/>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prstClr val="black"/>
              </a:buClr>
              <a:buSzPts val="1600"/>
              <a:buFontTx/>
              <a:buNone/>
              <a:tabLst/>
              <a:defRPr/>
            </a:pP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0C5FC782-ADE1-42A9-B700-8281611E9FA4}"/>
              </a:ext>
            </a:extLst>
          </p:cNvPr>
          <p:cNvSpPr/>
          <p:nvPr/>
        </p:nvSpPr>
        <p:spPr>
          <a:xfrm>
            <a:off x="6092045" y="5018719"/>
            <a:ext cx="2757486" cy="60016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a:ln>
                  <a:noFill/>
                </a:ln>
                <a:solidFill>
                  <a:srgbClr val="002060"/>
                </a:solidFill>
                <a:effectLst/>
                <a:uLnTx/>
                <a:uFillTx/>
                <a:latin typeface="Futura" panose="02000503020000020003" pitchFamily="2" charset="0"/>
                <a:ea typeface="+mj-ea"/>
                <a:cs typeface="Futura Medium" panose="020B0602020204020303" pitchFamily="34" charset="-79"/>
              </a:rPr>
              <a:t>NEXT STEPS</a:t>
            </a:r>
            <a:endParaRPr kumimoji="0" lang="en-US" sz="1800" b="1" i="0" u="none" strike="noStrike" kern="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536970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7"/>
          <p:cNvPicPr preferRelativeResize="0"/>
          <p:nvPr/>
        </p:nvPicPr>
        <p:blipFill rotWithShape="1">
          <a:blip r:embed="rId3">
            <a:alphaModFix/>
          </a:blip>
          <a:srcRect/>
          <a:stretch/>
        </p:blipFill>
        <p:spPr>
          <a:xfrm>
            <a:off x="-659337" y="0"/>
            <a:ext cx="9803337" cy="6858000"/>
          </a:xfrm>
          <a:prstGeom prst="rect">
            <a:avLst/>
          </a:prstGeom>
          <a:noFill/>
          <a:ln>
            <a:noFill/>
          </a:ln>
        </p:spPr>
      </p:pic>
      <p:sp>
        <p:nvSpPr>
          <p:cNvPr id="111" name="Google Shape;111;p17"/>
          <p:cNvSpPr/>
          <p:nvPr/>
        </p:nvSpPr>
        <p:spPr>
          <a:xfrm>
            <a:off x="5638800" y="3444388"/>
            <a:ext cx="3527534" cy="3435290"/>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prstClr val="black"/>
              </a:buClr>
              <a:buSzPts val="1600"/>
              <a:buFontTx/>
              <a:buNone/>
              <a:tabLst/>
              <a:defRPr/>
            </a:pP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13" name="Google Shape;113;p17"/>
          <p:cNvSpPr txBox="1">
            <a:spLocks noGrp="1"/>
          </p:cNvSpPr>
          <p:nvPr>
            <p:ph type="body" idx="1"/>
          </p:nvPr>
        </p:nvSpPr>
        <p:spPr>
          <a:xfrm>
            <a:off x="5869840" y="5791200"/>
            <a:ext cx="3247697" cy="512463"/>
          </a:xfrm>
          <a:prstGeom prst="rect">
            <a:avLst/>
          </a:prstGeom>
          <a:noFill/>
          <a:ln>
            <a:noFill/>
          </a:ln>
        </p:spPr>
        <p:txBody>
          <a:bodyPr spcFirstLastPara="1" vert="horz" wrap="square" lIns="68569" tIns="34275" rIns="68569" bIns="34275" rtlCol="0" anchor="t" anchorCtr="0">
            <a:noAutofit/>
          </a:bodyPr>
          <a:lstStyle/>
          <a:p>
            <a:pPr marL="0" indent="0" algn="ctr">
              <a:spcBef>
                <a:spcPts val="0"/>
              </a:spcBef>
              <a:buClr>
                <a:schemeClr val="dk1"/>
              </a:buClr>
              <a:buSzPts val="2000"/>
              <a:buNone/>
            </a:pPr>
            <a:r>
              <a:rPr lang="en-US" sz="1500" dirty="0">
                <a:solidFill>
                  <a:schemeClr val="accent1">
                    <a:lumMod val="50000"/>
                  </a:schemeClr>
                </a:solidFill>
                <a:latin typeface="Futura Medium" panose="020B0602020204020303" pitchFamily="34" charset="-79"/>
                <a:ea typeface="Carme"/>
                <a:cs typeface="Futura Medium" panose="020B0602020204020303" pitchFamily="34" charset="-79"/>
                <a:sym typeface="Carme"/>
              </a:rPr>
              <a:t>Local solutions to the global climate challenge.</a:t>
            </a:r>
            <a:endParaRPr dirty="0">
              <a:solidFill>
                <a:schemeClr val="accent1">
                  <a:lumMod val="50000"/>
                </a:schemeClr>
              </a:solidFill>
              <a:latin typeface="Futura Medium" panose="020B0602020204020303" pitchFamily="34" charset="-79"/>
              <a:cs typeface="Futura Medium" panose="020B0602020204020303" pitchFamily="34" charset="-79"/>
            </a:endParaRPr>
          </a:p>
        </p:txBody>
      </p:sp>
      <p:cxnSp>
        <p:nvCxnSpPr>
          <p:cNvPr id="114" name="Google Shape;114;p17"/>
          <p:cNvCxnSpPr/>
          <p:nvPr/>
        </p:nvCxnSpPr>
        <p:spPr>
          <a:xfrm>
            <a:off x="7016100" y="5562600"/>
            <a:ext cx="701565" cy="0"/>
          </a:xfrm>
          <a:prstGeom prst="straightConnector1">
            <a:avLst/>
          </a:prstGeom>
          <a:noFill/>
          <a:ln w="25400" cap="sq" cmpd="sng">
            <a:solidFill>
              <a:schemeClr val="tx2"/>
            </a:solidFill>
            <a:prstDash val="solid"/>
            <a:bevel/>
            <a:headEnd type="none" w="sm" len="sm"/>
            <a:tailEnd type="none" w="sm" len="sm"/>
          </a:ln>
        </p:spPr>
      </p:cxnSp>
      <p:sp>
        <p:nvSpPr>
          <p:cNvPr id="112" name="Google Shape;112;p17"/>
          <p:cNvSpPr txBox="1">
            <a:spLocks noGrp="1"/>
          </p:cNvSpPr>
          <p:nvPr>
            <p:ph type="title"/>
          </p:nvPr>
        </p:nvSpPr>
        <p:spPr>
          <a:xfrm>
            <a:off x="5922366" y="3962400"/>
            <a:ext cx="2993034" cy="1375542"/>
          </a:xfrm>
          <a:prstGeom prst="rect">
            <a:avLst/>
          </a:prstGeom>
          <a:noFill/>
          <a:ln>
            <a:noFill/>
          </a:ln>
        </p:spPr>
        <p:txBody>
          <a:bodyPr spcFirstLastPara="1" vert="horz" wrap="square" lIns="68569" tIns="34275" rIns="68569" bIns="34275" rtlCol="0" anchor="b" anchorCtr="0">
            <a:noAutofit/>
          </a:bodyPr>
          <a:lstStyle/>
          <a:p>
            <a:pPr algn="ctr">
              <a:spcBef>
                <a:spcPts val="0"/>
              </a:spcBef>
              <a:buClr>
                <a:schemeClr val="dk1"/>
              </a:buClr>
              <a:buSzPts val="4000"/>
            </a:pPr>
            <a:r>
              <a:rPr lang="en-US" sz="3000" b="1" dirty="0">
                <a:solidFill>
                  <a:schemeClr val="accent1">
                    <a:lumMod val="50000"/>
                  </a:schemeClr>
                </a:solidFill>
                <a:latin typeface="Futura" panose="02000503020000020003" pitchFamily="2" charset="0"/>
                <a:ea typeface="Carme"/>
                <a:cs typeface="Futura Medium" panose="020B0602020204020303" pitchFamily="34" charset="-79"/>
                <a:sym typeface="Carme"/>
              </a:rPr>
              <a:t>DRAWDOWN: Marin</a:t>
            </a:r>
            <a:endParaRPr b="1" dirty="0">
              <a:solidFill>
                <a:schemeClr val="accent1">
                  <a:lumMod val="50000"/>
                </a:schemeClr>
              </a:solidFill>
              <a:latin typeface="Futura" panose="02000503020000020003" pitchFamily="2" charset="0"/>
              <a:cs typeface="Futura Medium" panose="020B0602020204020303" pitchFamily="34" charset="-79"/>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1890120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4CAE3217-9558-4A49-900B-A6D37DE08BA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latin typeface="Futura" panose="02000503020000020003" pitchFamily="2" charset="0"/>
                <a:cs typeface="Futura Medium" panose="020B0602020204020303" pitchFamily="34" charset="-79"/>
              </a:rPr>
              <a:t>Our Progress</a:t>
            </a:r>
          </a:p>
        </p:txBody>
      </p:sp>
      <p:sp>
        <p:nvSpPr>
          <p:cNvPr id="7" name="Content Placeholder 2">
            <a:extLst>
              <a:ext uri="{FF2B5EF4-FFF2-40B4-BE49-F238E27FC236}">
                <a16:creationId xmlns:a16="http://schemas.microsoft.com/office/drawing/2014/main" id="{4F49F9B2-D8E8-4388-B12E-075D8ADD10A6}"/>
              </a:ext>
            </a:extLst>
          </p:cNvPr>
          <p:cNvSpPr txBox="1">
            <a:spLocks/>
          </p:cNvSpPr>
          <p:nvPr/>
        </p:nvSpPr>
        <p:spPr>
          <a:xfrm>
            <a:off x="588821" y="1637650"/>
            <a:ext cx="791312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Futura" panose="02000503020000020003" pitchFamily="2" charset="0"/>
                <a:ea typeface="+mn-ea"/>
                <a:cs typeface="Futura Medium" panose="020B0602020204020303" pitchFamily="34" charset="-79"/>
              </a:rPr>
              <a:t>Stakeholder Collaboratives</a:t>
            </a:r>
          </a:p>
          <a:p>
            <a:pPr lvl="1">
              <a:defRPr/>
            </a:pPr>
            <a:r>
              <a:rPr kumimoji="0" lang="en-US" sz="2400" b="0" i="0" u="none" strike="noStrike" kern="1200" cap="none" spc="0" normalizeH="0" baseline="0" noProof="0" dirty="0">
                <a:ln>
                  <a:noFill/>
                </a:ln>
                <a:solidFill>
                  <a:sysClr val="windowText" lastClr="000000"/>
                </a:solidFill>
                <a:effectLst/>
                <a:uLnTx/>
                <a:uFillTx/>
                <a:latin typeface="Futura" panose="02000503020000020003" pitchFamily="2" charset="0"/>
                <a:ea typeface="+mn-ea"/>
                <a:cs typeface="Futura Medium" panose="020B0602020204020303" pitchFamily="34" charset="-79"/>
              </a:rPr>
              <a:t>Renewable Energy, </a:t>
            </a:r>
            <a:r>
              <a:rPr lang="en-US" dirty="0">
                <a:solidFill>
                  <a:sysClr val="windowText" lastClr="000000"/>
                </a:solidFill>
                <a:latin typeface="Futura" panose="02000503020000020003" pitchFamily="2" charset="0"/>
                <a:cs typeface="Futura Medium" panose="020B0602020204020303" pitchFamily="34" charset="-79"/>
              </a:rPr>
              <a:t>Buildings + Infrastructure, </a:t>
            </a:r>
            <a:endParaRPr kumimoji="0" lang="en-US" sz="2400" b="0" i="0" u="none" strike="noStrike" kern="1200" cap="none" spc="0" normalizeH="0" baseline="0" noProof="0" dirty="0">
              <a:ln>
                <a:noFill/>
              </a:ln>
              <a:solidFill>
                <a:sysClr val="windowText" lastClr="000000"/>
              </a:solidFill>
              <a:effectLst/>
              <a:uLnTx/>
              <a:uFillTx/>
              <a:latin typeface="Futura" panose="02000503020000020003" pitchFamily="2" charset="0"/>
              <a:ea typeface="+mn-ea"/>
              <a:cs typeface="Futura Medium" panose="020B0602020204020303" pitchFamily="34" charset="-79"/>
            </a:endParaRPr>
          </a:p>
          <a:p>
            <a:pPr marL="457200" marR="0" lvl="1" indent="0" algn="l" defTabSz="914400" rtl="0" eaLnBrk="1" fontAlgn="auto" latinLnBrk="0" hangingPunct="1">
              <a:lnSpc>
                <a:spcPct val="90000"/>
              </a:lnSpc>
              <a:spcBef>
                <a:spcPts val="500"/>
              </a:spcBef>
              <a:spcAft>
                <a:spcPts val="0"/>
              </a:spcAft>
              <a:buClrTx/>
              <a:buSzTx/>
              <a:buNone/>
              <a:tabLst/>
              <a:defRPr/>
            </a:pPr>
            <a:r>
              <a:rPr kumimoji="0" lang="en-US" sz="2400" b="0" i="0" u="none" strike="noStrike" kern="1200" cap="none" spc="0" normalizeH="0" baseline="0" noProof="0" dirty="0">
                <a:ln>
                  <a:noFill/>
                </a:ln>
                <a:solidFill>
                  <a:sysClr val="windowText" lastClr="000000"/>
                </a:solidFill>
                <a:effectLst/>
                <a:uLnTx/>
                <a:uFillTx/>
                <a:latin typeface="Futura" panose="02000503020000020003" pitchFamily="2" charset="0"/>
                <a:ea typeface="+mn-ea"/>
                <a:cs typeface="Futura Medium" panose="020B0602020204020303" pitchFamily="34" charset="-79"/>
              </a:rPr>
              <a:t>	and Transportation: all working on designing projects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Futura" panose="02000503020000020003" pitchFamily="2" charset="0"/>
                <a:ea typeface="+mn-ea"/>
                <a:cs typeface="Futura Medium" panose="020B0602020204020303" pitchFamily="34" charset="-79"/>
              </a:rPr>
              <a:t>Carbon Sequestration kick-off on May 3</a:t>
            </a:r>
            <a:r>
              <a:rPr kumimoji="0" lang="en-US" sz="2400" b="0" i="0" u="none" strike="noStrike" kern="1200" cap="none" spc="0" normalizeH="0" baseline="30000" noProof="0" dirty="0">
                <a:ln>
                  <a:noFill/>
                </a:ln>
                <a:solidFill>
                  <a:sysClr val="windowText" lastClr="000000"/>
                </a:solidFill>
                <a:effectLst/>
                <a:uLnTx/>
                <a:uFillTx/>
                <a:latin typeface="Futura" panose="02000503020000020003" pitchFamily="2" charset="0"/>
                <a:ea typeface="+mn-ea"/>
                <a:cs typeface="Futura Medium" panose="020B0602020204020303" pitchFamily="34" charset="-79"/>
              </a:rPr>
              <a:t>rd</a:t>
            </a:r>
            <a:endParaRPr kumimoji="0" lang="en-US" sz="2400" b="0" i="0" u="none" strike="noStrike" kern="1200" cap="none" spc="0" normalizeH="0" baseline="0" noProof="0" dirty="0">
              <a:ln>
                <a:noFill/>
              </a:ln>
              <a:solidFill>
                <a:sysClr val="windowText" lastClr="000000"/>
              </a:solidFill>
              <a:effectLst/>
              <a:uLnTx/>
              <a:uFillTx/>
              <a:latin typeface="Futura" panose="02000503020000020003" pitchFamily="2" charset="0"/>
              <a:ea typeface="+mn-ea"/>
              <a:cs typeface="Futura Medium" panose="020B0602020204020303" pitchFamily="34" charset="-79"/>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Futura" panose="02000503020000020003" pitchFamily="2" charset="0"/>
                <a:ea typeface="+mn-ea"/>
                <a:cs typeface="Futura Medium" panose="020B0602020204020303" pitchFamily="34" charset="-79"/>
              </a:rPr>
              <a:t>Steering Committee– 3 meetings so far </a:t>
            </a:r>
          </a:p>
          <a:p>
            <a:pPr>
              <a:defRPr/>
            </a:pPr>
            <a:r>
              <a:rPr lang="en-US" dirty="0">
                <a:solidFill>
                  <a:sysClr val="windowText" lastClr="000000"/>
                </a:solidFill>
                <a:latin typeface="Futura" panose="02000503020000020003" pitchFamily="2" charset="0"/>
                <a:cs typeface="Futura Medium" panose="020B0602020204020303" pitchFamily="34" charset="-79"/>
              </a:rPr>
              <a:t>Funding: Marin Community </a:t>
            </a:r>
          </a:p>
          <a:p>
            <a:pPr marL="0" indent="0">
              <a:buNone/>
              <a:defRPr/>
            </a:pPr>
            <a:r>
              <a:rPr lang="en-US" dirty="0">
                <a:solidFill>
                  <a:sysClr val="windowText" lastClr="000000"/>
                </a:solidFill>
                <a:latin typeface="Futura" panose="02000503020000020003" pitchFamily="2" charset="0"/>
                <a:cs typeface="Futura Medium" panose="020B0602020204020303" pitchFamily="34" charset="-79"/>
              </a:rPr>
              <a:t>	Foundation</a:t>
            </a:r>
          </a:p>
          <a:p>
            <a:pPr>
              <a:defRPr/>
            </a:pPr>
            <a:r>
              <a:rPr lang="en-US" dirty="0">
                <a:solidFill>
                  <a:sysClr val="windowText" lastClr="000000"/>
                </a:solidFill>
                <a:latin typeface="Futura" panose="02000503020000020003" pitchFamily="2" charset="0"/>
                <a:cs typeface="Futura Medium" panose="020B0602020204020303" pitchFamily="34" charset="-79"/>
              </a:rPr>
              <a:t>Partnerships - </a:t>
            </a:r>
            <a:r>
              <a:rPr lang="en-US" dirty="0" err="1">
                <a:solidFill>
                  <a:sysClr val="windowText" lastClr="000000"/>
                </a:solidFill>
                <a:latin typeface="Futura" panose="02000503020000020003" pitchFamily="2" charset="0"/>
                <a:cs typeface="Futura Medium" panose="020B0602020204020303" pitchFamily="34" charset="-79"/>
              </a:rPr>
              <a:t>DearTomorrow</a:t>
            </a:r>
            <a:endParaRPr lang="en-US" dirty="0">
              <a:solidFill>
                <a:sysClr val="windowText" lastClr="000000"/>
              </a:solidFill>
              <a:latin typeface="Futura" panose="02000503020000020003" pitchFamily="2" charset="0"/>
              <a:cs typeface="Futura Medium" panose="020B0602020204020303" pitchFamily="34" charset="-79"/>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Futura" panose="02000503020000020003" pitchFamily="2" charset="0"/>
                <a:ea typeface="+mn-ea"/>
                <a:cs typeface="Futura Medium" panose="020B0602020204020303" pitchFamily="34" charset="-79"/>
              </a:rPr>
              <a:t>Website: </a:t>
            </a:r>
            <a:r>
              <a:rPr kumimoji="0" lang="en-US" sz="2800" b="0" i="1" u="none" strike="noStrike" kern="1200" cap="none" spc="0" normalizeH="0" baseline="0" noProof="0" dirty="0">
                <a:ln>
                  <a:noFill/>
                </a:ln>
                <a:solidFill>
                  <a:sysClr val="windowText" lastClr="000000"/>
                </a:solidFill>
                <a:effectLst/>
                <a:uLnTx/>
                <a:uFillTx/>
                <a:latin typeface="Futura" panose="02000503020000020003" pitchFamily="2" charset="0"/>
                <a:ea typeface="+mn-ea"/>
                <a:cs typeface="Futura Medium" panose="020B0602020204020303" pitchFamily="34" charset="-79"/>
              </a:rPr>
              <a:t>coming soon</a:t>
            </a:r>
            <a:endParaRPr kumimoji="0" lang="en-US" sz="2800" b="0" i="0" u="none" strike="noStrike" kern="1200" cap="none" spc="0" normalizeH="0" baseline="0" noProof="0" dirty="0">
              <a:ln>
                <a:noFill/>
              </a:ln>
              <a:solidFill>
                <a:sysClr val="windowText" lastClr="000000"/>
              </a:solidFill>
              <a:effectLst/>
              <a:uLnTx/>
              <a:uFillTx/>
              <a:latin typeface="Futura" panose="02000503020000020003" pitchFamily="2" charset="0"/>
              <a:ea typeface="+mn-ea"/>
              <a:cs typeface="Futura Medium" panose="020B0602020204020303" pitchFamily="34" charset="-79"/>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B30C5C2-15EB-442F-86B5-C5FD5DD909F1}"/>
              </a:ext>
            </a:extLst>
          </p:cNvPr>
          <p:cNvPicPr>
            <a:picLocks noChangeAspect="1"/>
          </p:cNvPicPr>
          <p:nvPr/>
        </p:nvPicPr>
        <p:blipFill>
          <a:blip r:embed="rId5"/>
          <a:stretch>
            <a:fillRect/>
          </a:stretch>
        </p:blipFill>
        <p:spPr>
          <a:xfrm>
            <a:off x="5614110" y="3419558"/>
            <a:ext cx="3529890" cy="3438442"/>
          </a:xfrm>
          <a:prstGeom prst="rect">
            <a:avLst/>
          </a:prstGeom>
        </p:spPr>
      </p:pic>
      <p:sp>
        <p:nvSpPr>
          <p:cNvPr id="3" name="TextBox 2">
            <a:extLst>
              <a:ext uri="{FF2B5EF4-FFF2-40B4-BE49-F238E27FC236}">
                <a16:creationId xmlns:a16="http://schemas.microsoft.com/office/drawing/2014/main" id="{D5B098BC-F303-4A8F-8DA9-7809F7FE74A0}"/>
              </a:ext>
            </a:extLst>
          </p:cNvPr>
          <p:cNvSpPr txBox="1"/>
          <p:nvPr/>
        </p:nvSpPr>
        <p:spPr>
          <a:xfrm>
            <a:off x="6443749" y="4838145"/>
            <a:ext cx="2174570" cy="830997"/>
          </a:xfrm>
          <a:prstGeom prst="rect">
            <a:avLst/>
          </a:prstGeom>
          <a:noFill/>
        </p:spPr>
        <p:txBody>
          <a:bodyPr wrap="none" rtlCol="0">
            <a:spAutoFit/>
          </a:bodyPr>
          <a:lstStyle/>
          <a:p>
            <a:r>
              <a:rPr lang="en-US" sz="4800" dirty="0">
                <a:solidFill>
                  <a:srgbClr val="002060"/>
                </a:solidFill>
              </a:rPr>
              <a:t>UPDATE</a:t>
            </a:r>
          </a:p>
        </p:txBody>
      </p:sp>
    </p:spTree>
    <p:extLst>
      <p:ext uri="{BB962C8B-B14F-4D97-AF65-F5344CB8AC3E}">
        <p14:creationId xmlns:p14="http://schemas.microsoft.com/office/powerpoint/2010/main" val="288943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730" y="-6290"/>
            <a:ext cx="9144000" cy="6858000"/>
          </a:xfrm>
          <a:prstGeom prst="rect">
            <a:avLst/>
          </a:prstGeom>
        </p:spPr>
      </p:pic>
      <p:sp>
        <p:nvSpPr>
          <p:cNvPr id="6" name="Content Placeholder 4">
            <a:extLst>
              <a:ext uri="{FF2B5EF4-FFF2-40B4-BE49-F238E27FC236}">
                <a16:creationId xmlns:a16="http://schemas.microsoft.com/office/drawing/2014/main" id="{EE7D691D-7F6C-49F8-BB5B-9061B6F0D834}"/>
              </a:ext>
            </a:extLst>
          </p:cNvPr>
          <p:cNvSpPr txBox="1">
            <a:spLocks/>
          </p:cNvSpPr>
          <p:nvPr/>
        </p:nvSpPr>
        <p:spPr>
          <a:xfrm>
            <a:off x="668952" y="1530656"/>
            <a:ext cx="8170386" cy="5122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rPr>
              <a:t>We are helping implement the vision of Drawdown: Marin:</a:t>
            </a:r>
            <a:endParaRPr kumimoji="0" lang="en-US" sz="2400" b="0" i="1"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800" b="0" i="1"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rPr>
              <a:t>Marin reverses its impacts on climate change by implementing local solutions, as we create a thriving, resilient, and equitable future for all</a:t>
            </a:r>
            <a:r>
              <a:rPr kumimoji="0" lang="en-US" sz="2400" b="0" i="1" u="none" strike="noStrike" kern="1200" cap="none" spc="0" normalizeH="0" baseline="0" noProof="0" dirty="0">
                <a:ln>
                  <a:noFill/>
                </a:ln>
                <a:solidFill>
                  <a:srgbClr val="002060"/>
                </a:solidFill>
                <a:effectLst/>
                <a:uLnTx/>
                <a:uFillTx/>
                <a:latin typeface="Futura" panose="02000503020000020003" pitchFamily="2" charset="0"/>
                <a:cs typeface="Futura Medium" panose="020B0602020204020303" pitchFamily="34" charset="-79"/>
              </a:rPr>
              <a:t>.</a:t>
            </a:r>
            <a:endParaRPr lang="en-US" sz="2400" dirty="0">
              <a:solidFill>
                <a:srgbClr val="002060"/>
              </a:solidFill>
              <a:latin typeface="Futura" panose="02000503020000020003" pitchFamily="2" charset="0"/>
              <a:cs typeface="Futura Medium" panose="020B0602020204020303" pitchFamily="34" charset="-79"/>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rPr>
              <a:t>Our role in this work is to:</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rPr>
              <a:t>Increase awareness of our initiative.</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rPr>
              <a:t>Gather community input </a:t>
            </a:r>
          </a:p>
          <a:p>
            <a:pPr marL="3429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rPr>
              <a:t>  (“direct-lived experience”) and </a:t>
            </a:r>
          </a:p>
          <a:p>
            <a:pPr marL="3429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rPr>
              <a:t>	refine projects</a:t>
            </a: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060"/>
                </a:solidFill>
                <a:effectLst/>
                <a:uLnTx/>
                <a:uFillTx/>
                <a:latin typeface="Futura" panose="02000503020000020003" pitchFamily="2" charset="0"/>
                <a:ea typeface="+mn-ea"/>
                <a:cs typeface="Futura Medium" panose="020B0602020204020303" pitchFamily="34" charset="-79"/>
              </a:rPr>
              <a:t>Inspire action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1451E677-6816-4781-92F3-07B7B5A37033}"/>
              </a:ext>
            </a:extLst>
          </p:cNvPr>
          <p:cNvSpPr txBox="1">
            <a:spLocks/>
          </p:cNvSpPr>
          <p:nvPr/>
        </p:nvSpPr>
        <p:spPr>
          <a:xfrm>
            <a:off x="476319" y="205095"/>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i="0" u="none" strike="noStrike" kern="1200" cap="none" spc="0" normalizeH="0" baseline="0" noProof="0" dirty="0">
                <a:ln>
                  <a:noFill/>
                </a:ln>
                <a:solidFill>
                  <a:srgbClr val="0070C0"/>
                </a:solidFill>
                <a:effectLst/>
                <a:uLnTx/>
                <a:uFillTx/>
                <a:latin typeface="Futura" panose="02000503020000020003" pitchFamily="2" charset="0"/>
                <a:cs typeface="Futura Medium" panose="020B0602020204020303" pitchFamily="34" charset="-79"/>
              </a:rPr>
              <a:t>Community Partnership Council</a:t>
            </a:r>
          </a:p>
        </p:txBody>
      </p:sp>
      <p:sp>
        <p:nvSpPr>
          <p:cNvPr id="8" name="Google Shape;111;p17">
            <a:extLst>
              <a:ext uri="{FF2B5EF4-FFF2-40B4-BE49-F238E27FC236}">
                <a16:creationId xmlns:a16="http://schemas.microsoft.com/office/drawing/2014/main" id="{DB941DBB-66B5-406D-9F99-8352D551DD8E}"/>
              </a:ext>
            </a:extLst>
          </p:cNvPr>
          <p:cNvSpPr/>
          <p:nvPr/>
        </p:nvSpPr>
        <p:spPr>
          <a:xfrm>
            <a:off x="5616466" y="3422710"/>
            <a:ext cx="3527534" cy="3435290"/>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ysClr val="window" lastClr="FFFFFF">
              <a:alpha val="69803"/>
            </a:sysClr>
          </a:solidFill>
          <a:ln>
            <a:noFill/>
          </a:ln>
        </p:spPr>
        <p:txBody>
          <a:bodyPr spcFirstLastPara="1" wrap="square" lIns="68569" tIns="34275" rIns="68569" bIns="34275" anchor="t" anchorCtr="0">
            <a:noAutofit/>
          </a:bodyPr>
          <a:lstStyle/>
          <a:p>
            <a:pPr marL="0" marR="0" lvl="0" indent="0" algn="ctr" defTabSz="685800" eaLnBrk="1" fontAlgn="auto" latinLnBrk="0" hangingPunct="1">
              <a:lnSpc>
                <a:spcPct val="100000"/>
              </a:lnSpc>
              <a:spcBef>
                <a:spcPts val="0"/>
              </a:spcBef>
              <a:spcAft>
                <a:spcPts val="0"/>
              </a:spcAft>
              <a:buClr>
                <a:prstClr val="black"/>
              </a:buClr>
              <a:buSzPts val="1600"/>
              <a:buFontTx/>
              <a:buNone/>
              <a:tabLst/>
              <a:defRPr/>
            </a:pPr>
            <a:endParaRPr kumimoji="0" sz="1200" b="0" i="0" u="none" strike="noStrike" kern="0" cap="none" spc="0" normalizeH="0" baseline="0" noProof="0" dirty="0">
              <a:ln>
                <a:noFill/>
              </a:ln>
              <a:solidFill>
                <a:prstClr val="black"/>
              </a:solidFill>
              <a:effectLst/>
              <a:uLnTx/>
              <a:uFillTx/>
              <a:ea typeface="Calibri"/>
              <a:cs typeface="Calibri"/>
              <a:sym typeface="Calibri"/>
            </a:endParaRPr>
          </a:p>
        </p:txBody>
      </p:sp>
      <p:sp>
        <p:nvSpPr>
          <p:cNvPr id="9" name="TextBox 8">
            <a:extLst>
              <a:ext uri="{FF2B5EF4-FFF2-40B4-BE49-F238E27FC236}">
                <a16:creationId xmlns:a16="http://schemas.microsoft.com/office/drawing/2014/main" id="{26FFA507-ECAD-4ECB-B969-2E182BB1F2EF}"/>
              </a:ext>
            </a:extLst>
          </p:cNvPr>
          <p:cNvSpPr txBox="1"/>
          <p:nvPr/>
        </p:nvSpPr>
        <p:spPr>
          <a:xfrm>
            <a:off x="6199015" y="4585628"/>
            <a:ext cx="2362435" cy="1446550"/>
          </a:xfrm>
          <a:prstGeom prst="rect">
            <a:avLst/>
          </a:prstGeom>
          <a:noFill/>
        </p:spPr>
        <p:txBody>
          <a:bodyPr wrap="square" rtlCol="0">
            <a:spAutoFit/>
          </a:bodyPr>
          <a:lstStyle/>
          <a:p>
            <a:pPr algn="ctr" defTabSz="914400"/>
            <a:r>
              <a:rPr lang="en-US" sz="4400" dirty="0">
                <a:solidFill>
                  <a:srgbClr val="44546A"/>
                </a:solidFill>
                <a:latin typeface="Futura Medium" panose="02000603030000020003" pitchFamily="2" charset="0"/>
              </a:rPr>
              <a:t>OUR ROLE</a:t>
            </a:r>
          </a:p>
        </p:txBody>
      </p:sp>
    </p:spTree>
    <p:extLst>
      <p:ext uri="{BB962C8B-B14F-4D97-AF65-F5344CB8AC3E}">
        <p14:creationId xmlns:p14="http://schemas.microsoft.com/office/powerpoint/2010/main" val="303659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7B654D6A-78E9-496D-B4F0-57A5FD622DE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0070C0"/>
                </a:solidFill>
                <a:latin typeface="Futura" panose="02000503020000020003" pitchFamily="2" charset="0"/>
              </a:rPr>
              <a:t>Commitment to Our Council </a:t>
            </a:r>
            <a:endParaRPr lang="en-US" dirty="0">
              <a:solidFill>
                <a:srgbClr val="0070C0"/>
              </a:solidFill>
              <a:latin typeface="Futura" panose="02000503020000020003" pitchFamily="2" charset="0"/>
            </a:endParaRPr>
          </a:p>
        </p:txBody>
      </p:sp>
      <p:sp>
        <p:nvSpPr>
          <p:cNvPr id="8" name="Content Placeholder 2">
            <a:extLst>
              <a:ext uri="{FF2B5EF4-FFF2-40B4-BE49-F238E27FC236}">
                <a16:creationId xmlns:a16="http://schemas.microsoft.com/office/drawing/2014/main" id="{03871830-5DAE-459E-9F39-09D961D3B06E}"/>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Futura" panose="02000503020000020003" pitchFamily="2" charset="0"/>
                <a:ea typeface="+mn-ea"/>
                <a:cs typeface="+mn-cs"/>
              </a:rPr>
              <a:t>Can you attend monthly meetings?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rgbClr val="002060"/>
              </a:solidFill>
              <a:effectLst/>
              <a:uLnTx/>
              <a:uFillTx/>
              <a:latin typeface="Futura" panose="02000503020000020003" pitchFamily="2"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Futura" panose="02000503020000020003" pitchFamily="2" charset="0"/>
                <a:ea typeface="+mn-ea"/>
                <a:cs typeface="+mn-cs"/>
              </a:rPr>
              <a:t>Do you have time to serve on a subcommittee?</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rgbClr val="002060"/>
              </a:solidFill>
              <a:effectLst/>
              <a:uLnTx/>
              <a:uFillTx/>
              <a:latin typeface="Futura" panose="02000503020000020003" pitchFamily="2"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Futura" panose="02000503020000020003" pitchFamily="2" charset="0"/>
                <a:ea typeface="+mn-ea"/>
                <a:cs typeface="+mn-cs"/>
              </a:rPr>
              <a:t>Do you just want to be </a:t>
            </a:r>
          </a:p>
          <a:p>
            <a:pPr marL="0" marR="0" lvl="0" indent="0" algn="l" defTabSz="914400" rtl="0" eaLnBrk="1" fontAlgn="auto" latinLnBrk="0" hangingPunct="1">
              <a:lnSpc>
                <a:spcPct val="90000"/>
              </a:lnSpc>
              <a:spcBef>
                <a:spcPts val="1000"/>
              </a:spcBef>
              <a:spcAft>
                <a:spcPts val="0"/>
              </a:spcAft>
              <a:buClrTx/>
              <a:buSzTx/>
              <a:buNone/>
              <a:tabLst/>
              <a:defRPr/>
            </a:pPr>
            <a:r>
              <a:rPr lang="en-US" dirty="0">
                <a:solidFill>
                  <a:srgbClr val="002060"/>
                </a:solidFill>
                <a:latin typeface="Futura" panose="02000503020000020003" pitchFamily="2" charset="0"/>
              </a:rPr>
              <a:t>       </a:t>
            </a:r>
            <a:r>
              <a:rPr kumimoji="0" lang="en-US" sz="2800" b="0" i="0" u="none" strike="noStrike" kern="1200" cap="none" spc="0" normalizeH="0" baseline="0" noProof="0" dirty="0">
                <a:ln>
                  <a:noFill/>
                </a:ln>
                <a:solidFill>
                  <a:srgbClr val="002060"/>
                </a:solidFill>
                <a:effectLst/>
                <a:uLnTx/>
                <a:uFillTx/>
                <a:latin typeface="Futura" panose="02000503020000020003" pitchFamily="2" charset="0"/>
                <a:ea typeface="+mn-ea"/>
                <a:cs typeface="+mn-cs"/>
              </a:rPr>
              <a:t>kept in the loop?</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srgbClr val="002060"/>
              </a:solidFill>
              <a:effectLst/>
              <a:uLnTx/>
              <a:uFillTx/>
              <a:latin typeface="Futura" panose="02000503020000020003" pitchFamily="2"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Google Shape;111;p17">
            <a:extLst>
              <a:ext uri="{FF2B5EF4-FFF2-40B4-BE49-F238E27FC236}">
                <a16:creationId xmlns:a16="http://schemas.microsoft.com/office/drawing/2014/main" id="{227C3E8B-58E0-4239-B232-58C1B81E7EC0}"/>
              </a:ext>
            </a:extLst>
          </p:cNvPr>
          <p:cNvSpPr/>
          <p:nvPr/>
        </p:nvSpPr>
        <p:spPr>
          <a:xfrm>
            <a:off x="5616466" y="3422710"/>
            <a:ext cx="3527534" cy="3435290"/>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ysClr val="window" lastClr="FFFFFF">
              <a:alpha val="69803"/>
            </a:sysClr>
          </a:solidFill>
          <a:ln>
            <a:noFill/>
          </a:ln>
        </p:spPr>
        <p:txBody>
          <a:bodyPr spcFirstLastPara="1" wrap="square" lIns="68569" tIns="34275" rIns="68569" bIns="34275" anchor="t" anchorCtr="0">
            <a:noAutofit/>
          </a:bodyPr>
          <a:lstStyle/>
          <a:p>
            <a:pPr marL="0" marR="0" lvl="0" indent="0" algn="ctr" defTabSz="685800" eaLnBrk="1" fontAlgn="auto" latinLnBrk="0" hangingPunct="1">
              <a:lnSpc>
                <a:spcPct val="100000"/>
              </a:lnSpc>
              <a:spcBef>
                <a:spcPts val="0"/>
              </a:spcBef>
              <a:spcAft>
                <a:spcPts val="0"/>
              </a:spcAft>
              <a:buClr>
                <a:prstClr val="black"/>
              </a:buClr>
              <a:buSzPts val="1600"/>
              <a:buFontTx/>
              <a:buNone/>
              <a:tabLst/>
              <a:defRPr/>
            </a:pPr>
            <a:endParaRPr kumimoji="0" sz="1200" b="0" i="0" u="none" strike="noStrike" kern="0" cap="none" spc="0" normalizeH="0" baseline="0" noProof="0" dirty="0">
              <a:ln>
                <a:noFill/>
              </a:ln>
              <a:solidFill>
                <a:prstClr val="black"/>
              </a:solidFill>
              <a:effectLst/>
              <a:uLnTx/>
              <a:uFillTx/>
              <a:ea typeface="Calibri"/>
              <a:cs typeface="Calibri"/>
              <a:sym typeface="Calibri"/>
            </a:endParaRPr>
          </a:p>
        </p:txBody>
      </p:sp>
      <p:sp>
        <p:nvSpPr>
          <p:cNvPr id="2" name="TextBox 1">
            <a:extLst>
              <a:ext uri="{FF2B5EF4-FFF2-40B4-BE49-F238E27FC236}">
                <a16:creationId xmlns:a16="http://schemas.microsoft.com/office/drawing/2014/main" id="{93EA56AF-6B42-4F2F-A031-22338ABB6A03}"/>
              </a:ext>
            </a:extLst>
          </p:cNvPr>
          <p:cNvSpPr txBox="1"/>
          <p:nvPr/>
        </p:nvSpPr>
        <p:spPr>
          <a:xfrm>
            <a:off x="5771169" y="4478635"/>
            <a:ext cx="3218127" cy="1323439"/>
          </a:xfrm>
          <a:prstGeom prst="rect">
            <a:avLst/>
          </a:prstGeom>
          <a:noFill/>
        </p:spPr>
        <p:txBody>
          <a:bodyPr wrap="square" rtlCol="0">
            <a:spAutoFit/>
          </a:bodyPr>
          <a:lstStyle/>
          <a:p>
            <a:pPr algn="ctr"/>
            <a:r>
              <a:rPr lang="en-US" sz="4000" dirty="0">
                <a:solidFill>
                  <a:srgbClr val="002060"/>
                </a:solidFill>
              </a:rPr>
              <a:t>QUESTIONS TO CONSIDER</a:t>
            </a:r>
          </a:p>
        </p:txBody>
      </p:sp>
    </p:spTree>
    <p:extLst>
      <p:ext uri="{BB962C8B-B14F-4D97-AF65-F5344CB8AC3E}">
        <p14:creationId xmlns:p14="http://schemas.microsoft.com/office/powerpoint/2010/main" val="1573713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B01CF569-7963-44B7-8AEF-9B5EB9CB32ED}"/>
              </a:ext>
            </a:extLst>
          </p:cNvPr>
          <p:cNvSpPr/>
          <p:nvPr/>
        </p:nvSpPr>
        <p:spPr>
          <a:xfrm>
            <a:off x="766969" y="570200"/>
            <a:ext cx="4572000" cy="76944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0070C0"/>
                </a:solidFill>
                <a:effectLst/>
                <a:uLnTx/>
                <a:uFillTx/>
                <a:latin typeface="Futura" panose="02000503020000020003" pitchFamily="2" charset="0"/>
                <a:ea typeface="+mj-ea"/>
                <a:cs typeface="Futura Medium" panose="020B0602020204020303" pitchFamily="34" charset="-79"/>
              </a:rPr>
              <a:t>Sub-Committees</a:t>
            </a:r>
            <a:endParaRPr kumimoji="0" lang="en-US" sz="1800" b="0" i="0" u="none" strike="noStrike" kern="0" cap="none" spc="0" normalizeH="0" baseline="0" noProof="0" dirty="0">
              <a:ln>
                <a:noFill/>
              </a:ln>
              <a:solidFill>
                <a:srgbClr val="0070C0"/>
              </a:solidFill>
              <a:effectLst/>
              <a:uLnTx/>
              <a:uFillTx/>
            </a:endParaRPr>
          </a:p>
        </p:txBody>
      </p:sp>
      <p:sp>
        <p:nvSpPr>
          <p:cNvPr id="6" name="Content Placeholder 2">
            <a:extLst>
              <a:ext uri="{FF2B5EF4-FFF2-40B4-BE49-F238E27FC236}">
                <a16:creationId xmlns:a16="http://schemas.microsoft.com/office/drawing/2014/main" id="{7E59EB53-0BA7-4F94-AEC1-08EC94FDC08E}"/>
              </a:ext>
            </a:extLst>
          </p:cNvPr>
          <p:cNvSpPr txBox="1">
            <a:spLocks/>
          </p:cNvSpPr>
          <p:nvPr/>
        </p:nvSpPr>
        <p:spPr>
          <a:xfrm>
            <a:off x="838200" y="1825625"/>
            <a:ext cx="1141476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latin typeface="Futura" panose="02000503020000020003" pitchFamily="2" charset="0"/>
                <a:cs typeface="Futura Medium" panose="020B0602020204020303" pitchFamily="34" charset="-79"/>
              </a:rPr>
              <a:t>Network Directory/Map – </a:t>
            </a:r>
            <a:r>
              <a:rPr lang="en-US" i="1" dirty="0">
                <a:solidFill>
                  <a:srgbClr val="002060"/>
                </a:solidFill>
                <a:latin typeface="Futura" panose="02000503020000020003" pitchFamily="2" charset="0"/>
                <a:cs typeface="Futura Medium" panose="020B0602020204020303" pitchFamily="34" charset="-79"/>
              </a:rPr>
              <a:t>Chris</a:t>
            </a:r>
          </a:p>
          <a:p>
            <a:pPr marL="0" indent="0">
              <a:buNone/>
            </a:pPr>
            <a:r>
              <a:rPr lang="en-US" i="1" dirty="0">
                <a:solidFill>
                  <a:srgbClr val="002060"/>
                </a:solidFill>
                <a:latin typeface="Futura" panose="02000503020000020003" pitchFamily="2" charset="0"/>
                <a:cs typeface="Futura Medium" panose="020B0602020204020303" pitchFamily="34" charset="-79"/>
              </a:rPr>
              <a:t>     Work session! 30 min.</a:t>
            </a:r>
          </a:p>
          <a:p>
            <a:pPr marL="0" indent="0">
              <a:buNone/>
            </a:pPr>
            <a:endParaRPr lang="en-US" i="1" dirty="0">
              <a:solidFill>
                <a:srgbClr val="002060"/>
              </a:solidFill>
              <a:latin typeface="Futura" panose="02000503020000020003" pitchFamily="2" charset="0"/>
              <a:cs typeface="Futura Medium" panose="020B0602020204020303" pitchFamily="34" charset="-79"/>
            </a:endParaRPr>
          </a:p>
          <a:p>
            <a:r>
              <a:rPr lang="en-US" dirty="0">
                <a:solidFill>
                  <a:srgbClr val="002060"/>
                </a:solidFill>
                <a:latin typeface="Futura" panose="02000503020000020003" pitchFamily="2" charset="0"/>
                <a:cs typeface="Futura Medium" panose="020B0602020204020303" pitchFamily="34" charset="-79"/>
              </a:rPr>
              <a:t>Outreach + Marketing Plan </a:t>
            </a:r>
          </a:p>
          <a:p>
            <a:pPr marL="0" indent="0">
              <a:buNone/>
            </a:pPr>
            <a:r>
              <a:rPr lang="en-US" dirty="0">
                <a:solidFill>
                  <a:srgbClr val="002060"/>
                </a:solidFill>
                <a:latin typeface="Futura" panose="02000503020000020003" pitchFamily="2" charset="0"/>
                <a:cs typeface="Futura Medium" panose="020B0602020204020303" pitchFamily="34" charset="-79"/>
              </a:rPr>
              <a:t>     Draft Scope of Work – </a:t>
            </a:r>
            <a:r>
              <a:rPr lang="en-US" i="1" dirty="0">
                <a:solidFill>
                  <a:srgbClr val="002060"/>
                </a:solidFill>
                <a:latin typeface="Futura" panose="02000503020000020003" pitchFamily="2" charset="0"/>
                <a:cs typeface="Futura Medium" panose="020B0602020204020303" pitchFamily="34" charset="-79"/>
              </a:rPr>
              <a:t>Leslie</a:t>
            </a:r>
          </a:p>
          <a:p>
            <a:endParaRPr lang="en-US" i="1" dirty="0">
              <a:latin typeface="Futura" panose="02000503020000020003" pitchFamily="2" charset="0"/>
            </a:endParaRPr>
          </a:p>
          <a:p>
            <a:endParaRPr lang="en-US" i="1" dirty="0">
              <a:latin typeface="Futura" panose="02000503020000020003" pitchFamily="2" charset="0"/>
            </a:endParaRPr>
          </a:p>
        </p:txBody>
      </p:sp>
      <p:sp>
        <p:nvSpPr>
          <p:cNvPr id="7" name="Google Shape;111;p17">
            <a:extLst>
              <a:ext uri="{FF2B5EF4-FFF2-40B4-BE49-F238E27FC236}">
                <a16:creationId xmlns:a16="http://schemas.microsoft.com/office/drawing/2014/main" id="{EE07D37D-D7D1-4B5A-BAD4-13F03A6BCB9D}"/>
              </a:ext>
            </a:extLst>
          </p:cNvPr>
          <p:cNvSpPr/>
          <p:nvPr/>
        </p:nvSpPr>
        <p:spPr>
          <a:xfrm>
            <a:off x="5616466" y="3422710"/>
            <a:ext cx="3527534" cy="3435290"/>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ysClr val="window" lastClr="FFFFFF">
              <a:alpha val="69803"/>
            </a:sysClr>
          </a:solidFill>
          <a:ln>
            <a:noFill/>
          </a:ln>
        </p:spPr>
        <p:txBody>
          <a:bodyPr spcFirstLastPara="1" wrap="square" lIns="68569" tIns="34275" rIns="68569" bIns="34275" anchor="t" anchorCtr="0">
            <a:noAutofit/>
          </a:bodyPr>
          <a:lstStyle/>
          <a:p>
            <a:pPr marL="0" marR="0" lvl="0" indent="0" algn="ctr" defTabSz="685800" eaLnBrk="1" fontAlgn="auto" latinLnBrk="0" hangingPunct="1">
              <a:lnSpc>
                <a:spcPct val="100000"/>
              </a:lnSpc>
              <a:spcBef>
                <a:spcPts val="0"/>
              </a:spcBef>
              <a:spcAft>
                <a:spcPts val="0"/>
              </a:spcAft>
              <a:buClr>
                <a:prstClr val="black"/>
              </a:buClr>
              <a:buSzPts val="1600"/>
              <a:buFontTx/>
              <a:buNone/>
              <a:tabLst/>
              <a:defRPr/>
            </a:pPr>
            <a:endParaRPr kumimoji="0" sz="1200" b="0" i="0" u="none" strike="noStrike" kern="0" cap="none" spc="0" normalizeH="0" baseline="0" noProof="0" dirty="0">
              <a:ln>
                <a:noFill/>
              </a:ln>
              <a:solidFill>
                <a:prstClr val="black"/>
              </a:solidFill>
              <a:effectLst/>
              <a:uLnTx/>
              <a:uFillTx/>
              <a:ea typeface="Calibri"/>
              <a:cs typeface="Calibri"/>
              <a:sym typeface="Calibri"/>
            </a:endParaRPr>
          </a:p>
        </p:txBody>
      </p:sp>
      <p:sp>
        <p:nvSpPr>
          <p:cNvPr id="3" name="TextBox 2">
            <a:extLst>
              <a:ext uri="{FF2B5EF4-FFF2-40B4-BE49-F238E27FC236}">
                <a16:creationId xmlns:a16="http://schemas.microsoft.com/office/drawing/2014/main" id="{43FFC50C-F796-4A37-A030-F14E8D966082}"/>
              </a:ext>
            </a:extLst>
          </p:cNvPr>
          <p:cNvSpPr txBox="1"/>
          <p:nvPr/>
        </p:nvSpPr>
        <p:spPr>
          <a:xfrm>
            <a:off x="6281484" y="4755634"/>
            <a:ext cx="2446879" cy="769441"/>
          </a:xfrm>
          <a:prstGeom prst="rect">
            <a:avLst/>
          </a:prstGeom>
          <a:noFill/>
        </p:spPr>
        <p:txBody>
          <a:bodyPr wrap="square" rtlCol="0">
            <a:spAutoFit/>
          </a:bodyPr>
          <a:lstStyle/>
          <a:p>
            <a:r>
              <a:rPr lang="en-US" sz="4400" kern="0" dirty="0">
                <a:solidFill>
                  <a:srgbClr val="0070C0"/>
                </a:solidFill>
                <a:latin typeface="+mj-lt"/>
                <a:cs typeface="Futura Medium" panose="020B0602020204020303" pitchFamily="34" charset="-79"/>
              </a:rPr>
              <a:t>UPDATES</a:t>
            </a:r>
            <a:endParaRPr lang="en-US" sz="4400" dirty="0">
              <a:latin typeface="+mj-lt"/>
            </a:endParaRPr>
          </a:p>
        </p:txBody>
      </p:sp>
    </p:spTree>
    <p:extLst>
      <p:ext uri="{BB962C8B-B14F-4D97-AF65-F5344CB8AC3E}">
        <p14:creationId xmlns:p14="http://schemas.microsoft.com/office/powerpoint/2010/main" val="404295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E884D2-AD60-48F8-8BA8-77BD35DCFAD1}"/>
              </a:ext>
            </a:extLst>
          </p:cNvPr>
          <p:cNvPicPr>
            <a:picLocks noChangeAspect="1"/>
          </p:cNvPicPr>
          <p:nvPr/>
        </p:nvPicPr>
        <p:blipFill>
          <a:blip r:embed="rId3"/>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82A98C1C-5543-4D90-B6BE-751501FEC1B9}"/>
              </a:ext>
            </a:extLst>
          </p:cNvPr>
          <p:cNvPicPr>
            <a:picLocks noChangeAspect="1"/>
          </p:cNvPicPr>
          <p:nvPr/>
        </p:nvPicPr>
        <p:blipFill>
          <a:blip r:embed="rId4"/>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16C86299-5D91-434B-9685-630234059B49}"/>
              </a:ext>
            </a:extLst>
          </p:cNvPr>
          <p:cNvSpPr/>
          <p:nvPr/>
        </p:nvSpPr>
        <p:spPr>
          <a:xfrm>
            <a:off x="718458" y="391733"/>
            <a:ext cx="7561018"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0070C0"/>
                </a:solidFill>
                <a:effectLst/>
                <a:uLnTx/>
                <a:uFillTx/>
                <a:latin typeface="Futura" panose="02000503020000020003" pitchFamily="2" charset="0"/>
                <a:ea typeface="+mj-ea"/>
                <a:cs typeface="Futura Medium" panose="020B0602020204020303" pitchFamily="34" charset="-79"/>
              </a:rPr>
              <a:t>What can we do right now? </a:t>
            </a:r>
            <a:endParaRPr kumimoji="0" lang="en-US" sz="1800" b="0" i="0" u="none" strike="noStrike" kern="0" cap="none" spc="0" normalizeH="0" baseline="0" noProof="0" dirty="0">
              <a:ln>
                <a:noFill/>
              </a:ln>
              <a:solidFill>
                <a:srgbClr val="0070C0"/>
              </a:solidFill>
              <a:effectLst/>
              <a:uLnTx/>
              <a:uFillTx/>
            </a:endParaRPr>
          </a:p>
        </p:txBody>
      </p:sp>
      <p:sp>
        <p:nvSpPr>
          <p:cNvPr id="3" name="Rectangle 2">
            <a:extLst>
              <a:ext uri="{FF2B5EF4-FFF2-40B4-BE49-F238E27FC236}">
                <a16:creationId xmlns:a16="http://schemas.microsoft.com/office/drawing/2014/main" id="{016AA16A-3AA2-4F6A-9D58-8C88B7EE52F3}"/>
              </a:ext>
            </a:extLst>
          </p:cNvPr>
          <p:cNvSpPr/>
          <p:nvPr/>
        </p:nvSpPr>
        <p:spPr>
          <a:xfrm>
            <a:off x="713792" y="1552907"/>
            <a:ext cx="7716416" cy="4847481"/>
          </a:xfrm>
          <a:prstGeom prst="rect">
            <a:avLst/>
          </a:prstGeom>
        </p:spPr>
        <p:txBody>
          <a:bodyPr wrap="square">
            <a:spAutoFit/>
          </a:bodyPr>
          <a:lstStyle/>
          <a:p>
            <a:pPr defTabSz="914400">
              <a:lnSpc>
                <a:spcPct val="90000"/>
              </a:lnSpc>
              <a:spcBef>
                <a:spcPts val="1000"/>
              </a:spcBef>
            </a:pPr>
            <a:r>
              <a:rPr lang="en-US" sz="2800" b="1" i="1" dirty="0">
                <a:solidFill>
                  <a:srgbClr val="0070C0"/>
                </a:solidFill>
                <a:latin typeface="Futura" panose="02000503020000020003" pitchFamily="2" charset="0"/>
                <a:cs typeface="Futura Medium" panose="020B0602020204020303" pitchFamily="34" charset="-79"/>
              </a:rPr>
              <a:t>Can you help us get the word out? </a:t>
            </a:r>
          </a:p>
          <a:p>
            <a:pPr defTabSz="914400">
              <a:lnSpc>
                <a:spcPct val="90000"/>
              </a:lnSpc>
              <a:spcBef>
                <a:spcPts val="1000"/>
              </a:spcBef>
            </a:pPr>
            <a:endParaRPr lang="en-US" sz="800" b="1" i="1" dirty="0">
              <a:solidFill>
                <a:srgbClr val="0070C0"/>
              </a:solidFill>
              <a:latin typeface="Futura" panose="02000503020000020003" pitchFamily="2" charset="0"/>
              <a:cs typeface="Futura Medium" panose="020B0602020204020303" pitchFamily="34" charset="-79"/>
            </a:endParaRPr>
          </a:p>
          <a:p>
            <a:pPr marL="228600" lvl="0" indent="-228600" defTabSz="914400">
              <a:lnSpc>
                <a:spcPct val="90000"/>
              </a:lnSpc>
              <a:spcBef>
                <a:spcPts val="1000"/>
              </a:spcBef>
              <a:buFont typeface="Arial" panose="020B0604020202020204" pitchFamily="34" charset="0"/>
              <a:buChar char="•"/>
            </a:pPr>
            <a:r>
              <a:rPr lang="en-US" sz="2800" dirty="0">
                <a:solidFill>
                  <a:srgbClr val="002060"/>
                </a:solidFill>
                <a:latin typeface="Futura" panose="02000503020000020003" pitchFamily="2" charset="0"/>
                <a:cs typeface="Futura Medium" panose="020B0602020204020303" pitchFamily="34" charset="-79"/>
              </a:rPr>
              <a:t>Raise awareness of Drawdown: Marin – </a:t>
            </a:r>
          </a:p>
          <a:p>
            <a:pPr lvl="0" defTabSz="914400">
              <a:lnSpc>
                <a:spcPct val="90000"/>
              </a:lnSpc>
              <a:spcBef>
                <a:spcPts val="1000"/>
              </a:spcBef>
            </a:pPr>
            <a:r>
              <a:rPr lang="en-US" sz="2800" dirty="0">
                <a:solidFill>
                  <a:srgbClr val="002060"/>
                </a:solidFill>
                <a:latin typeface="Futura" panose="02000503020000020003" pitchFamily="2" charset="0"/>
                <a:cs typeface="Futura Medium" panose="020B0602020204020303" pitchFamily="34" charset="-79"/>
              </a:rPr>
              <a:t>	what is it and what are our goals? </a:t>
            </a:r>
          </a:p>
          <a:p>
            <a:pPr marL="228600" lvl="0" indent="-228600" defTabSz="914400">
              <a:lnSpc>
                <a:spcPct val="90000"/>
              </a:lnSpc>
              <a:spcBef>
                <a:spcPts val="1000"/>
              </a:spcBef>
              <a:buFont typeface="Arial" panose="020B0604020202020204" pitchFamily="34" charset="0"/>
              <a:buChar char="•"/>
            </a:pPr>
            <a:r>
              <a:rPr lang="en-US" sz="2800" dirty="0">
                <a:solidFill>
                  <a:srgbClr val="002060"/>
                </a:solidFill>
                <a:latin typeface="Futura" panose="02000503020000020003" pitchFamily="2" charset="0"/>
                <a:cs typeface="Futura Medium" panose="020B0602020204020303" pitchFamily="34" charset="-79"/>
              </a:rPr>
              <a:t>Ask people to take action now!</a:t>
            </a:r>
          </a:p>
          <a:p>
            <a:pPr marL="228600" lvl="0" indent="-228600" defTabSz="914400">
              <a:lnSpc>
                <a:spcPct val="90000"/>
              </a:lnSpc>
              <a:spcBef>
                <a:spcPts val="1000"/>
              </a:spcBef>
              <a:buFont typeface="Arial" panose="020B0604020202020204" pitchFamily="34" charset="0"/>
              <a:buChar char="•"/>
            </a:pPr>
            <a:r>
              <a:rPr lang="en-US" sz="2800" i="1" dirty="0">
                <a:solidFill>
                  <a:srgbClr val="002060"/>
                </a:solidFill>
                <a:latin typeface="Futura" panose="02000503020000020003" pitchFamily="2" charset="0"/>
                <a:cs typeface="Futura Medium" panose="020B0602020204020303" pitchFamily="34" charset="-79"/>
              </a:rPr>
              <a:t>Community Ambassadors</a:t>
            </a:r>
          </a:p>
          <a:p>
            <a:pPr lvl="0" defTabSz="914400">
              <a:lnSpc>
                <a:spcPct val="90000"/>
              </a:lnSpc>
              <a:spcBef>
                <a:spcPts val="1000"/>
              </a:spcBef>
            </a:pPr>
            <a:r>
              <a:rPr lang="en-US" sz="2800" i="1" dirty="0">
                <a:solidFill>
                  <a:srgbClr val="002060"/>
                </a:solidFill>
                <a:latin typeface="Futura" panose="02000503020000020003" pitchFamily="2" charset="0"/>
                <a:cs typeface="Futura Medium" panose="020B0602020204020303" pitchFamily="34" charset="-79"/>
              </a:rPr>
              <a:t>	(more on this later)</a:t>
            </a:r>
          </a:p>
          <a:p>
            <a:pPr lvl="0" defTabSz="914400">
              <a:lnSpc>
                <a:spcPct val="90000"/>
              </a:lnSpc>
              <a:spcBef>
                <a:spcPts val="1000"/>
              </a:spcBef>
            </a:pPr>
            <a:endParaRPr lang="en-US" sz="2800" i="1" dirty="0">
              <a:solidFill>
                <a:srgbClr val="002060"/>
              </a:solidFill>
              <a:latin typeface="Futura" panose="02000503020000020003" pitchFamily="2" charset="0"/>
              <a:cs typeface="Futura Medium" panose="020B0602020204020303" pitchFamily="34" charset="-79"/>
            </a:endParaRPr>
          </a:p>
          <a:p>
            <a:pPr lvl="0" defTabSz="914400">
              <a:lnSpc>
                <a:spcPct val="90000"/>
              </a:lnSpc>
              <a:spcBef>
                <a:spcPts val="1000"/>
              </a:spcBef>
            </a:pPr>
            <a:endParaRPr lang="en-US" sz="2800" i="1" dirty="0">
              <a:solidFill>
                <a:srgbClr val="002060"/>
              </a:solidFill>
              <a:latin typeface="Futura" panose="02000503020000020003" pitchFamily="2" charset="0"/>
              <a:cs typeface="Futura Medium" panose="020B0602020204020303" pitchFamily="34" charset="-79"/>
            </a:endParaRPr>
          </a:p>
          <a:p>
            <a:pPr lvl="0" defTabSz="914400">
              <a:lnSpc>
                <a:spcPct val="90000"/>
              </a:lnSpc>
              <a:spcBef>
                <a:spcPts val="1000"/>
              </a:spcBef>
            </a:pPr>
            <a:r>
              <a:rPr lang="en-US" sz="2800" b="1" i="1" dirty="0">
                <a:solidFill>
                  <a:srgbClr val="002060"/>
                </a:solidFill>
                <a:latin typeface="Futura" panose="02000503020000020003" pitchFamily="2" charset="0"/>
                <a:cs typeface="Futura Medium" panose="020B0602020204020303" pitchFamily="34" charset="-79"/>
                <a:hlinkClick r:id="rId5">
                  <a:extLst>
                    <a:ext uri="{A12FA001-AC4F-418D-AE19-62706E023703}">
                      <ahyp:hlinkClr xmlns:ahyp="http://schemas.microsoft.com/office/drawing/2018/hyperlinkcolor" val="tx"/>
                    </a:ext>
                  </a:extLst>
                </a:hlinkClick>
              </a:rPr>
              <a:t>Events Tracker</a:t>
            </a:r>
            <a:endParaRPr lang="en-US" sz="2800" b="1" i="1" dirty="0">
              <a:solidFill>
                <a:srgbClr val="002060"/>
              </a:solidFill>
              <a:latin typeface="Futura" panose="02000503020000020003" pitchFamily="2" charset="0"/>
              <a:cs typeface="Futura Medium" panose="020B0602020204020303" pitchFamily="34" charset="-79"/>
            </a:endParaRPr>
          </a:p>
        </p:txBody>
      </p:sp>
      <p:pic>
        <p:nvPicPr>
          <p:cNvPr id="6" name="Picture 5">
            <a:extLst>
              <a:ext uri="{FF2B5EF4-FFF2-40B4-BE49-F238E27FC236}">
                <a16:creationId xmlns:a16="http://schemas.microsoft.com/office/drawing/2014/main" id="{01C2C0F6-9BF8-44C8-9C65-F47C4C90FFF9}"/>
              </a:ext>
            </a:extLst>
          </p:cNvPr>
          <p:cNvPicPr>
            <a:picLocks noChangeAspect="1"/>
          </p:cNvPicPr>
          <p:nvPr/>
        </p:nvPicPr>
        <p:blipFill>
          <a:blip r:embed="rId6"/>
          <a:stretch>
            <a:fillRect/>
          </a:stretch>
        </p:blipFill>
        <p:spPr>
          <a:xfrm>
            <a:off x="5623442" y="3419558"/>
            <a:ext cx="3529890" cy="3438442"/>
          </a:xfrm>
          <a:prstGeom prst="rect">
            <a:avLst/>
          </a:prstGeom>
        </p:spPr>
      </p:pic>
      <p:sp>
        <p:nvSpPr>
          <p:cNvPr id="8" name="TextBox 7">
            <a:extLst>
              <a:ext uri="{FF2B5EF4-FFF2-40B4-BE49-F238E27FC236}">
                <a16:creationId xmlns:a16="http://schemas.microsoft.com/office/drawing/2014/main" id="{D3FF3E98-F26F-4599-AD72-F042DE7EE553}"/>
              </a:ext>
            </a:extLst>
          </p:cNvPr>
          <p:cNvSpPr txBox="1"/>
          <p:nvPr/>
        </p:nvSpPr>
        <p:spPr>
          <a:xfrm>
            <a:off x="5623442" y="4766484"/>
            <a:ext cx="3994748" cy="1077218"/>
          </a:xfrm>
          <a:prstGeom prst="rect">
            <a:avLst/>
          </a:prstGeom>
          <a:noFill/>
        </p:spPr>
        <p:txBody>
          <a:bodyPr wrap="none" rtlCol="0">
            <a:spAutoFit/>
          </a:bodyPr>
          <a:lstStyle/>
          <a:p>
            <a:r>
              <a:rPr lang="en-US" sz="3200" dirty="0">
                <a:solidFill>
                  <a:srgbClr val="002060"/>
                </a:solidFill>
              </a:rPr>
              <a:t>DRAWDOWN: Marin </a:t>
            </a:r>
          </a:p>
          <a:p>
            <a:pPr algn="ctr"/>
            <a:r>
              <a:rPr lang="en-US" sz="3200" dirty="0">
                <a:solidFill>
                  <a:srgbClr val="002060"/>
                </a:solidFill>
              </a:rPr>
              <a:t>AMBASSADORS</a:t>
            </a:r>
          </a:p>
        </p:txBody>
      </p:sp>
    </p:spTree>
    <p:extLst>
      <p:ext uri="{BB962C8B-B14F-4D97-AF65-F5344CB8AC3E}">
        <p14:creationId xmlns:p14="http://schemas.microsoft.com/office/powerpoint/2010/main" val="411215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6C7600-3874-4129-9AA5-D1F3C320B9E6}"/>
              </a:ext>
            </a:extLst>
          </p:cNvPr>
          <p:cNvPicPr>
            <a:picLocks noChangeAspect="1"/>
          </p:cNvPicPr>
          <p:nvPr/>
        </p:nvPicPr>
        <p:blipFill>
          <a:blip r:embed="rId3"/>
          <a:stretch>
            <a:fillRect/>
          </a:stretch>
        </p:blipFill>
        <p:spPr>
          <a:xfrm>
            <a:off x="-323529" y="-32294"/>
            <a:ext cx="9848529" cy="6890294"/>
          </a:xfrm>
          <a:prstGeom prst="rect">
            <a:avLst/>
          </a:prstGeom>
        </p:spPr>
      </p:pic>
      <p:pic>
        <p:nvPicPr>
          <p:cNvPr id="2" name="Picture 1">
            <a:extLst>
              <a:ext uri="{FF2B5EF4-FFF2-40B4-BE49-F238E27FC236}">
                <a16:creationId xmlns:a16="http://schemas.microsoft.com/office/drawing/2014/main" id="{F59EE8EC-DE7C-41A3-A283-4847794B8FE4}"/>
              </a:ext>
            </a:extLst>
          </p:cNvPr>
          <p:cNvPicPr>
            <a:picLocks noChangeAspect="1"/>
          </p:cNvPicPr>
          <p:nvPr/>
        </p:nvPicPr>
        <p:blipFill>
          <a:blip r:embed="rId4"/>
          <a:stretch>
            <a:fillRect/>
          </a:stretch>
        </p:blipFill>
        <p:spPr>
          <a:xfrm>
            <a:off x="-352265" y="-49149"/>
            <a:ext cx="9848529" cy="6890294"/>
          </a:xfrm>
          <a:prstGeom prst="rect">
            <a:avLst/>
          </a:prstGeom>
        </p:spPr>
      </p:pic>
      <p:pic>
        <p:nvPicPr>
          <p:cNvPr id="18" name="Picture 17">
            <a:extLst>
              <a:ext uri="{FF2B5EF4-FFF2-40B4-BE49-F238E27FC236}">
                <a16:creationId xmlns:a16="http://schemas.microsoft.com/office/drawing/2014/main" id="{5963093F-644C-4A2E-85E7-C7A708A40210}"/>
              </a:ext>
            </a:extLst>
          </p:cNvPr>
          <p:cNvPicPr>
            <a:picLocks noChangeAspect="1"/>
          </p:cNvPicPr>
          <p:nvPr/>
        </p:nvPicPr>
        <p:blipFill>
          <a:blip r:embed="rId5"/>
          <a:stretch>
            <a:fillRect/>
          </a:stretch>
        </p:blipFill>
        <p:spPr>
          <a:xfrm>
            <a:off x="152400" y="80478"/>
            <a:ext cx="1290124" cy="1058434"/>
          </a:xfrm>
          <a:prstGeom prst="rect">
            <a:avLst/>
          </a:prstGeom>
        </p:spPr>
      </p:pic>
      <p:pic>
        <p:nvPicPr>
          <p:cNvPr id="4" name="Picture 3">
            <a:extLst>
              <a:ext uri="{FF2B5EF4-FFF2-40B4-BE49-F238E27FC236}">
                <a16:creationId xmlns:a16="http://schemas.microsoft.com/office/drawing/2014/main" id="{AEAA36E2-E37B-49DD-B7B3-C8E790E00F3E}"/>
              </a:ext>
            </a:extLst>
          </p:cNvPr>
          <p:cNvPicPr>
            <a:picLocks noChangeAspect="1"/>
          </p:cNvPicPr>
          <p:nvPr/>
        </p:nvPicPr>
        <p:blipFill>
          <a:blip r:embed="rId6"/>
          <a:stretch>
            <a:fillRect/>
          </a:stretch>
        </p:blipFill>
        <p:spPr>
          <a:xfrm>
            <a:off x="152400" y="1227661"/>
            <a:ext cx="1290124" cy="1058339"/>
          </a:xfrm>
          <a:prstGeom prst="rect">
            <a:avLst/>
          </a:prstGeom>
        </p:spPr>
      </p:pic>
      <p:pic>
        <p:nvPicPr>
          <p:cNvPr id="9" name="Picture 8">
            <a:extLst>
              <a:ext uri="{FF2B5EF4-FFF2-40B4-BE49-F238E27FC236}">
                <a16:creationId xmlns:a16="http://schemas.microsoft.com/office/drawing/2014/main" id="{B2625C37-ABBA-4281-BB86-E5A7272FDE63}"/>
              </a:ext>
            </a:extLst>
          </p:cNvPr>
          <p:cNvPicPr>
            <a:picLocks noChangeAspect="1"/>
          </p:cNvPicPr>
          <p:nvPr/>
        </p:nvPicPr>
        <p:blipFill>
          <a:blip r:embed="rId7"/>
          <a:stretch>
            <a:fillRect/>
          </a:stretch>
        </p:blipFill>
        <p:spPr>
          <a:xfrm>
            <a:off x="152401" y="2362200"/>
            <a:ext cx="1295400" cy="1033817"/>
          </a:xfrm>
          <a:prstGeom prst="rect">
            <a:avLst/>
          </a:prstGeom>
        </p:spPr>
      </p:pic>
      <p:pic>
        <p:nvPicPr>
          <p:cNvPr id="5" name="Picture 4">
            <a:extLst>
              <a:ext uri="{FF2B5EF4-FFF2-40B4-BE49-F238E27FC236}">
                <a16:creationId xmlns:a16="http://schemas.microsoft.com/office/drawing/2014/main" id="{F95871A4-32D1-4E8F-8F13-631481A1D050}"/>
              </a:ext>
            </a:extLst>
          </p:cNvPr>
          <p:cNvPicPr>
            <a:picLocks noChangeAspect="1"/>
          </p:cNvPicPr>
          <p:nvPr/>
        </p:nvPicPr>
        <p:blipFill>
          <a:blip r:embed="rId8"/>
          <a:stretch>
            <a:fillRect/>
          </a:stretch>
        </p:blipFill>
        <p:spPr>
          <a:xfrm>
            <a:off x="152401" y="3505200"/>
            <a:ext cx="1295400" cy="1024079"/>
          </a:xfrm>
          <a:prstGeom prst="rect">
            <a:avLst/>
          </a:prstGeom>
        </p:spPr>
      </p:pic>
      <p:pic>
        <p:nvPicPr>
          <p:cNvPr id="11" name="Picture 10">
            <a:extLst>
              <a:ext uri="{FF2B5EF4-FFF2-40B4-BE49-F238E27FC236}">
                <a16:creationId xmlns:a16="http://schemas.microsoft.com/office/drawing/2014/main" id="{05113DD0-869E-495E-B32F-45B951972F95}"/>
              </a:ext>
            </a:extLst>
          </p:cNvPr>
          <p:cNvPicPr>
            <a:picLocks noChangeAspect="1"/>
          </p:cNvPicPr>
          <p:nvPr/>
        </p:nvPicPr>
        <p:blipFill>
          <a:blip r:embed="rId9"/>
          <a:stretch>
            <a:fillRect/>
          </a:stretch>
        </p:blipFill>
        <p:spPr>
          <a:xfrm>
            <a:off x="152400" y="4615144"/>
            <a:ext cx="1290124" cy="1023656"/>
          </a:xfrm>
          <a:prstGeom prst="rect">
            <a:avLst/>
          </a:prstGeom>
        </p:spPr>
      </p:pic>
      <p:pic>
        <p:nvPicPr>
          <p:cNvPr id="12" name="Picture 11">
            <a:extLst>
              <a:ext uri="{FF2B5EF4-FFF2-40B4-BE49-F238E27FC236}">
                <a16:creationId xmlns:a16="http://schemas.microsoft.com/office/drawing/2014/main" id="{B152A777-BA7A-40E1-8193-19E31B6A74EF}"/>
              </a:ext>
            </a:extLst>
          </p:cNvPr>
          <p:cNvPicPr>
            <a:picLocks noChangeAspect="1"/>
          </p:cNvPicPr>
          <p:nvPr/>
        </p:nvPicPr>
        <p:blipFill>
          <a:blip r:embed="rId10"/>
          <a:stretch>
            <a:fillRect/>
          </a:stretch>
        </p:blipFill>
        <p:spPr>
          <a:xfrm>
            <a:off x="147658" y="5715000"/>
            <a:ext cx="1295400" cy="1058340"/>
          </a:xfrm>
          <a:prstGeom prst="rect">
            <a:avLst/>
          </a:prstGeom>
        </p:spPr>
      </p:pic>
      <p:sp>
        <p:nvSpPr>
          <p:cNvPr id="6" name="TextBox 5">
            <a:extLst>
              <a:ext uri="{FF2B5EF4-FFF2-40B4-BE49-F238E27FC236}">
                <a16:creationId xmlns:a16="http://schemas.microsoft.com/office/drawing/2014/main" id="{B124FFAC-05C1-4BFC-BBB1-3A9E9DF70190}"/>
              </a:ext>
            </a:extLst>
          </p:cNvPr>
          <p:cNvSpPr txBox="1"/>
          <p:nvPr/>
        </p:nvSpPr>
        <p:spPr>
          <a:xfrm>
            <a:off x="1600200" y="80478"/>
            <a:ext cx="4800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rPr>
              <a:t>Purchase 100% Renewable Energy </a:t>
            </a:r>
          </a:p>
        </p:txBody>
      </p:sp>
      <p:sp>
        <p:nvSpPr>
          <p:cNvPr id="7" name="TextBox 6">
            <a:extLst>
              <a:ext uri="{FF2B5EF4-FFF2-40B4-BE49-F238E27FC236}">
                <a16:creationId xmlns:a16="http://schemas.microsoft.com/office/drawing/2014/main" id="{280158D7-B224-450F-AB60-9C84CD2452F2}"/>
              </a:ext>
            </a:extLst>
          </p:cNvPr>
          <p:cNvSpPr txBox="1"/>
          <p:nvPr/>
        </p:nvSpPr>
        <p:spPr>
          <a:xfrm>
            <a:off x="1563238" y="1142620"/>
            <a:ext cx="3542162"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rPr>
              <a:t>Drive less, drive smarter</a:t>
            </a:r>
            <a:endParaRPr kumimoji="0" lang="en-US" sz="2400" b="0" i="0" u="none" strike="noStrike" kern="1200" cap="none" spc="0" normalizeH="0" baseline="0" noProof="0" dirty="0">
              <a:ln>
                <a:noFill/>
              </a:ln>
              <a:solidFill>
                <a:prstClr val="black"/>
              </a:solidFill>
              <a:effectLst/>
              <a:uLnTx/>
              <a:uFillTx/>
              <a:latin typeface="Futura Medium" panose="02000603030000020003" pitchFamily="2" charset="0"/>
              <a:ea typeface="+mn-ea"/>
              <a:cs typeface="+mn-cs"/>
            </a:endParaRPr>
          </a:p>
        </p:txBody>
      </p:sp>
      <p:sp>
        <p:nvSpPr>
          <p:cNvPr id="8" name="TextBox 7">
            <a:extLst>
              <a:ext uri="{FF2B5EF4-FFF2-40B4-BE49-F238E27FC236}">
                <a16:creationId xmlns:a16="http://schemas.microsoft.com/office/drawing/2014/main" id="{3FBCE018-C8A5-4A2B-8EC6-77AF31F26D6C}"/>
              </a:ext>
            </a:extLst>
          </p:cNvPr>
          <p:cNvSpPr txBox="1"/>
          <p:nvPr/>
        </p:nvSpPr>
        <p:spPr>
          <a:xfrm>
            <a:off x="1524000" y="2262727"/>
            <a:ext cx="77567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rPr>
              <a:t>Upgrade your lighting</a:t>
            </a:r>
          </a:p>
        </p:txBody>
      </p:sp>
      <p:sp>
        <p:nvSpPr>
          <p:cNvPr id="10" name="TextBox 9">
            <a:extLst>
              <a:ext uri="{FF2B5EF4-FFF2-40B4-BE49-F238E27FC236}">
                <a16:creationId xmlns:a16="http://schemas.microsoft.com/office/drawing/2014/main" id="{9D8FCA9C-86B0-4F25-9338-EB6C169B60C2}"/>
              </a:ext>
            </a:extLst>
          </p:cNvPr>
          <p:cNvSpPr txBox="1"/>
          <p:nvPr/>
        </p:nvSpPr>
        <p:spPr>
          <a:xfrm>
            <a:off x="1526670" y="3414325"/>
            <a:ext cx="4648200" cy="11541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rPr>
              <a:t>Support local farms and reduce waste by only buying the food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rPr>
              <a:t>that you will consume</a:t>
            </a:r>
          </a:p>
        </p:txBody>
      </p:sp>
      <p:sp>
        <p:nvSpPr>
          <p:cNvPr id="13" name="TextBox 12">
            <a:extLst>
              <a:ext uri="{FF2B5EF4-FFF2-40B4-BE49-F238E27FC236}">
                <a16:creationId xmlns:a16="http://schemas.microsoft.com/office/drawing/2014/main" id="{0CEE2754-3139-400F-AAD9-8351B388C34D}"/>
              </a:ext>
            </a:extLst>
          </p:cNvPr>
          <p:cNvSpPr txBox="1"/>
          <p:nvPr/>
        </p:nvSpPr>
        <p:spPr>
          <a:xfrm>
            <a:off x="1524000" y="4686181"/>
            <a:ext cx="7756701"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rPr>
              <a:t>Support sustainable agricultural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rPr>
              <a:t>practices that drawdown carbon</a:t>
            </a:r>
          </a:p>
        </p:txBody>
      </p:sp>
      <p:sp>
        <p:nvSpPr>
          <p:cNvPr id="14" name="TextBox 13">
            <a:extLst>
              <a:ext uri="{FF2B5EF4-FFF2-40B4-BE49-F238E27FC236}">
                <a16:creationId xmlns:a16="http://schemas.microsoft.com/office/drawing/2014/main" id="{CB118E86-BE0E-47CD-BDE5-31D59DAD9BC8}"/>
              </a:ext>
            </a:extLst>
          </p:cNvPr>
          <p:cNvSpPr txBox="1"/>
          <p:nvPr/>
        </p:nvSpPr>
        <p:spPr>
          <a:xfrm>
            <a:off x="1524000" y="5631597"/>
            <a:ext cx="75438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rPr>
              <a:t>Start a Resilient Neighborhoods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rPr>
              <a:t>   team at home or at work</a:t>
            </a:r>
            <a:endParaRPr kumimoji="0" lang="en-US" sz="2300" b="0"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156DAA91-1719-4AFC-9422-489E56E04547}"/>
              </a:ext>
            </a:extLst>
          </p:cNvPr>
          <p:cNvPicPr>
            <a:picLocks noChangeAspect="1"/>
          </p:cNvPicPr>
          <p:nvPr/>
        </p:nvPicPr>
        <p:blipFill>
          <a:blip r:embed="rId11"/>
          <a:stretch>
            <a:fillRect/>
          </a:stretch>
        </p:blipFill>
        <p:spPr>
          <a:xfrm>
            <a:off x="5623442" y="3419558"/>
            <a:ext cx="3529890" cy="3438442"/>
          </a:xfrm>
          <a:prstGeom prst="rect">
            <a:avLst/>
          </a:prstGeom>
        </p:spPr>
      </p:pic>
      <p:sp>
        <p:nvSpPr>
          <p:cNvPr id="19" name="Rectangle 18">
            <a:extLst>
              <a:ext uri="{FF2B5EF4-FFF2-40B4-BE49-F238E27FC236}">
                <a16:creationId xmlns:a16="http://schemas.microsoft.com/office/drawing/2014/main" id="{AC4B9996-C4D3-44D6-9D26-C99290D7B722}"/>
              </a:ext>
            </a:extLst>
          </p:cNvPr>
          <p:cNvSpPr/>
          <p:nvPr/>
        </p:nvSpPr>
        <p:spPr>
          <a:xfrm>
            <a:off x="4648200" y="4495800"/>
            <a:ext cx="55626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rPr>
              <a:t>WHAT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rPr>
              <a:t>CAN YOU DO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1F497D"/>
              </a:solidFill>
              <a:effectLst/>
              <a:uLnTx/>
              <a:uFillTx/>
              <a:latin typeface="Futura Medium" panose="02000603030000020003"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1F497D"/>
                </a:solidFill>
                <a:effectLst/>
                <a:uLnTx/>
                <a:uFillTx/>
                <a:latin typeface="Futura Medium" panose="02000603030000020003" pitchFamily="2" charset="0"/>
                <a:ea typeface="+mn-ea"/>
                <a:cs typeface="+mn-cs"/>
              </a:rPr>
              <a:t>RIGHT NOW?</a:t>
            </a:r>
          </a:p>
        </p:txBody>
      </p:sp>
    </p:spTree>
    <p:extLst>
      <p:ext uri="{BB962C8B-B14F-4D97-AF65-F5344CB8AC3E}">
        <p14:creationId xmlns:p14="http://schemas.microsoft.com/office/powerpoint/2010/main" val="49457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A2EC9D-DC9C-4647-8273-AFC508682161}"/>
              </a:ext>
            </a:extLst>
          </p:cNvPr>
          <p:cNvPicPr>
            <a:picLocks noChangeAspect="1"/>
          </p:cNvPicPr>
          <p:nvPr/>
        </p:nvPicPr>
        <p:blipFill>
          <a:blip r:embed="rId3"/>
          <a:stretch>
            <a:fillRect/>
          </a:stretch>
        </p:blipFill>
        <p:spPr>
          <a:xfrm>
            <a:off x="0" y="0"/>
            <a:ext cx="9473186" cy="6858000"/>
          </a:xfrm>
          <a:prstGeom prst="rect">
            <a:avLst/>
          </a:prstGeom>
          <a:solidFill>
            <a:schemeClr val="bg1">
              <a:alpha val="52000"/>
            </a:schemeClr>
          </a:solidFill>
        </p:spPr>
      </p:pic>
      <p:graphicFrame>
        <p:nvGraphicFramePr>
          <p:cNvPr id="29" name="Diagram 28">
            <a:extLst>
              <a:ext uri="{FF2B5EF4-FFF2-40B4-BE49-F238E27FC236}">
                <a16:creationId xmlns:a16="http://schemas.microsoft.com/office/drawing/2014/main" id="{D4A4F2E5-E857-4DD3-BC15-6C7236A95D4F}"/>
              </a:ext>
            </a:extLst>
          </p:cNvPr>
          <p:cNvGraphicFramePr/>
          <p:nvPr>
            <p:extLst>
              <p:ext uri="{D42A27DB-BD31-4B8C-83A1-F6EECF244321}">
                <p14:modId xmlns:p14="http://schemas.microsoft.com/office/powerpoint/2010/main" val="2947265743"/>
              </p:ext>
            </p:extLst>
          </p:nvPr>
        </p:nvGraphicFramePr>
        <p:xfrm>
          <a:off x="-3089839" y="-16625"/>
          <a:ext cx="12563025"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4" name="Picture 33">
            <a:extLst>
              <a:ext uri="{FF2B5EF4-FFF2-40B4-BE49-F238E27FC236}">
                <a16:creationId xmlns:a16="http://schemas.microsoft.com/office/drawing/2014/main" id="{2B09B1F0-4071-46D8-BC88-D3348D34966B}"/>
              </a:ext>
            </a:extLst>
          </p:cNvPr>
          <p:cNvPicPr>
            <a:picLocks noChangeAspect="1"/>
          </p:cNvPicPr>
          <p:nvPr/>
        </p:nvPicPr>
        <p:blipFill>
          <a:blip r:embed="rId9"/>
          <a:stretch>
            <a:fillRect/>
          </a:stretch>
        </p:blipFill>
        <p:spPr>
          <a:xfrm>
            <a:off x="3449521" y="2051185"/>
            <a:ext cx="1304657" cy="1304657"/>
          </a:xfrm>
          <a:prstGeom prst="rect">
            <a:avLst/>
          </a:prstGeom>
        </p:spPr>
      </p:pic>
      <p:pic>
        <p:nvPicPr>
          <p:cNvPr id="36" name="Picture 35">
            <a:extLst>
              <a:ext uri="{FF2B5EF4-FFF2-40B4-BE49-F238E27FC236}">
                <a16:creationId xmlns:a16="http://schemas.microsoft.com/office/drawing/2014/main" id="{891CCB3D-BA35-4F28-A65F-B76B0B926F45}"/>
              </a:ext>
            </a:extLst>
          </p:cNvPr>
          <p:cNvPicPr>
            <a:picLocks noChangeAspect="1"/>
          </p:cNvPicPr>
          <p:nvPr/>
        </p:nvPicPr>
        <p:blipFill>
          <a:blip r:embed="rId10"/>
          <a:stretch>
            <a:fillRect/>
          </a:stretch>
        </p:blipFill>
        <p:spPr>
          <a:xfrm>
            <a:off x="1923658" y="1759281"/>
            <a:ext cx="1371622" cy="1377815"/>
          </a:xfrm>
          <a:prstGeom prst="rect">
            <a:avLst/>
          </a:prstGeom>
        </p:spPr>
      </p:pic>
      <p:sp>
        <p:nvSpPr>
          <p:cNvPr id="37" name="Google Shape;111;p17">
            <a:extLst>
              <a:ext uri="{FF2B5EF4-FFF2-40B4-BE49-F238E27FC236}">
                <a16:creationId xmlns:a16="http://schemas.microsoft.com/office/drawing/2014/main" id="{E15B7DD5-1B2E-4283-9BF0-1A8DE2ACDA84}"/>
              </a:ext>
            </a:extLst>
          </p:cNvPr>
          <p:cNvSpPr/>
          <p:nvPr/>
        </p:nvSpPr>
        <p:spPr>
          <a:xfrm>
            <a:off x="5715000" y="3429000"/>
            <a:ext cx="3451334" cy="3429000"/>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prstClr val="black"/>
              </a:buClr>
              <a:buSzPts val="1600"/>
              <a:buFontTx/>
              <a:buNone/>
              <a:tabLst/>
              <a:defRPr/>
            </a:pPr>
            <a:endParaRPr kumimoji="0"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38" name="TextBox 37">
            <a:extLst>
              <a:ext uri="{FF2B5EF4-FFF2-40B4-BE49-F238E27FC236}">
                <a16:creationId xmlns:a16="http://schemas.microsoft.com/office/drawing/2014/main" id="{D3D30703-1FD6-48D4-90B3-6FBA8449ABF0}"/>
              </a:ext>
            </a:extLst>
          </p:cNvPr>
          <p:cNvSpPr txBox="1"/>
          <p:nvPr/>
        </p:nvSpPr>
        <p:spPr>
          <a:xfrm>
            <a:off x="5715000" y="5391739"/>
            <a:ext cx="352753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497D"/>
                </a:solidFill>
                <a:effectLst/>
                <a:uLnTx/>
                <a:uFillTx/>
                <a:latin typeface="Futura" panose="02000503020000020003" pitchFamily="2" charset="0"/>
                <a:ea typeface="+mn-ea"/>
                <a:cs typeface="+mn-cs"/>
              </a:rPr>
              <a:t>WHAT DOES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497D"/>
                </a:solidFill>
                <a:effectLst/>
                <a:uLnTx/>
                <a:uFillTx/>
                <a:latin typeface="Futura" panose="02000503020000020003" pitchFamily="2" charset="0"/>
                <a:ea typeface="+mn-ea"/>
                <a:cs typeface="+mn-cs"/>
              </a:rPr>
              <a:t>THIS LOOK LIKE?</a:t>
            </a:r>
          </a:p>
        </p:txBody>
      </p:sp>
      <p:graphicFrame>
        <p:nvGraphicFramePr>
          <p:cNvPr id="41" name="Diagram 40">
            <a:extLst>
              <a:ext uri="{FF2B5EF4-FFF2-40B4-BE49-F238E27FC236}">
                <a16:creationId xmlns:a16="http://schemas.microsoft.com/office/drawing/2014/main" id="{06739D4B-BD92-481D-BABF-561E972D8762}"/>
              </a:ext>
            </a:extLst>
          </p:cNvPr>
          <p:cNvGraphicFramePr/>
          <p:nvPr>
            <p:extLst>
              <p:ext uri="{D42A27DB-BD31-4B8C-83A1-F6EECF244321}">
                <p14:modId xmlns:p14="http://schemas.microsoft.com/office/powerpoint/2010/main" val="3650452488"/>
              </p:ext>
            </p:extLst>
          </p:nvPr>
        </p:nvGraphicFramePr>
        <p:xfrm>
          <a:off x="4800600" y="266934"/>
          <a:ext cx="6096000" cy="4064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3" name="Picture 2">
            <a:extLst>
              <a:ext uri="{FF2B5EF4-FFF2-40B4-BE49-F238E27FC236}">
                <a16:creationId xmlns:a16="http://schemas.microsoft.com/office/drawing/2014/main" id="{C2077761-ECF2-4F95-BD52-94A1A5870B02}"/>
              </a:ext>
            </a:extLst>
          </p:cNvPr>
          <p:cNvPicPr>
            <a:picLocks noChangeAspect="1"/>
          </p:cNvPicPr>
          <p:nvPr/>
        </p:nvPicPr>
        <p:blipFill>
          <a:blip r:embed="rId16"/>
          <a:stretch>
            <a:fillRect/>
          </a:stretch>
        </p:blipFill>
        <p:spPr>
          <a:xfrm>
            <a:off x="4800600" y="3765685"/>
            <a:ext cx="5560034" cy="1377815"/>
          </a:xfrm>
          <a:prstGeom prst="rect">
            <a:avLst/>
          </a:prstGeom>
        </p:spPr>
      </p:pic>
    </p:spTree>
    <p:extLst>
      <p:ext uri="{BB962C8B-B14F-4D97-AF65-F5344CB8AC3E}">
        <p14:creationId xmlns:p14="http://schemas.microsoft.com/office/powerpoint/2010/main" val="1524304683"/>
      </p:ext>
    </p:extLst>
  </p:cSld>
  <p:clrMapOvr>
    <a:masterClrMapping/>
  </p:clrMapOvr>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1916</Words>
  <Application>Microsoft Office PowerPoint</Application>
  <PresentationFormat>On-screen Show (4:3)</PresentationFormat>
  <Paragraphs>390</Paragraphs>
  <Slides>23</Slides>
  <Notes>23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23</vt:i4>
      </vt:variant>
    </vt:vector>
  </HeadingPairs>
  <TitlesOfParts>
    <vt:vector size="36" baseType="lpstr">
      <vt:lpstr>Arial</vt:lpstr>
      <vt:lpstr>Arial Narrow</vt:lpstr>
      <vt:lpstr>Calibri</vt:lpstr>
      <vt:lpstr>Calibri Light</vt:lpstr>
      <vt:lpstr>Carme</vt:lpstr>
      <vt:lpstr>Futura</vt:lpstr>
      <vt:lpstr>Futura </vt:lpstr>
      <vt:lpstr>Futura Medium</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DRAWDOWN: Marin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Alden</dc:creator>
  <cp:lastModifiedBy>Alden, Leslie</cp:lastModifiedBy>
  <cp:revision>43</cp:revision>
  <dcterms:created xsi:type="dcterms:W3CDTF">2019-04-20T19:47:52Z</dcterms:created>
  <dcterms:modified xsi:type="dcterms:W3CDTF">2019-04-24T21:36:32Z</dcterms:modified>
</cp:coreProperties>
</file>