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53"/>
  </p:notesMasterIdLst>
  <p:handoutMasterIdLst>
    <p:handoutMasterId r:id="rId54"/>
  </p:handoutMasterIdLst>
  <p:sldIdLst>
    <p:sldId id="320" r:id="rId2"/>
    <p:sldId id="411" r:id="rId3"/>
    <p:sldId id="354" r:id="rId4"/>
    <p:sldId id="400" r:id="rId5"/>
    <p:sldId id="357" r:id="rId6"/>
    <p:sldId id="356" r:id="rId7"/>
    <p:sldId id="358" r:id="rId8"/>
    <p:sldId id="364" r:id="rId9"/>
    <p:sldId id="384" r:id="rId10"/>
    <p:sldId id="359" r:id="rId11"/>
    <p:sldId id="366" r:id="rId12"/>
    <p:sldId id="360" r:id="rId13"/>
    <p:sldId id="367" r:id="rId14"/>
    <p:sldId id="401" r:id="rId15"/>
    <p:sldId id="403" r:id="rId16"/>
    <p:sldId id="402" r:id="rId17"/>
    <p:sldId id="404" r:id="rId18"/>
    <p:sldId id="405" r:id="rId19"/>
    <p:sldId id="406" r:id="rId20"/>
    <p:sldId id="407" r:id="rId21"/>
    <p:sldId id="409" r:id="rId22"/>
    <p:sldId id="412" r:id="rId23"/>
    <p:sldId id="410" r:id="rId24"/>
    <p:sldId id="425" r:id="rId25"/>
    <p:sldId id="368" r:id="rId26"/>
    <p:sldId id="385" r:id="rId27"/>
    <p:sldId id="413" r:id="rId28"/>
    <p:sldId id="414" r:id="rId29"/>
    <p:sldId id="415" r:id="rId30"/>
    <p:sldId id="420" r:id="rId31"/>
    <p:sldId id="417" r:id="rId32"/>
    <p:sldId id="422" r:id="rId33"/>
    <p:sldId id="421" r:id="rId34"/>
    <p:sldId id="423" r:id="rId35"/>
    <p:sldId id="426" r:id="rId36"/>
    <p:sldId id="428" r:id="rId37"/>
    <p:sldId id="392" r:id="rId38"/>
    <p:sldId id="429" r:id="rId39"/>
    <p:sldId id="393" r:id="rId40"/>
    <p:sldId id="427" r:id="rId41"/>
    <p:sldId id="394" r:id="rId42"/>
    <p:sldId id="389" r:id="rId43"/>
    <p:sldId id="382" r:id="rId44"/>
    <p:sldId id="396" r:id="rId45"/>
    <p:sldId id="430" r:id="rId46"/>
    <p:sldId id="395" r:id="rId47"/>
    <p:sldId id="362" r:id="rId48"/>
    <p:sldId id="431" r:id="rId49"/>
    <p:sldId id="432" r:id="rId50"/>
    <p:sldId id="383" r:id="rId51"/>
    <p:sldId id="398" r:id="rId5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CC0000"/>
    <a:srgbClr val="FF66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0" autoAdjust="0"/>
    <p:restoredTop sz="80776" autoAdjust="0"/>
  </p:normalViewPr>
  <p:slideViewPr>
    <p:cSldViewPr>
      <p:cViewPr varScale="1">
        <p:scale>
          <a:sx n="75" d="100"/>
          <a:sy n="75" d="100"/>
        </p:scale>
        <p:origin x="-70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a:defRPr sz="1300">
                <a:cs typeface="+mn-cs"/>
              </a:defRPr>
            </a:lvl1pPr>
          </a:lstStyle>
          <a:p>
            <a:pPr>
              <a:defRPr/>
            </a:pPr>
            <a:fld id="{FC5B2699-13BE-4DFC-8F94-CD06758E2C19}" type="datetimeFigureOut">
              <a:rPr lang="en-US"/>
              <a:pPr>
                <a:defRPr/>
              </a:pPr>
              <a:t>11/9/2015</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a:defRPr sz="1300">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a:defRPr sz="1300">
                <a:cs typeface="+mn-cs"/>
              </a:defRPr>
            </a:lvl1pPr>
          </a:lstStyle>
          <a:p>
            <a:pPr>
              <a:defRPr/>
            </a:pPr>
            <a:fld id="{BE4FCF08-3CBF-430F-87A0-3FE8F781857B}" type="slidenum">
              <a:rPr lang="en-US"/>
              <a:pPr>
                <a:defRPr/>
              </a:pPr>
              <a:t>‹#›</a:t>
            </a:fld>
            <a:endParaRPr lang="en-US" dirty="0"/>
          </a:p>
        </p:txBody>
      </p:sp>
    </p:spTree>
    <p:extLst>
      <p:ext uri="{BB962C8B-B14F-4D97-AF65-F5344CB8AC3E}">
        <p14:creationId xmlns:p14="http://schemas.microsoft.com/office/powerpoint/2010/main" val="1073472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cs typeface="+mn-cs"/>
              </a:defRPr>
            </a:lvl1pPr>
          </a:lstStyle>
          <a:p>
            <a:pPr>
              <a:defRPr/>
            </a:pPr>
            <a:fld id="{C70FF284-38C0-4854-B9E6-F00F175B0D8B}" type="datetimeFigureOut">
              <a:rPr lang="en-US"/>
              <a:pPr>
                <a:defRPr/>
              </a:pPr>
              <a:t>11/9/2015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cs typeface="+mn-cs"/>
              </a:defRPr>
            </a:lvl1pPr>
          </a:lstStyle>
          <a:p>
            <a:pPr>
              <a:defRPr/>
            </a:pPr>
            <a:fld id="{0E26D1B0-4D0F-486E-87BB-05E9D90DC99C}" type="slidenum">
              <a:rPr lang="en-US"/>
              <a:pPr>
                <a:defRPr/>
              </a:pPr>
              <a:t>‹#›</a:t>
            </a:fld>
            <a:endParaRPr lang="en-US" dirty="0"/>
          </a:p>
        </p:txBody>
      </p:sp>
    </p:spTree>
    <p:extLst>
      <p:ext uri="{BB962C8B-B14F-4D97-AF65-F5344CB8AC3E}">
        <p14:creationId xmlns:p14="http://schemas.microsoft.com/office/powerpoint/2010/main" val="95421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F9FEC6-7FB3-40AA-B979-0BF064C66187}"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No it doesn’t mean you have a construction schedule!</a:t>
            </a:r>
          </a:p>
          <a:p>
            <a:r>
              <a:rPr lang="en-US" altLang="en-US" smtClean="0"/>
              <a:t>Sequence and plan BMPs implementation based on weather and activities. </a:t>
            </a:r>
          </a:p>
          <a:p>
            <a:endParaRPr lang="en-US" altLang="en-US" smtClean="0"/>
          </a:p>
          <a:p>
            <a:r>
              <a:rPr lang="en-US" altLang="en-US" smtClean="0"/>
              <a:t>Some communities may prohibit work during the ‘rainy season’.  Be forewarned that work in the winter, when we get most of our rain, BMPs will be more expensive.</a:t>
            </a:r>
          </a:p>
          <a:p>
            <a:endParaRPr lang="en-US" altLang="en-US" smtClean="0"/>
          </a:p>
          <a:p>
            <a:r>
              <a:rPr lang="en-US" altLang="en-US" smtClean="0"/>
              <a:t>Data in inches.</a:t>
            </a:r>
          </a:p>
        </p:txBody>
      </p:sp>
      <p:sp>
        <p:nvSpPr>
          <p:cNvPr id="4" name="Slide Number Placeholder 3"/>
          <p:cNvSpPr>
            <a:spLocks noGrp="1"/>
          </p:cNvSpPr>
          <p:nvPr>
            <p:ph type="sldNum" sz="quarter" idx="5"/>
          </p:nvPr>
        </p:nvSpPr>
        <p:spPr/>
        <p:txBody>
          <a:bodyPr/>
          <a:lstStyle/>
          <a:p>
            <a:pPr>
              <a:defRPr/>
            </a:pPr>
            <a:fld id="{C405A140-B231-4FA9-92AB-949439455335}" type="slidenum">
              <a:rPr lang="en-US" smtClean="0"/>
              <a:pPr>
                <a:defRPr/>
              </a:pPr>
              <a:t>15</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Look for clear </a:t>
            </a:r>
          </a:p>
        </p:txBody>
      </p:sp>
      <p:sp>
        <p:nvSpPr>
          <p:cNvPr id="4" name="Slide Number Placeholder 3"/>
          <p:cNvSpPr>
            <a:spLocks noGrp="1"/>
          </p:cNvSpPr>
          <p:nvPr>
            <p:ph type="sldNum" sz="quarter" idx="5"/>
          </p:nvPr>
        </p:nvSpPr>
        <p:spPr/>
        <p:txBody>
          <a:bodyPr/>
          <a:lstStyle/>
          <a:p>
            <a:pPr>
              <a:defRPr/>
            </a:pPr>
            <a:fld id="{74E700F8-24B4-4FAF-97ED-C3791EE68EDE}" type="slidenum">
              <a:rPr lang="en-US" smtClean="0"/>
              <a:pPr>
                <a:defRPr/>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912BDA6B-3B39-4CE9-A2D4-496F4E34E5FA}" type="slidenum">
              <a:rPr lang="en-US" smtClean="0"/>
              <a:pPr>
                <a:defRPr/>
              </a:pPr>
              <a:t>17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FCB8E025-5116-4FD5-8CFF-37E767E4933E}" type="slidenum">
              <a:rPr lang="en-US" smtClean="0"/>
              <a:pPr>
                <a:defRPr/>
              </a:pPr>
              <a:t>21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Reduction in erosion from track walked slopes (alone) 12-76%.</a:t>
            </a:r>
          </a:p>
        </p:txBody>
      </p:sp>
      <p:sp>
        <p:nvSpPr>
          <p:cNvPr id="4" name="Slide Number Placeholder 3"/>
          <p:cNvSpPr>
            <a:spLocks noGrp="1"/>
          </p:cNvSpPr>
          <p:nvPr>
            <p:ph type="sldNum" sz="quarter" idx="5"/>
          </p:nvPr>
        </p:nvSpPr>
        <p:spPr/>
        <p:txBody>
          <a:bodyPr/>
          <a:lstStyle/>
          <a:p>
            <a:pPr>
              <a:defRPr/>
            </a:pPr>
            <a:fld id="{0D542DC2-D6C9-4958-9745-D7730BB40B13}" type="slidenum">
              <a:rPr lang="en-US" smtClean="0"/>
              <a:pPr>
                <a:defRPr/>
              </a:pPr>
              <a:t>23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26D1B0-4D0F-486E-87BB-05E9D90DC99C}" type="slidenum">
              <a:rPr lang="en-US" smtClean="0"/>
              <a:pPr>
                <a:defRPr/>
              </a:pPr>
              <a:t>24</a:t>
            </a:fld>
            <a:endParaRPr lang="en-US" dirty="0"/>
          </a:p>
        </p:txBody>
      </p:sp>
    </p:spTree>
    <p:extLst>
      <p:ext uri="{BB962C8B-B14F-4D97-AF65-F5344CB8AC3E}">
        <p14:creationId xmlns:p14="http://schemas.microsoft.com/office/powerpoint/2010/main" val="91750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A15F4C7B-F73C-4E4A-8CC5-FDCCD3823D9D}" type="slidenum">
              <a:rPr lang="en-US" smtClean="0"/>
              <a:pPr>
                <a:defRPr/>
              </a:pPr>
              <a:t>25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08219500-BA93-43A8-BF6E-9710B0F872D6}" type="slidenum">
              <a:rPr lang="en-US" smtClean="0"/>
              <a:pPr>
                <a:defRPr/>
              </a:pPr>
              <a:t>28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Take entrance right </a:t>
            </a:r>
          </a:p>
        </p:txBody>
      </p:sp>
      <p:sp>
        <p:nvSpPr>
          <p:cNvPr id="4" name="Slide Number Placeholder 3"/>
          <p:cNvSpPr>
            <a:spLocks noGrp="1"/>
          </p:cNvSpPr>
          <p:nvPr>
            <p:ph type="sldNum" sz="quarter" idx="5"/>
          </p:nvPr>
        </p:nvSpPr>
        <p:spPr/>
        <p:txBody>
          <a:bodyPr/>
          <a:lstStyle/>
          <a:p>
            <a:pPr>
              <a:defRPr/>
            </a:pPr>
            <a:fld id="{0F7DF969-6844-46C8-BC5F-701786FB02AB}" type="slidenum">
              <a:rPr lang="en-US" smtClean="0"/>
              <a:pPr>
                <a:defRPr/>
              </a:pPr>
              <a:t>29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4E6B4E0B-D369-460A-A6DA-5BE17A3B0F35}" type="slidenum">
              <a:rPr lang="en-US" smtClean="0"/>
              <a:pPr>
                <a:defRPr/>
              </a:pPr>
              <a:t>30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D2FA3B49-A00D-4875-AAE8-749E0AAC5253}" type="slidenum">
              <a:rPr lang="en-US" smtClean="0"/>
              <a:pPr>
                <a:defRPr/>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Rock pad underlain with a geotextile fabric</a:t>
            </a:r>
          </a:p>
          <a:p>
            <a:pPr lvl="1"/>
            <a:r>
              <a:rPr lang="en-US" altLang="en-US" smtClean="0"/>
              <a:t>10 feet wide – accommodate width of vehicles</a:t>
            </a:r>
          </a:p>
          <a:p>
            <a:pPr lvl="1"/>
            <a:r>
              <a:rPr lang="en-US" altLang="en-US" smtClean="0"/>
              <a:t>16-20 feet long – accommodate two wheel rotations</a:t>
            </a:r>
          </a:p>
          <a:p>
            <a:pPr lvl="1"/>
            <a:r>
              <a:rPr lang="en-US" altLang="en-US" smtClean="0"/>
              <a:t>4-inch to 6-inch angular rock </a:t>
            </a:r>
          </a:p>
          <a:p>
            <a:pPr lvl="1"/>
            <a:r>
              <a:rPr lang="en-US" altLang="en-US" smtClean="0"/>
              <a:t>6 to 12 inches deep layer of rocks</a:t>
            </a:r>
          </a:p>
        </p:txBody>
      </p:sp>
      <p:sp>
        <p:nvSpPr>
          <p:cNvPr id="4" name="Slide Number Placeholder 3"/>
          <p:cNvSpPr>
            <a:spLocks noGrp="1"/>
          </p:cNvSpPr>
          <p:nvPr>
            <p:ph type="sldNum" sz="quarter" idx="5"/>
          </p:nvPr>
        </p:nvSpPr>
        <p:spPr/>
        <p:txBody>
          <a:bodyPr/>
          <a:lstStyle/>
          <a:p>
            <a:pPr>
              <a:defRPr/>
            </a:pPr>
            <a:fld id="{EF715E49-D67C-4DC0-A642-9933496F2D70}" type="slidenum">
              <a:rPr lang="en-US" smtClean="0"/>
              <a:pPr>
                <a:defRPr/>
              </a:pPr>
              <a:t>31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J-hook ends of roll uphill.</a:t>
            </a:r>
          </a:p>
          <a:p>
            <a:r>
              <a:rPr lang="en-US" altLang="en-US" smtClean="0"/>
              <a:t>Stakes through wattle hold wattle to the soil</a:t>
            </a:r>
          </a:p>
          <a:p>
            <a:r>
              <a:rPr lang="en-US" altLang="en-US" smtClean="0"/>
              <a:t>Plastic net – only for temporary installation. Must be removed!</a:t>
            </a:r>
          </a:p>
          <a:p>
            <a:endParaRPr lang="en-US" altLang="en-US" smtClean="0"/>
          </a:p>
        </p:txBody>
      </p:sp>
      <p:sp>
        <p:nvSpPr>
          <p:cNvPr id="4" name="Slide Number Placeholder 3"/>
          <p:cNvSpPr>
            <a:spLocks noGrp="1"/>
          </p:cNvSpPr>
          <p:nvPr>
            <p:ph type="sldNum" sz="quarter" idx="5"/>
          </p:nvPr>
        </p:nvSpPr>
        <p:spPr/>
        <p:txBody>
          <a:bodyPr/>
          <a:lstStyle/>
          <a:p>
            <a:pPr>
              <a:defRPr/>
            </a:pPr>
            <a:fld id="{5A5CCE76-BDFA-43A0-A348-E9F469D97467}" type="slidenum">
              <a:rPr lang="en-US" smtClean="0"/>
              <a:pPr>
                <a:defRPr/>
              </a:pPr>
              <a:t>32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J-hook ends of roll uphill.</a:t>
            </a:r>
          </a:p>
          <a:p>
            <a:r>
              <a:rPr lang="en-US" altLang="en-US" smtClean="0"/>
              <a:t>No trench needed, rope holds roll to soil.</a:t>
            </a:r>
          </a:p>
          <a:p>
            <a:r>
              <a:rPr lang="en-US" altLang="en-US" smtClean="0"/>
              <a:t>All natural fibers can be left in place at the end of the project</a:t>
            </a:r>
          </a:p>
          <a:p>
            <a:r>
              <a:rPr lang="en-US" altLang="en-US" smtClean="0"/>
              <a:t>Particularly good on slopes.</a:t>
            </a:r>
          </a:p>
          <a:p>
            <a:r>
              <a:rPr lang="en-US" altLang="en-US" smtClean="0"/>
              <a:t>Good for long term installations – can be left in place.</a:t>
            </a:r>
          </a:p>
        </p:txBody>
      </p:sp>
      <p:sp>
        <p:nvSpPr>
          <p:cNvPr id="4" name="Slide Number Placeholder 3"/>
          <p:cNvSpPr>
            <a:spLocks noGrp="1"/>
          </p:cNvSpPr>
          <p:nvPr>
            <p:ph type="sldNum" sz="quarter" idx="5"/>
          </p:nvPr>
        </p:nvSpPr>
        <p:spPr/>
        <p:txBody>
          <a:bodyPr/>
          <a:lstStyle/>
          <a:p>
            <a:pPr>
              <a:defRPr/>
            </a:pPr>
            <a:fld id="{677BF4A0-52EB-4DBC-B514-EA76729DDC5D}" type="slidenum">
              <a:rPr lang="en-US" smtClean="0"/>
              <a:pPr>
                <a:defRPr/>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Fiber rolls must be staked to be effective. There are two proper method of installing fiber rolls. Neither involve the use of sand or gravel bags.  If you cannot stake the wattles a different practice is needed.  Several proprietary products have been developed for this type of installation. Dura wattle, Ertec Hard surface guard, shown here</a:t>
            </a:r>
          </a:p>
        </p:txBody>
      </p:sp>
      <p:sp>
        <p:nvSpPr>
          <p:cNvPr id="4" name="Slide Number Placeholder 3"/>
          <p:cNvSpPr>
            <a:spLocks noGrp="1"/>
          </p:cNvSpPr>
          <p:nvPr>
            <p:ph type="sldNum" sz="quarter" idx="5"/>
          </p:nvPr>
        </p:nvSpPr>
        <p:spPr/>
        <p:txBody>
          <a:bodyPr/>
          <a:lstStyle/>
          <a:p>
            <a:pPr>
              <a:defRPr/>
            </a:pPr>
            <a:fld id="{F34F00FF-62C1-4793-9CD5-6E97BE85810D}" type="slidenum">
              <a:rPr lang="en-US" smtClean="0"/>
              <a:pPr>
                <a:defRPr/>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26D1B0-4D0F-486E-87BB-05E9D90DC99C}" type="slidenum">
              <a:rPr lang="en-US" smtClean="0"/>
              <a:pPr>
                <a:defRPr/>
              </a:pPr>
              <a:t>35</a:t>
            </a:fld>
            <a:endParaRPr lang="en-US" dirty="0"/>
          </a:p>
        </p:txBody>
      </p:sp>
    </p:spTree>
    <p:extLst>
      <p:ext uri="{BB962C8B-B14F-4D97-AF65-F5344CB8AC3E}">
        <p14:creationId xmlns:p14="http://schemas.microsoft.com/office/powerpoint/2010/main" val="3173095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26D1B0-4D0F-486E-87BB-05E9D90DC99C}" type="slidenum">
              <a:rPr lang="en-US" smtClean="0"/>
              <a:pPr>
                <a:defRPr/>
              </a:pPr>
              <a:t>39</a:t>
            </a:fld>
            <a:endParaRPr lang="en-US" dirty="0"/>
          </a:p>
        </p:txBody>
      </p:sp>
    </p:spTree>
    <p:extLst>
      <p:ext uri="{BB962C8B-B14F-4D97-AF65-F5344CB8AC3E}">
        <p14:creationId xmlns:p14="http://schemas.microsoft.com/office/powerpoint/2010/main" val="3598180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8B879A39-3D72-47E0-94D0-40D28068B582}" type="slidenum">
              <a:rPr lang="en-US" smtClean="0"/>
              <a:pPr>
                <a:defRPr/>
              </a:pPr>
              <a:t>47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will spend more time later today discussing stormwater control measures or as they are more commonly known as Best Management Practices or BMPs.</a:t>
            </a:r>
          </a:p>
        </p:txBody>
      </p:sp>
      <p:sp>
        <p:nvSpPr>
          <p:cNvPr id="4" name="Slide Number Placeholder 3"/>
          <p:cNvSpPr>
            <a:spLocks noGrp="1"/>
          </p:cNvSpPr>
          <p:nvPr>
            <p:ph type="sldNum" sz="quarter" idx="5"/>
          </p:nvPr>
        </p:nvSpPr>
        <p:spPr/>
        <p:txBody>
          <a:bodyPr/>
          <a:lstStyle/>
          <a:p>
            <a:pPr>
              <a:defRPr/>
            </a:pPr>
            <a:fld id="{E41AA44C-CA8E-48C9-A47B-8054EF66328B}" type="slidenum">
              <a:rPr lang="en-US" smtClean="0"/>
              <a:pPr>
                <a:defRPr/>
              </a:pPr>
              <a:t>48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will spend more time later today discussing stormwater control measures or as they are more commonly known as Best Management Practices or BMPs.</a:t>
            </a:r>
          </a:p>
        </p:txBody>
      </p:sp>
      <p:sp>
        <p:nvSpPr>
          <p:cNvPr id="4" name="Slide Number Placeholder 3"/>
          <p:cNvSpPr>
            <a:spLocks noGrp="1"/>
          </p:cNvSpPr>
          <p:nvPr>
            <p:ph type="sldNum" sz="quarter" idx="5"/>
          </p:nvPr>
        </p:nvSpPr>
        <p:spPr/>
        <p:txBody>
          <a:bodyPr/>
          <a:lstStyle/>
          <a:p>
            <a:pPr>
              <a:defRPr/>
            </a:pPr>
            <a:fld id="{009D9498-C25E-476D-A7F9-28996C77829D}" type="slidenum">
              <a:rPr lang="en-US" smtClean="0"/>
              <a:pPr>
                <a:defRPr/>
              </a:pPr>
              <a:t>49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F75FF027-030C-490B-8486-F21C48AE541A}" type="slidenum">
              <a:rPr lang="en-US" smtClean="0"/>
              <a:pPr>
                <a:defRPr/>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Erosion control are the most important type of practices to prevent soil leaving a construction site.</a:t>
            </a:r>
          </a:p>
          <a:p>
            <a:endParaRPr lang="en-US" altLang="en-US" dirty="0" smtClean="0"/>
          </a:p>
          <a:p>
            <a:r>
              <a:rPr lang="en-US" altLang="en-US" dirty="0" smtClean="0"/>
              <a:t>When we start a construction project the initial work removes the existing soil cover – typically vegetation – sometimes hardscape.  The clearing of the site, removes the protective cover that prevents erosion.  </a:t>
            </a:r>
          </a:p>
          <a:p>
            <a:endParaRPr lang="en-US" altLang="en-US" dirty="0" smtClean="0"/>
          </a:p>
          <a:p>
            <a:r>
              <a:rPr lang="en-US" altLang="en-US" dirty="0" smtClean="0"/>
              <a:t>Soil can be eroded by wind blowing (wind erosion), rain drops hitting the soil (splash erosion), or by the force of water flowing over the surface (sheet and rill erosion).  </a:t>
            </a:r>
          </a:p>
          <a:p>
            <a:endParaRPr lang="en-US" altLang="en-US" dirty="0" smtClean="0"/>
          </a:p>
        </p:txBody>
      </p:sp>
      <p:sp>
        <p:nvSpPr>
          <p:cNvPr id="4" name="Slide Number Placeholder 3"/>
          <p:cNvSpPr>
            <a:spLocks noGrp="1"/>
          </p:cNvSpPr>
          <p:nvPr>
            <p:ph type="sldNum" sz="quarter" idx="5"/>
          </p:nvPr>
        </p:nvSpPr>
        <p:spPr/>
        <p:txBody>
          <a:bodyPr/>
          <a:lstStyle/>
          <a:p>
            <a:pPr>
              <a:defRPr/>
            </a:pPr>
            <a:fld id="{E3F56CC1-FF44-48E7-A6DA-7A9871953974}" type="slidenum">
              <a:rPr lang="en-US" smtClean="0"/>
              <a:pPr>
                <a:defRPr/>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F150A11-E69D-43A9-B730-B777B87F13BC}" type="slidenum">
              <a:rPr lang="en-US" smtClean="0"/>
              <a:pPr>
                <a:defRPr/>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Sediment controls should be used as a back up for erosion controls. </a:t>
            </a:r>
          </a:p>
          <a:p>
            <a:r>
              <a:rPr lang="en-US" altLang="en-US" dirty="0" smtClean="0"/>
              <a:t>These controls remove sediment particles from water or wind, but they are not very efficient or effective on a construction site.</a:t>
            </a:r>
          </a:p>
          <a:p>
            <a:r>
              <a:rPr lang="en-US" altLang="en-US" dirty="0" smtClean="0"/>
              <a:t>The controls for the most part rely on slowing the water (or wind) down enough so that the particles can drop out by gravity.  Some practices spread concentrated flows so they don’t create gullies.</a:t>
            </a:r>
          </a:p>
          <a:p>
            <a:r>
              <a:rPr lang="en-US" altLang="en-US" dirty="0" smtClean="0"/>
              <a:t>They are ineffective because the sedimentation process takes a long time and or a lot of space.  This is time and space we don’t have on a construction site.</a:t>
            </a:r>
          </a:p>
          <a:p>
            <a:r>
              <a:rPr lang="en-US" altLang="en-US" dirty="0" smtClean="0"/>
              <a:t>Very few practices can filter sediment out of water.  Most sediment particles are very small.  Effective filters would pass water very slowly or clog and potentially cause flooding.</a:t>
            </a:r>
          </a:p>
          <a:p>
            <a:endParaRPr lang="en-US" altLang="en-US" dirty="0" smtClean="0"/>
          </a:p>
        </p:txBody>
      </p:sp>
      <p:sp>
        <p:nvSpPr>
          <p:cNvPr id="4" name="Slide Number Placeholder 3"/>
          <p:cNvSpPr>
            <a:spLocks noGrp="1"/>
          </p:cNvSpPr>
          <p:nvPr>
            <p:ph type="sldNum" sz="quarter" idx="5"/>
          </p:nvPr>
        </p:nvSpPr>
        <p:spPr/>
        <p:txBody>
          <a:bodyPr/>
          <a:lstStyle/>
          <a:p>
            <a:pPr>
              <a:defRPr/>
            </a:pPr>
            <a:fld id="{8F2A607C-A78D-45BF-9B2E-C1625F24042A}" type="slidenum">
              <a:rPr lang="en-US" smtClean="0"/>
              <a:pPr>
                <a:defRPr/>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a:defRPr/>
            </a:pPr>
            <a:endParaRPr lang="en-US" dirty="0" smtClean="0"/>
          </a:p>
        </p:txBody>
      </p:sp>
      <p:sp>
        <p:nvSpPr>
          <p:cNvPr id="4" name="Slide Number Placeholder 3"/>
          <p:cNvSpPr>
            <a:spLocks noGrp="1"/>
          </p:cNvSpPr>
          <p:nvPr>
            <p:ph type="sldNum" sz="quarter" idx="5"/>
          </p:nvPr>
        </p:nvSpPr>
        <p:spPr/>
        <p:txBody>
          <a:bodyPr/>
          <a:lstStyle/>
          <a:p>
            <a:pPr>
              <a:defRPr/>
            </a:pPr>
            <a:fld id="{AFDE4749-C34B-4CE3-94B9-0471D75726DD}" type="slidenum">
              <a:rPr lang="en-US" smtClean="0"/>
              <a:pPr>
                <a:defRPr/>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These practices focus on all the other sources of pollutants at the construction site. </a:t>
            </a:r>
          </a:p>
          <a:p>
            <a:endParaRPr lang="en-US" altLang="en-US" smtClean="0"/>
          </a:p>
          <a:p>
            <a:r>
              <a:rPr lang="en-US" altLang="en-US" smtClean="0"/>
              <a:t>Use of spill containment systems,  sheds and covers to keep rain from contacting materials or wastes, implementing procedures to ensure vehicles are serviced (in a way that doesn’t release pollutants), fuel storage practices …</a:t>
            </a:r>
          </a:p>
          <a:p>
            <a:endParaRPr lang="en-US" altLang="en-US" smtClean="0"/>
          </a:p>
        </p:txBody>
      </p:sp>
      <p:sp>
        <p:nvSpPr>
          <p:cNvPr id="4" name="Slide Number Placeholder 3"/>
          <p:cNvSpPr>
            <a:spLocks noGrp="1"/>
          </p:cNvSpPr>
          <p:nvPr>
            <p:ph type="sldNum" sz="quarter" idx="5"/>
          </p:nvPr>
        </p:nvSpPr>
        <p:spPr/>
        <p:txBody>
          <a:bodyPr/>
          <a:lstStyle/>
          <a:p>
            <a:pPr>
              <a:defRPr/>
            </a:pPr>
            <a:fld id="{421BA082-AB35-4F2B-A2D0-00EA38339C33}" type="slidenum">
              <a:rPr lang="en-US" smtClean="0"/>
              <a:pPr>
                <a:defRPr/>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8981EE72-42A8-4E1C-99D8-40E8BC055969}" type="slidenum">
              <a:rPr lang="en-US" smtClean="0"/>
              <a:pPr>
                <a:defRPr/>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1"/>
          <p:cNvSpPr>
            <a:spLocks noChangeArrowheads="1"/>
          </p:cNvSpPr>
          <p:nvPr/>
        </p:nvSpPr>
        <p:spPr bwMode="auto">
          <a:xfrm>
            <a:off x="0" y="0"/>
            <a:ext cx="228600" cy="22860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smtClean="0">
              <a:latin typeface="Times New Roman" pitchFamily="18" charset="0"/>
              <a:cs typeface="+mn-cs"/>
            </a:endParaRPr>
          </a:p>
        </p:txBody>
      </p:sp>
      <p:sp>
        <p:nvSpPr>
          <p:cNvPr id="5" name="Line 12"/>
          <p:cNvSpPr>
            <a:spLocks noChangeShapeType="1"/>
          </p:cNvSpPr>
          <p:nvPr/>
        </p:nvSpPr>
        <p:spPr bwMode="auto">
          <a:xfrm>
            <a:off x="457200" y="1447800"/>
            <a:ext cx="8229600" cy="0"/>
          </a:xfrm>
          <a:prstGeom prst="line">
            <a:avLst/>
          </a:prstGeom>
          <a:noFill/>
          <a:ln w="12700">
            <a:solidFill>
              <a:srgbClr val="A5E1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Rectangle 13"/>
          <p:cNvSpPr>
            <a:spLocks noChangeArrowheads="1"/>
          </p:cNvSpPr>
          <p:nvPr/>
        </p:nvSpPr>
        <p:spPr bwMode="auto">
          <a:xfrm>
            <a:off x="0" y="2286000"/>
            <a:ext cx="228600" cy="228600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smtClean="0">
              <a:latin typeface="Times New Roman" pitchFamily="18" charset="0"/>
              <a:cs typeface="+mn-cs"/>
            </a:endParaRPr>
          </a:p>
        </p:txBody>
      </p:sp>
      <p:sp>
        <p:nvSpPr>
          <p:cNvPr id="7" name="Rectangle 14"/>
          <p:cNvSpPr>
            <a:spLocks noChangeArrowheads="1"/>
          </p:cNvSpPr>
          <p:nvPr/>
        </p:nvSpPr>
        <p:spPr bwMode="auto">
          <a:xfrm>
            <a:off x="0" y="4572000"/>
            <a:ext cx="228600" cy="2286000"/>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smtClean="0">
              <a:latin typeface="Times New Roman" pitchFamily="18" charset="0"/>
              <a:cs typeface="+mn-cs"/>
            </a:endParaRPr>
          </a:p>
        </p:txBody>
      </p:sp>
      <p:sp>
        <p:nvSpPr>
          <p:cNvPr id="617474" name="Rectangle 2"/>
          <p:cNvSpPr>
            <a:spLocks noGrp="1" noChangeArrowheads="1"/>
          </p:cNvSpPr>
          <p:nvPr>
            <p:ph type="ctrTitle"/>
          </p:nvPr>
        </p:nvSpPr>
        <p:spPr>
          <a:xfrm>
            <a:off x="457200" y="1828800"/>
            <a:ext cx="8229600" cy="1143000"/>
          </a:xfrm>
        </p:spPr>
        <p:txBody>
          <a:bodyPr/>
          <a:lstStyle>
            <a:lvl1pPr>
              <a:defRPr/>
            </a:lvl1pPr>
          </a:lstStyle>
          <a:p>
            <a:r>
              <a:rPr lang="en-US" smtClean="0"/>
              <a:t>Click to edit Master title style</a:t>
            </a:r>
            <a:endParaRPr lang="en-US"/>
          </a:p>
        </p:txBody>
      </p:sp>
      <p:sp>
        <p:nvSpPr>
          <p:cNvPr id="617475" name="Rectangle 3"/>
          <p:cNvSpPr>
            <a:spLocks noGrp="1" noChangeArrowheads="1"/>
          </p:cNvSpPr>
          <p:nvPr>
            <p:ph type="subTitle" idx="1"/>
          </p:nvPr>
        </p:nvSpPr>
        <p:spPr>
          <a:xfrm>
            <a:off x="457200" y="3124200"/>
            <a:ext cx="8229600" cy="2895600"/>
          </a:xfrm>
        </p:spPr>
        <p:txBody>
          <a:bodyPr/>
          <a:lstStyle>
            <a:lvl1pPr marL="0" indent="0">
              <a:buFont typeface="Wingdings" pitchFamily="2" charset="2"/>
              <a:buNone/>
              <a:defRPr/>
            </a:lvl1pPr>
          </a:lstStyle>
          <a:p>
            <a:r>
              <a:rPr lang="en-US" smtClean="0"/>
              <a:t>Click to edit Master subtitle style</a:t>
            </a:r>
            <a:endParaRPr lang="en-US"/>
          </a:p>
        </p:txBody>
      </p:sp>
      <p:sp>
        <p:nvSpPr>
          <p:cNvPr id="8" name="Rectangle 4"/>
          <p:cNvSpPr>
            <a:spLocks noGrp="1" noChangeArrowheads="1"/>
          </p:cNvSpPr>
          <p:nvPr>
            <p:ph type="dt" sz="half" idx="10"/>
          </p:nvPr>
        </p:nvSpPr>
        <p:spPr/>
        <p:txBody>
          <a:bodyPr/>
          <a:lstStyle>
            <a:lvl1pPr>
              <a:defRPr/>
            </a:lvl1pPr>
          </a:lstStyle>
          <a:p>
            <a:pPr>
              <a:defRPr/>
            </a:pPr>
            <a:fld id="{4D307BB3-821B-4DB8-B42D-627ECD7FFE53}" type="datetime1">
              <a:rPr lang="en-US"/>
              <a:pPr>
                <a:defRPr/>
              </a:pPr>
              <a:t>11/9/2015</a:t>
            </a:fld>
            <a:endParaRPr lang="en-US" dirty="0"/>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02432B0E-86A5-42CC-B62F-7422C638BE2A}" type="slidenum">
              <a:rPr lang="en-US"/>
              <a:pPr>
                <a:defRPr/>
              </a:pPr>
              <a:t>‹#›</a:t>
            </a:fld>
            <a:endParaRPr lang="en-US" dirty="0"/>
          </a:p>
        </p:txBody>
      </p:sp>
    </p:spTree>
    <p:extLst>
      <p:ext uri="{BB962C8B-B14F-4D97-AF65-F5344CB8AC3E}">
        <p14:creationId xmlns:p14="http://schemas.microsoft.com/office/powerpoint/2010/main" val="2086911108"/>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A6A5AEB-B06B-4F6E-9C51-5CCA568CCEFE}" type="datetime1">
              <a:rPr lang="en-US"/>
              <a:pPr>
                <a:defRPr/>
              </a:pPr>
              <a:t>11/9/2015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7C61-68C6-43AA-B769-8DC46F2EBB76}" type="slidenum">
              <a:rPr lang="en-US"/>
              <a:pPr>
                <a:defRPr/>
              </a:pPr>
              <a:t>‹#›</a:t>
            </a:fld>
            <a:endParaRPr lang="en-US" dirty="0"/>
          </a:p>
        </p:txBody>
      </p:sp>
    </p:spTree>
    <p:extLst>
      <p:ext uri="{BB962C8B-B14F-4D97-AF65-F5344CB8AC3E}">
        <p14:creationId xmlns:p14="http://schemas.microsoft.com/office/powerpoint/2010/main" val="3984247145"/>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18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18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48E5AB3-6630-4970-BDB6-E0F5E9D57953}" type="datetime1">
              <a:rPr lang="en-US"/>
              <a:pPr>
                <a:defRPr/>
              </a:pPr>
              <a:t>11/9/2015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C495D5-A365-4076-A012-186F77025120}" type="slidenum">
              <a:rPr lang="en-US"/>
              <a:pPr>
                <a:defRPr/>
              </a:pPr>
              <a:t>‹#›</a:t>
            </a:fld>
            <a:endParaRPr lang="en-US" dirty="0"/>
          </a:p>
        </p:txBody>
      </p:sp>
    </p:spTree>
    <p:extLst>
      <p:ext uri="{BB962C8B-B14F-4D97-AF65-F5344CB8AC3E}">
        <p14:creationId xmlns:p14="http://schemas.microsoft.com/office/powerpoint/2010/main" val="3766843402"/>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495800"/>
          </a:xfrm>
        </p:spPr>
        <p:txBody>
          <a:bodyPr/>
          <a:lstStyle/>
          <a:p>
            <a:pPr lvl="0"/>
            <a:r>
              <a:rPr lang="en-US" noProof="0" dirty="0" smtClean="0"/>
              <a:t>Click icon to add chart</a:t>
            </a:r>
          </a:p>
        </p:txBody>
      </p:sp>
      <p:sp>
        <p:nvSpPr>
          <p:cNvPr id="4" name="Rectangle 4"/>
          <p:cNvSpPr>
            <a:spLocks noGrp="1" noChangeArrowheads="1"/>
          </p:cNvSpPr>
          <p:nvPr>
            <p:ph type="dt" sz="half" idx="10"/>
          </p:nvPr>
        </p:nvSpPr>
        <p:spPr>
          <a:ln/>
        </p:spPr>
        <p:txBody>
          <a:bodyPr/>
          <a:lstStyle>
            <a:lvl1pPr>
              <a:defRPr/>
            </a:lvl1pPr>
          </a:lstStyle>
          <a:p>
            <a:pPr>
              <a:defRPr/>
            </a:pPr>
            <a:fld id="{82F65C3B-DF68-437E-94B1-761F55902D80}" type="datetime1">
              <a:rPr lang="en-US"/>
              <a:pPr>
                <a:defRPr/>
              </a:pPr>
              <a:t>11/9/2015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C3176-FE07-482D-AABC-B0385F3E2F82}" type="slidenum">
              <a:rPr lang="en-US"/>
              <a:pPr>
                <a:defRPr/>
              </a:pPr>
              <a:t>‹#›</a:t>
            </a:fld>
            <a:endParaRPr lang="en-US" dirty="0"/>
          </a:p>
        </p:txBody>
      </p:sp>
    </p:spTree>
    <p:extLst>
      <p:ext uri="{BB962C8B-B14F-4D97-AF65-F5344CB8AC3E}">
        <p14:creationId xmlns:p14="http://schemas.microsoft.com/office/powerpoint/2010/main" val="2239088787"/>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96E23E7-9D11-4A64-8ABA-56FA1D7F4965}" type="datetime1">
              <a:rPr lang="en-US"/>
              <a:pPr>
                <a:defRPr/>
              </a:pPr>
              <a:t>11/9/2015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945E61-A314-47F2-9F05-4AB6C9479A6F}" type="slidenum">
              <a:rPr lang="en-US"/>
              <a:pPr>
                <a:defRPr/>
              </a:pPr>
              <a:t>‹#›</a:t>
            </a:fld>
            <a:endParaRPr lang="en-US" dirty="0"/>
          </a:p>
        </p:txBody>
      </p:sp>
    </p:spTree>
    <p:extLst>
      <p:ext uri="{BB962C8B-B14F-4D97-AF65-F5344CB8AC3E}">
        <p14:creationId xmlns:p14="http://schemas.microsoft.com/office/powerpoint/2010/main" val="128992430"/>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51ECEA3-589F-46CB-A451-597F511D1859}" type="datetime1">
              <a:rPr lang="en-US"/>
              <a:pPr>
                <a:defRPr/>
              </a:pPr>
              <a:t>11/9/2015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A8293D-749C-46F7-9B74-2388A1C576BE}" type="slidenum">
              <a:rPr lang="en-US"/>
              <a:pPr>
                <a:defRPr/>
              </a:pPr>
              <a:t>‹#›</a:t>
            </a:fld>
            <a:endParaRPr lang="en-US" dirty="0"/>
          </a:p>
        </p:txBody>
      </p:sp>
    </p:spTree>
    <p:extLst>
      <p:ext uri="{BB962C8B-B14F-4D97-AF65-F5344CB8AC3E}">
        <p14:creationId xmlns:p14="http://schemas.microsoft.com/office/powerpoint/2010/main" val="424672760"/>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6A368F7-CB2C-4EC8-91C3-C56E9D35EBA4}" type="datetime1">
              <a:rPr lang="en-US"/>
              <a:pPr>
                <a:defRPr/>
              </a:pPr>
              <a:t>11/9/2015</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9549F5-F0C4-47FF-B76F-0732DA43AED6}" type="slidenum">
              <a:rPr lang="en-US"/>
              <a:pPr>
                <a:defRPr/>
              </a:pPr>
              <a:t>‹#›</a:t>
            </a:fld>
            <a:endParaRPr lang="en-US" dirty="0"/>
          </a:p>
        </p:txBody>
      </p:sp>
    </p:spTree>
    <p:extLst>
      <p:ext uri="{BB962C8B-B14F-4D97-AF65-F5344CB8AC3E}">
        <p14:creationId xmlns:p14="http://schemas.microsoft.com/office/powerpoint/2010/main" val="4259211056"/>
      </p:ext>
    </p:extLst>
  </p:cSld>
  <p:clrMapOvr>
    <a:masterClrMapping/>
  </p:clrMapOvr>
  <p:transition>
    <p:fade thruBlk="1"/>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FB8969F-D341-47BB-AFF1-31C0627F6B1C}" type="datetime1">
              <a:rPr lang="en-US"/>
              <a:pPr>
                <a:defRPr/>
              </a:pPr>
              <a:t>11/9/2015</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6B1AC4-3385-4CC1-85CA-BC969A20BD13}" type="slidenum">
              <a:rPr lang="en-US"/>
              <a:pPr>
                <a:defRPr/>
              </a:pPr>
              <a:t>‹#›</a:t>
            </a:fld>
            <a:endParaRPr lang="en-US" dirty="0"/>
          </a:p>
        </p:txBody>
      </p:sp>
    </p:spTree>
    <p:extLst>
      <p:ext uri="{BB962C8B-B14F-4D97-AF65-F5344CB8AC3E}">
        <p14:creationId xmlns:p14="http://schemas.microsoft.com/office/powerpoint/2010/main" val="2575716626"/>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0F2996D-6528-44C1-AC89-F9DB174DD7EC}" type="datetime1">
              <a:rPr lang="en-US"/>
              <a:pPr>
                <a:defRPr/>
              </a:pPr>
              <a:t>11/9/2015</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A4AE9EA-36B8-4567-B678-639BC21E092E}" type="slidenum">
              <a:rPr lang="en-US"/>
              <a:pPr>
                <a:defRPr/>
              </a:pPr>
              <a:t>‹#›</a:t>
            </a:fld>
            <a:endParaRPr lang="en-US" dirty="0"/>
          </a:p>
        </p:txBody>
      </p:sp>
    </p:spTree>
    <p:extLst>
      <p:ext uri="{BB962C8B-B14F-4D97-AF65-F5344CB8AC3E}">
        <p14:creationId xmlns:p14="http://schemas.microsoft.com/office/powerpoint/2010/main" val="1748632458"/>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85A9BDD-D694-4E07-9B8B-AE9278C5712F}" type="datetime1">
              <a:rPr lang="en-US"/>
              <a:pPr>
                <a:defRPr/>
              </a:pPr>
              <a:t>11/9/2015</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97E26E-DF08-495D-AEC0-40EB61E312D4}" type="slidenum">
              <a:rPr lang="en-US"/>
              <a:pPr>
                <a:defRPr/>
              </a:pPr>
              <a:t>‹#›</a:t>
            </a:fld>
            <a:endParaRPr lang="en-US" dirty="0"/>
          </a:p>
        </p:txBody>
      </p:sp>
    </p:spTree>
    <p:extLst>
      <p:ext uri="{BB962C8B-B14F-4D97-AF65-F5344CB8AC3E}">
        <p14:creationId xmlns:p14="http://schemas.microsoft.com/office/powerpoint/2010/main" val="3081754226"/>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7B1C77A-7A03-4E72-81AE-FE1DA9889A60}" type="datetime1">
              <a:rPr lang="en-US"/>
              <a:pPr>
                <a:defRPr/>
              </a:pPr>
              <a:t>11/9/2015</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32C2D6-EFF8-4881-BF65-F88B4792C750}" type="slidenum">
              <a:rPr lang="en-US"/>
              <a:pPr>
                <a:defRPr/>
              </a:pPr>
              <a:t>‹#›</a:t>
            </a:fld>
            <a:endParaRPr lang="en-US" dirty="0"/>
          </a:p>
        </p:txBody>
      </p:sp>
    </p:spTree>
    <p:extLst>
      <p:ext uri="{BB962C8B-B14F-4D97-AF65-F5344CB8AC3E}">
        <p14:creationId xmlns:p14="http://schemas.microsoft.com/office/powerpoint/2010/main" val="1572523769"/>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10BBC7D-D718-4265-A9BB-0BA8F3CB4AE9}" type="datetime1">
              <a:rPr lang="en-US"/>
              <a:pPr>
                <a:defRPr/>
              </a:pPr>
              <a:t>11/9/2015</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7604EC-A43C-41E7-9062-FD0C3D3EE1E3}" type="slidenum">
              <a:rPr lang="en-US"/>
              <a:pPr>
                <a:defRPr/>
              </a:pPr>
              <a:t>‹#›</a:t>
            </a:fld>
            <a:endParaRPr lang="en-US" dirty="0"/>
          </a:p>
        </p:txBody>
      </p:sp>
    </p:spTree>
    <p:extLst>
      <p:ext uri="{BB962C8B-B14F-4D97-AF65-F5344CB8AC3E}">
        <p14:creationId xmlns:p14="http://schemas.microsoft.com/office/powerpoint/2010/main" val="760196620"/>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ABEFF"/>
            </a:gs>
            <a:gs pos="100000">
              <a:srgbClr val="E1F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616452"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34" charset="0"/>
                <a:cs typeface="+mn-cs"/>
              </a:defRPr>
            </a:lvl1pPr>
          </a:lstStyle>
          <a:p>
            <a:pPr>
              <a:defRPr/>
            </a:pPr>
            <a:fld id="{5DFDF722-93BF-4FF9-8032-CF3758744349}" type="datetime1">
              <a:rPr lang="en-US"/>
              <a:pPr>
                <a:defRPr/>
              </a:pPr>
              <a:t>11/9/2015</a:t>
            </a:fld>
            <a:endParaRPr lang="en-US" dirty="0"/>
          </a:p>
        </p:txBody>
      </p:sp>
      <p:sp>
        <p:nvSpPr>
          <p:cNvPr id="6164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34" charset="0"/>
                <a:cs typeface="+mn-cs"/>
              </a:defRPr>
            </a:lvl1pPr>
          </a:lstStyle>
          <a:p>
            <a:pPr>
              <a:defRPr/>
            </a:pPr>
            <a:endParaRPr lang="en-US"/>
          </a:p>
        </p:txBody>
      </p:sp>
      <p:sp>
        <p:nvSpPr>
          <p:cNvPr id="616454"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pitchFamily="34" charset="0"/>
                <a:cs typeface="+mn-cs"/>
              </a:defRPr>
            </a:lvl1pPr>
          </a:lstStyle>
          <a:p>
            <a:pPr>
              <a:defRPr/>
            </a:pPr>
            <a:fld id="{54FB1B2A-2177-45A3-95AE-CF5B6E661AEF}" type="slidenum">
              <a:rPr lang="en-US"/>
              <a:pPr>
                <a:defRPr/>
              </a:pPr>
              <a:t>‹#›</a:t>
            </a:fld>
            <a:endParaRPr lang="en-US" dirty="0"/>
          </a:p>
        </p:txBody>
      </p:sp>
      <p:sp>
        <p:nvSpPr>
          <p:cNvPr id="1031" name="Rectangle 7"/>
          <p:cNvSpPr>
            <a:spLocks noChangeArrowheads="1"/>
          </p:cNvSpPr>
          <p:nvPr/>
        </p:nvSpPr>
        <p:spPr bwMode="auto">
          <a:xfrm>
            <a:off x="0" y="0"/>
            <a:ext cx="228600" cy="22860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smtClean="0">
              <a:latin typeface="Times New Roman" pitchFamily="18" charset="0"/>
              <a:cs typeface="+mn-cs"/>
            </a:endParaRPr>
          </a:p>
        </p:txBody>
      </p:sp>
      <p:sp>
        <p:nvSpPr>
          <p:cNvPr id="1032" name="Line 8"/>
          <p:cNvSpPr>
            <a:spLocks noChangeShapeType="1"/>
          </p:cNvSpPr>
          <p:nvPr/>
        </p:nvSpPr>
        <p:spPr bwMode="auto">
          <a:xfrm>
            <a:off x="457200" y="1447800"/>
            <a:ext cx="8229600" cy="0"/>
          </a:xfrm>
          <a:prstGeom prst="line">
            <a:avLst/>
          </a:prstGeom>
          <a:noFill/>
          <a:ln w="12700">
            <a:solidFill>
              <a:srgbClr val="A5E1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Rectangle 9"/>
          <p:cNvSpPr>
            <a:spLocks noChangeArrowheads="1"/>
          </p:cNvSpPr>
          <p:nvPr/>
        </p:nvSpPr>
        <p:spPr bwMode="auto">
          <a:xfrm>
            <a:off x="0" y="2286000"/>
            <a:ext cx="228600" cy="228600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smtClean="0">
              <a:latin typeface="Times New Roman" pitchFamily="18" charset="0"/>
              <a:cs typeface="+mn-cs"/>
            </a:endParaRPr>
          </a:p>
        </p:txBody>
      </p:sp>
      <p:sp>
        <p:nvSpPr>
          <p:cNvPr id="1034" name="Rectangle 10"/>
          <p:cNvSpPr>
            <a:spLocks noChangeArrowheads="1"/>
          </p:cNvSpPr>
          <p:nvPr/>
        </p:nvSpPr>
        <p:spPr bwMode="auto">
          <a:xfrm>
            <a:off x="0" y="4572000"/>
            <a:ext cx="228600" cy="2286000"/>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smtClean="0">
              <a:latin typeface="Times New Roman" pitchFamily="18" charset="0"/>
              <a:cs typeface="+mn-cs"/>
            </a:endParaRPr>
          </a:p>
        </p:txBody>
      </p:sp>
    </p:spTree>
  </p:cSld>
  <p:clrMap bg1="lt1" tx1="dk1" bg2="lt2" tx2="dk2" accent1="accent1" accent2="accent2" accent3="accent3" accent4="accent4" accent5="accent5" accent6="accent6" hlink="hlink" folHlink="folHlink"/>
  <p:sldLayoutIdLst>
    <p:sldLayoutId id="2147483913"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transition>
    <p:fade thruBlk="1"/>
  </p:transition>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000080"/>
          </a:solidFill>
          <a:latin typeface="+mj-lt"/>
          <a:ea typeface="+mj-ea"/>
          <a:cs typeface="+mj-cs"/>
        </a:defRPr>
      </a:lvl1pPr>
      <a:lvl2pPr algn="l" rtl="0" eaLnBrk="0" fontAlgn="base" hangingPunct="0">
        <a:spcBef>
          <a:spcPct val="0"/>
        </a:spcBef>
        <a:spcAft>
          <a:spcPct val="0"/>
        </a:spcAft>
        <a:defRPr sz="4000" b="1">
          <a:solidFill>
            <a:srgbClr val="000080"/>
          </a:solidFill>
          <a:latin typeface="Arial" pitchFamily="34" charset="0"/>
        </a:defRPr>
      </a:lvl2pPr>
      <a:lvl3pPr algn="l" rtl="0" eaLnBrk="0" fontAlgn="base" hangingPunct="0">
        <a:spcBef>
          <a:spcPct val="0"/>
        </a:spcBef>
        <a:spcAft>
          <a:spcPct val="0"/>
        </a:spcAft>
        <a:defRPr sz="4000" b="1">
          <a:solidFill>
            <a:srgbClr val="000080"/>
          </a:solidFill>
          <a:latin typeface="Arial" pitchFamily="34" charset="0"/>
        </a:defRPr>
      </a:lvl3pPr>
      <a:lvl4pPr algn="l" rtl="0" eaLnBrk="0" fontAlgn="base" hangingPunct="0">
        <a:spcBef>
          <a:spcPct val="0"/>
        </a:spcBef>
        <a:spcAft>
          <a:spcPct val="0"/>
        </a:spcAft>
        <a:defRPr sz="4000" b="1">
          <a:solidFill>
            <a:srgbClr val="000080"/>
          </a:solidFill>
          <a:latin typeface="Arial" pitchFamily="34" charset="0"/>
        </a:defRPr>
      </a:lvl4pPr>
      <a:lvl5pPr algn="l" rtl="0" eaLnBrk="0" fontAlgn="base" hangingPunct="0">
        <a:spcBef>
          <a:spcPct val="0"/>
        </a:spcBef>
        <a:spcAft>
          <a:spcPct val="0"/>
        </a:spcAft>
        <a:defRPr sz="4000" b="1">
          <a:solidFill>
            <a:srgbClr val="000080"/>
          </a:solidFill>
          <a:latin typeface="Arial" pitchFamily="34" charset="0"/>
        </a:defRPr>
      </a:lvl5pPr>
      <a:lvl6pPr marL="457200" algn="l" rtl="0" eaLnBrk="1" fontAlgn="base" hangingPunct="1">
        <a:spcBef>
          <a:spcPct val="0"/>
        </a:spcBef>
        <a:spcAft>
          <a:spcPct val="0"/>
        </a:spcAft>
        <a:defRPr sz="4000" b="1">
          <a:solidFill>
            <a:srgbClr val="000080"/>
          </a:solidFill>
          <a:latin typeface="Arial" pitchFamily="34" charset="0"/>
        </a:defRPr>
      </a:lvl6pPr>
      <a:lvl7pPr marL="914400" algn="l" rtl="0" eaLnBrk="1" fontAlgn="base" hangingPunct="1">
        <a:spcBef>
          <a:spcPct val="0"/>
        </a:spcBef>
        <a:spcAft>
          <a:spcPct val="0"/>
        </a:spcAft>
        <a:defRPr sz="4000" b="1">
          <a:solidFill>
            <a:srgbClr val="000080"/>
          </a:solidFill>
          <a:latin typeface="Arial" pitchFamily="34" charset="0"/>
        </a:defRPr>
      </a:lvl7pPr>
      <a:lvl8pPr marL="1371600" algn="l" rtl="0" eaLnBrk="1" fontAlgn="base" hangingPunct="1">
        <a:spcBef>
          <a:spcPct val="0"/>
        </a:spcBef>
        <a:spcAft>
          <a:spcPct val="0"/>
        </a:spcAft>
        <a:defRPr sz="4000" b="1">
          <a:solidFill>
            <a:srgbClr val="000080"/>
          </a:solidFill>
          <a:latin typeface="Arial" pitchFamily="34" charset="0"/>
        </a:defRPr>
      </a:lvl8pPr>
      <a:lvl9pPr marL="1828800" algn="l" rtl="0" eaLnBrk="1" fontAlgn="base" hangingPunct="1">
        <a:spcBef>
          <a:spcPct val="0"/>
        </a:spcBef>
        <a:spcAft>
          <a:spcPct val="0"/>
        </a:spcAft>
        <a:defRPr sz="4000" b="1">
          <a:solidFill>
            <a:srgbClr val="000080"/>
          </a:solidFill>
          <a:latin typeface="Arial" pitchFamily="34" charset="0"/>
        </a:defRPr>
      </a:lvl9pPr>
    </p:titleStyle>
    <p:bodyStyle>
      <a:lvl1pPr marL="342900" indent="-342900" algn="l" rtl="0" eaLnBrk="0" fontAlgn="base" hangingPunct="0">
        <a:spcBef>
          <a:spcPct val="20000"/>
        </a:spcBef>
        <a:spcAft>
          <a:spcPct val="0"/>
        </a:spcAft>
        <a:buClr>
          <a:srgbClr val="000080"/>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0080"/>
        </a:buClr>
        <a:buSzPct val="90000"/>
        <a:buFont typeface="Wingdings" pitchFamily="2" charset="2"/>
        <a:buChar char="l"/>
        <a:defRPr sz="2400">
          <a:solidFill>
            <a:schemeClr val="tx1"/>
          </a:solidFill>
          <a:latin typeface="+mn-lt"/>
        </a:defRPr>
      </a:lvl2pPr>
      <a:lvl3pPr marL="1143000" indent="-228600" algn="l" rtl="0" eaLnBrk="0" fontAlgn="base" hangingPunct="0">
        <a:spcBef>
          <a:spcPct val="20000"/>
        </a:spcBef>
        <a:spcAft>
          <a:spcPct val="0"/>
        </a:spcAft>
        <a:buClr>
          <a:srgbClr val="000080"/>
        </a:buClr>
        <a:buSzPct val="7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000080"/>
        </a:buClr>
        <a:buSzPct val="7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9718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34290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38862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microsoft.com/office/2007/relationships/hdphoto" Target="../media/hdphoto5.wdp"/></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www.dot.ca.gov/hq/construc/stormwater/manuals.htm" TargetMode="External"/><Relationship Id="rId2" Type="http://schemas.openxmlformats.org/officeDocument/2006/relationships/hyperlink" Target="http://www.casqa.org/" TargetMode="Externa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wmf"/><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ctrTitle"/>
          </p:nvPr>
        </p:nvSpPr>
        <p:spPr>
          <a:xfrm>
            <a:off x="5257800" y="1828799"/>
            <a:ext cx="3429000" cy="3459163"/>
          </a:xfrm>
        </p:spPr>
        <p:txBody>
          <a:bodyPr/>
          <a:lstStyle/>
          <a:p>
            <a:r>
              <a:rPr lang="en-US" altLang="en-US" dirty="0" smtClean="0"/>
              <a:t>Construction  Stormwater Best Management Practices </a:t>
            </a:r>
          </a:p>
        </p:txBody>
      </p:sp>
      <p:sp>
        <p:nvSpPr>
          <p:cNvPr id="3075" name="Subtitle 3"/>
          <p:cNvSpPr>
            <a:spLocks noGrp="1"/>
          </p:cNvSpPr>
          <p:nvPr>
            <p:ph type="subTitle" idx="1"/>
          </p:nvPr>
        </p:nvSpPr>
        <p:spPr>
          <a:xfrm>
            <a:off x="457200" y="5638800"/>
            <a:ext cx="8229600" cy="990600"/>
          </a:xfrm>
        </p:spPr>
        <p:txBody>
          <a:bodyPr/>
          <a:lstStyle/>
          <a:p>
            <a:r>
              <a:rPr lang="en-US" altLang="en-US" dirty="0" smtClean="0"/>
              <a:t>San Rafael, California</a:t>
            </a:r>
            <a:br>
              <a:rPr lang="en-US" altLang="en-US" dirty="0" smtClean="0"/>
            </a:br>
            <a:r>
              <a:rPr lang="en-US" altLang="en-US" dirty="0" smtClean="0"/>
              <a:t>November 12, 2015</a:t>
            </a:r>
          </a:p>
        </p:txBody>
      </p:sp>
      <p:sp>
        <p:nvSpPr>
          <p:cNvPr id="5" name="Title 1"/>
          <p:cNvSpPr txBox="1">
            <a:spLocks/>
          </p:cNvSpPr>
          <p:nvPr/>
        </p:nvSpPr>
        <p:spPr bwMode="auto">
          <a:xfrm>
            <a:off x="304800" y="381000"/>
            <a:ext cx="8839200" cy="685800"/>
          </a:xfrm>
          <a:prstGeom prst="rect">
            <a:avLst/>
          </a:prstGeom>
          <a:noFill/>
          <a:ln w="9525">
            <a:noFill/>
            <a:miter lim="800000"/>
            <a:headEnd/>
            <a:tailEnd/>
          </a:ln>
        </p:spPr>
        <p:txBody>
          <a:bodyPr anchor="b"/>
          <a:lstStyle/>
          <a:p>
            <a:pPr eaLnBrk="0" hangingPunct="0">
              <a:defRPr/>
            </a:pPr>
            <a:r>
              <a:rPr lang="en-US" sz="2000" b="1" kern="0" dirty="0">
                <a:solidFill>
                  <a:srgbClr val="000080"/>
                </a:solidFill>
                <a:cs typeface="+mn-cs"/>
              </a:rPr>
              <a:t>Marin County Stormwater Pollution Prevention Program</a:t>
            </a:r>
          </a:p>
        </p:txBody>
      </p:sp>
      <p:pic>
        <p:nvPicPr>
          <p:cNvPr id="3077" name="Picture 10" descr="Marin County Stormwater Pollution Prevention Progra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52400"/>
            <a:ext cx="11430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9" descr="MPj04331220000[1]"/>
          <p:cNvPicPr>
            <a:picLocks noChangeAspect="1" noChangeArrowheads="1"/>
          </p:cNvPicPr>
          <p:nvPr/>
        </p:nvPicPr>
        <p:blipFill>
          <a:blip r:embed="rId4">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533400" y="1905000"/>
            <a:ext cx="40989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solidFill>
                  <a:srgbClr val="CC0000"/>
                </a:solidFill>
              </a:rPr>
              <a:t>Sediment Control</a:t>
            </a:r>
          </a:p>
        </p:txBody>
      </p:sp>
      <p:sp>
        <p:nvSpPr>
          <p:cNvPr id="14339" name="Content Placeholder 4"/>
          <p:cNvSpPr>
            <a:spLocks noGrp="1"/>
          </p:cNvSpPr>
          <p:nvPr>
            <p:ph idx="1"/>
          </p:nvPr>
        </p:nvSpPr>
        <p:spPr/>
        <p:txBody>
          <a:bodyPr/>
          <a:lstStyle/>
          <a:p>
            <a:r>
              <a:rPr lang="en-US" altLang="en-US" dirty="0" smtClean="0"/>
              <a:t>Practices that trap dirt particles – sediment – once they have been detached by rain, flowing water, or wind</a:t>
            </a:r>
          </a:p>
          <a:p>
            <a:pPr lvl="1"/>
            <a:r>
              <a:rPr lang="en-US" altLang="en-US" dirty="0" smtClean="0"/>
              <a:t>Various practices to slow and detain water to allow sediment to settle</a:t>
            </a:r>
          </a:p>
          <a:p>
            <a:pPr lvl="1"/>
            <a:r>
              <a:rPr lang="en-US" altLang="en-US" dirty="0" smtClean="0"/>
              <a:t>Treatment controls that remove soil from water or wind</a:t>
            </a:r>
          </a:p>
          <a:p>
            <a:pPr lvl="1"/>
            <a:endParaRPr lang="en-US" altLang="en-US" dirty="0" smtClean="0"/>
          </a:p>
        </p:txBody>
      </p:sp>
      <p:sp>
        <p:nvSpPr>
          <p:cNvPr id="143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832475A1-ADC0-40DF-89E2-57911838FBC7}" type="slidenum">
              <a:rPr lang="en-US" altLang="en-US" sz="1000" smtClean="0"/>
              <a:pPr eaLnBrk="1" hangingPunct="1">
                <a:spcBef>
                  <a:spcPct val="0"/>
                </a:spcBef>
                <a:buClrTx/>
                <a:buSzTx/>
                <a:buFontTx/>
                <a:buNone/>
              </a:pPr>
              <a:t>10</a:t>
            </a:fld>
            <a:endParaRPr lang="en-US" altLang="en-US" sz="1000" smtClean="0"/>
          </a:p>
        </p:txBody>
      </p:sp>
      <p:pic>
        <p:nvPicPr>
          <p:cNvPr id="14341" name="Picture 7" descr="ERTEC S-FEnce - CT Doyle Dr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91050"/>
            <a:ext cx="412273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572000"/>
            <a:ext cx="389572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p:txBody>
          <a:bodyPr/>
          <a:lstStyle/>
          <a:p>
            <a:pPr eaLnBrk="1" hangingPunct="1"/>
            <a:r>
              <a:rPr lang="en-US" altLang="en-US" dirty="0" smtClean="0"/>
              <a:t>MCSTOPPP Minimum Control Measures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00635054"/>
              </p:ext>
            </p:extLst>
          </p:nvPr>
        </p:nvGraphicFramePr>
        <p:xfrm>
          <a:off x="762000" y="1828800"/>
          <a:ext cx="7543800" cy="4053840"/>
        </p:xfrm>
        <a:graphic>
          <a:graphicData uri="http://schemas.openxmlformats.org/drawingml/2006/table">
            <a:tbl>
              <a:tblPr firstRow="1" bandRow="1">
                <a:tableStyleId>{69CF1AB2-1976-4502-BF36-3FF5EA218861}</a:tableStyleId>
              </a:tblPr>
              <a:tblGrid>
                <a:gridCol w="7543800"/>
              </a:tblGrid>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3200" dirty="0" smtClean="0"/>
                        <a:t>Sediment Controls</a:t>
                      </a:r>
                      <a:endParaRPr lang="en-US" sz="3200" b="0" dirty="0"/>
                    </a:p>
                  </a:txBody>
                  <a:tcPr marT="45718" marB="45718"/>
                </a:tc>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t>Tracking controls</a:t>
                      </a:r>
                      <a:endParaRPr lang="en-US" sz="3200" b="0" dirty="0"/>
                    </a:p>
                  </a:txBody>
                  <a:tcPr marT="45718" marB="45718"/>
                </a:tc>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t>Fiber rolls</a:t>
                      </a:r>
                      <a:r>
                        <a:rPr lang="en-US" sz="3200" b="0" baseline="0" dirty="0" smtClean="0"/>
                        <a:t> (wattles)</a:t>
                      </a:r>
                      <a:r>
                        <a:rPr lang="en-US" sz="3200" b="0" baseline="30000" dirty="0" smtClean="0"/>
                        <a:t>1</a:t>
                      </a:r>
                    </a:p>
                  </a:txBody>
                  <a:tcPr marT="45718" marB="45718"/>
                </a:tc>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Silt fence</a:t>
                      </a:r>
                      <a:r>
                        <a:rPr lang="en-US" sz="3200" b="0" baseline="30000" dirty="0" smtClean="0"/>
                        <a:t>1</a:t>
                      </a:r>
                      <a:r>
                        <a:rPr lang="en-US" sz="3200" dirty="0" smtClean="0"/>
                        <a:t> </a:t>
                      </a:r>
                      <a:endParaRPr lang="en-US" sz="3200" dirty="0"/>
                    </a:p>
                  </a:txBody>
                  <a:tcPr marT="45718" marB="45718"/>
                </a:tc>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Drain</a:t>
                      </a:r>
                      <a:r>
                        <a:rPr lang="en-US" sz="3200" baseline="0" dirty="0" smtClean="0"/>
                        <a:t> inlet protection</a:t>
                      </a:r>
                      <a:endParaRPr lang="en-US" sz="3200" dirty="0" smtClean="0"/>
                    </a:p>
                  </a:txBody>
                  <a:tcPr marT="45718" marB="45718"/>
                </a:tc>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Trench dewatering</a:t>
                      </a:r>
                      <a:endParaRPr lang="en-US" sz="3200" dirty="0"/>
                    </a:p>
                  </a:txBody>
                  <a:tcPr marT="45718" marB="45718"/>
                </a:tc>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baseline="30000" dirty="0" smtClean="0"/>
                        <a:t>1</a:t>
                      </a:r>
                      <a:r>
                        <a:rPr lang="en-US" sz="3200" b="0" baseline="0" dirty="0" smtClean="0"/>
                        <a:t>Manufactured linear sediment controls</a:t>
                      </a:r>
                    </a:p>
                  </a:txBody>
                  <a:tcPr marT="45718" marB="45718"/>
                </a:tc>
              </a:tr>
            </a:tbl>
          </a:graphicData>
        </a:graphic>
      </p:graphicFrame>
      <p:sp>
        <p:nvSpPr>
          <p:cNvPr id="1537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9CD58BD9-DAB9-4D91-8F1D-5174227EA5CF}" type="slidenum">
              <a:rPr lang="en-US" altLang="en-US" sz="1000" smtClean="0"/>
              <a:pPr eaLnBrk="1" hangingPunct="1">
                <a:spcBef>
                  <a:spcPct val="0"/>
                </a:spcBef>
                <a:buClrTx/>
                <a:buSzTx/>
                <a:buFontTx/>
                <a:buNone/>
              </a:pPr>
              <a:t>11</a:t>
            </a:fld>
            <a:endParaRPr lang="en-US" altLang="en-US" sz="1000" smtClean="0"/>
          </a:p>
        </p:txBody>
      </p:sp>
      <p:sp>
        <p:nvSpPr>
          <p:cNvPr id="15378"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solidFill>
                  <a:srgbClr val="7030A0"/>
                </a:solidFill>
              </a:rPr>
              <a:t>Good Housekeeping</a:t>
            </a:r>
          </a:p>
        </p:txBody>
      </p:sp>
      <p:sp>
        <p:nvSpPr>
          <p:cNvPr id="16387" name="Content Placeholder 2"/>
          <p:cNvSpPr>
            <a:spLocks noGrp="1"/>
          </p:cNvSpPr>
          <p:nvPr>
            <p:ph idx="1"/>
          </p:nvPr>
        </p:nvSpPr>
        <p:spPr>
          <a:xfrm>
            <a:off x="457200" y="1600200"/>
            <a:ext cx="6400800" cy="4495800"/>
          </a:xfrm>
        </p:spPr>
        <p:txBody>
          <a:bodyPr/>
          <a:lstStyle/>
          <a:p>
            <a:r>
              <a:rPr lang="en-US" altLang="en-US" smtClean="0"/>
              <a:t>Source control practices that minimize exposure of construction materials and waste to rain and wind</a:t>
            </a:r>
          </a:p>
        </p:txBody>
      </p:sp>
      <p:pic>
        <p:nvPicPr>
          <p:cNvPr id="163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029200"/>
            <a:ext cx="3124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3" y="3230563"/>
            <a:ext cx="424815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C:\Documents and Settings\SandyM.LWA\My Documents\My Pictures\Pictur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3206750"/>
            <a:ext cx="337502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9750"/>
                    </a14:imgEffect>
                  </a14:imgLayer>
                </a14:imgProps>
              </a:ext>
              <a:ext uri="{28A0092B-C50C-407E-A947-70E740481C1C}">
                <a14:useLocalDpi xmlns:a14="http://schemas.microsoft.com/office/drawing/2010/main" val="0"/>
              </a:ext>
            </a:extLst>
          </a:blip>
          <a:srcRect/>
          <a:stretch>
            <a:fillRect/>
          </a:stretch>
        </p:blipFill>
        <p:spPr bwMode="auto">
          <a:xfrm>
            <a:off x="7075488" y="685800"/>
            <a:ext cx="2060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27187F37-769E-41D2-A471-9BC96885FD12}" type="slidenum">
              <a:rPr lang="en-US" altLang="en-US" sz="1000" smtClean="0"/>
              <a:pPr eaLnBrk="1" hangingPunct="1">
                <a:spcBef>
                  <a:spcPct val="0"/>
                </a:spcBef>
                <a:buClrTx/>
                <a:buSzTx/>
                <a:buFontTx/>
                <a:buNone/>
              </a:pPr>
              <a:t>12</a:t>
            </a:fld>
            <a:endParaRPr lang="en-US" altLang="en-US" sz="1000" smtClean="0"/>
          </a:p>
        </p:txBody>
      </p:sp>
      <p:sp>
        <p:nvSpPr>
          <p:cNvPr id="16393" name="AutoShape 10" descr="Image result for trash can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1639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664075"/>
            <a:ext cx="1636713" cy="219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5"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a:xfrm>
            <a:off x="457200" y="304800"/>
            <a:ext cx="8229600" cy="1143000"/>
          </a:xfrm>
        </p:spPr>
        <p:txBody>
          <a:bodyPr>
            <a:normAutofit fontScale="90000"/>
          </a:bodyPr>
          <a:lstStyle/>
          <a:p>
            <a:pPr eaLnBrk="1" fontAlgn="auto" hangingPunct="1">
              <a:spcAft>
                <a:spcPts val="0"/>
              </a:spcAft>
              <a:defRPr/>
            </a:pPr>
            <a:r>
              <a:rPr lang="en-US" altLang="en-US" dirty="0"/>
              <a:t>MCSTOPPP Minimum Control Measures</a:t>
            </a:r>
            <a:endParaRPr lang="en-US" dirty="0" smtClean="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42157909"/>
              </p:ext>
            </p:extLst>
          </p:nvPr>
        </p:nvGraphicFramePr>
        <p:xfrm>
          <a:off x="762000" y="1905000"/>
          <a:ext cx="7162800" cy="4144272"/>
        </p:xfrm>
        <a:graphic>
          <a:graphicData uri="http://schemas.openxmlformats.org/drawingml/2006/table">
            <a:tbl>
              <a:tblPr firstRow="1" bandRow="1">
                <a:tableStyleId>{69CF1AB2-1976-4502-BF36-3FF5EA218861}</a:tableStyleId>
              </a:tblPr>
              <a:tblGrid>
                <a:gridCol w="7162800"/>
              </a:tblGrid>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Good Housekeeping Practices</a:t>
                      </a:r>
                      <a:endParaRPr lang="en-US" sz="2800" b="0" dirty="0"/>
                    </a:p>
                  </a:txBody>
                  <a:tcPr marT="45657" marB="45657"/>
                </a:tc>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smtClean="0"/>
                        <a:t>Concrete</a:t>
                      </a:r>
                      <a:r>
                        <a:rPr lang="en-US" sz="2800" b="0" baseline="0" dirty="0" smtClean="0"/>
                        <a:t> washout</a:t>
                      </a:r>
                      <a:endParaRPr lang="en-US" sz="2800" b="0" dirty="0"/>
                    </a:p>
                  </a:txBody>
                  <a:tcPr marT="45657" marB="45657"/>
                </a:tc>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smtClean="0"/>
                        <a:t>Stockpile </a:t>
                      </a:r>
                      <a:r>
                        <a:rPr lang="en-US" sz="2800" baseline="0" dirty="0" smtClean="0"/>
                        <a:t>management</a:t>
                      </a:r>
                      <a:endParaRPr lang="en-US" sz="2800" b="0" dirty="0"/>
                    </a:p>
                  </a:txBody>
                  <a:tcPr marT="45657" marB="45657"/>
                </a:tc>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smtClean="0"/>
                        <a:t>Hazardous</a:t>
                      </a:r>
                      <a:r>
                        <a:rPr lang="en-US" sz="2800" b="0" baseline="0" dirty="0" smtClean="0"/>
                        <a:t> material </a:t>
                      </a:r>
                      <a:r>
                        <a:rPr lang="en-US" sz="2800" baseline="0" dirty="0" smtClean="0"/>
                        <a:t>management</a:t>
                      </a:r>
                      <a:endParaRPr lang="en-US" sz="2800" dirty="0"/>
                    </a:p>
                  </a:txBody>
                  <a:tcPr marT="45657" marB="45657"/>
                </a:tc>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Sanitary waste management</a:t>
                      </a:r>
                      <a:endParaRPr lang="en-US" sz="2800" dirty="0"/>
                    </a:p>
                  </a:txBody>
                  <a:tcPr marT="45657" marB="45657"/>
                </a:tc>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Equipment</a:t>
                      </a:r>
                      <a:r>
                        <a:rPr lang="en-US" sz="2800" baseline="0" dirty="0" smtClean="0"/>
                        <a:t> and vehicle maintenance</a:t>
                      </a:r>
                      <a:endParaRPr lang="en-US" sz="2800" dirty="0"/>
                    </a:p>
                  </a:txBody>
                  <a:tcPr marT="45657" marB="45657"/>
                </a:tc>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smtClean="0"/>
                        <a:t>Material storage</a:t>
                      </a:r>
                      <a:endParaRPr lang="en-US" sz="2800" dirty="0"/>
                    </a:p>
                  </a:txBody>
                  <a:tcPr marT="45657" marB="45657"/>
                </a:tc>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Litter</a:t>
                      </a:r>
                      <a:r>
                        <a:rPr lang="en-US" sz="2800" baseline="0" dirty="0" smtClean="0"/>
                        <a:t> and waste management</a:t>
                      </a:r>
                      <a:endParaRPr lang="en-US" sz="2800" dirty="0" smtClean="0"/>
                    </a:p>
                  </a:txBody>
                  <a:tcPr marT="45657" marB="45657"/>
                </a:tc>
              </a:tr>
            </a:tbl>
          </a:graphicData>
        </a:graphic>
      </p:graphicFrame>
      <p:sp>
        <p:nvSpPr>
          <p:cNvPr id="17429"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7B0D3BAF-1904-4CD3-BBBF-2B254A100563}" type="slidenum">
              <a:rPr lang="en-US" altLang="en-US" sz="1000" smtClean="0"/>
              <a:pPr eaLnBrk="1" hangingPunct="1">
                <a:spcBef>
                  <a:spcPct val="0"/>
                </a:spcBef>
                <a:buClrTx/>
                <a:buSzTx/>
                <a:buFontTx/>
                <a:buNone/>
              </a:pPr>
              <a:t>13</a:t>
            </a:fld>
            <a:endParaRPr lang="en-US" altLang="en-US" sz="1000" smtClean="0"/>
          </a:p>
        </p:txBody>
      </p:sp>
      <p:sp>
        <p:nvSpPr>
          <p:cNvPr id="17430"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Erosion Control BMPs</a:t>
            </a:r>
            <a:endParaRPr lang="en-US" dirty="0"/>
          </a:p>
        </p:txBody>
      </p:sp>
      <p:sp>
        <p:nvSpPr>
          <p:cNvPr id="18435" name="Text Placeholder 5"/>
          <p:cNvSpPr>
            <a:spLocks noGrp="1"/>
          </p:cNvSpPr>
          <p:nvPr>
            <p:ph type="body" idx="1"/>
          </p:nvPr>
        </p:nvSpPr>
        <p:spPr/>
        <p:txBody>
          <a:bodyPr/>
          <a:lstStyle/>
          <a:p>
            <a:endParaRPr lang="en-US" altLang="en-US" smtClean="0"/>
          </a:p>
        </p:txBody>
      </p:sp>
      <p:sp>
        <p:nvSpPr>
          <p:cNvPr id="1843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79D11-1A30-4C73-9C01-9CA2B64B48BC}" type="slidenum">
              <a:rPr lang="en-US" altLang="en-US" smtClean="0"/>
              <a:pPr eaLnBrk="1" hangingPunct="1"/>
              <a:t>14</a:t>
            </a:fld>
            <a:endParaRPr lang="en-US" altLang="en-US" smtClean="0"/>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Scheduling</a:t>
            </a:r>
          </a:p>
        </p:txBody>
      </p:sp>
      <p:sp>
        <p:nvSpPr>
          <p:cNvPr id="19459" name="Content Placeholder 2"/>
          <p:cNvSpPr>
            <a:spLocks noGrp="1"/>
          </p:cNvSpPr>
          <p:nvPr>
            <p:ph idx="1"/>
          </p:nvPr>
        </p:nvSpPr>
        <p:spPr>
          <a:xfrm>
            <a:off x="304800" y="1600200"/>
            <a:ext cx="8229600" cy="4495800"/>
          </a:xfrm>
        </p:spPr>
        <p:txBody>
          <a:bodyPr/>
          <a:lstStyle/>
          <a:p>
            <a:r>
              <a:rPr lang="en-US" altLang="en-US" dirty="0" smtClean="0"/>
              <a:t>Integrate BMP implementation with activities</a:t>
            </a:r>
          </a:p>
          <a:p>
            <a:pPr lvl="1"/>
            <a:r>
              <a:rPr lang="en-US" altLang="en-US" dirty="0" smtClean="0"/>
              <a:t>Phase grading to limit amount of soil exposed</a:t>
            </a:r>
          </a:p>
          <a:p>
            <a:pPr lvl="1"/>
            <a:r>
              <a:rPr lang="en-US" altLang="en-US" dirty="0" smtClean="0"/>
              <a:t>Avoid grading during rainy periods </a:t>
            </a:r>
          </a:p>
          <a:p>
            <a:pPr lvl="1"/>
            <a:r>
              <a:rPr lang="en-US" altLang="en-US" dirty="0" smtClean="0"/>
              <a:t>Stabilize graded areas that become inactive</a:t>
            </a:r>
          </a:p>
          <a:p>
            <a:pPr lvl="1"/>
            <a:r>
              <a:rPr lang="en-US" altLang="en-US" dirty="0" smtClean="0"/>
              <a:t>Adjust activities based on predicted weather</a:t>
            </a:r>
          </a:p>
          <a:p>
            <a:pPr lvl="1"/>
            <a:r>
              <a:rPr lang="en-US" altLang="en-US" dirty="0" smtClean="0"/>
              <a:t>Re-vegetate during </a:t>
            </a:r>
            <a:br>
              <a:rPr lang="en-US" altLang="en-US" dirty="0" smtClean="0"/>
            </a:br>
            <a:r>
              <a:rPr lang="en-US" altLang="en-US" dirty="0" smtClean="0"/>
              <a:t>the appropriate growing </a:t>
            </a:r>
            <a:br>
              <a:rPr lang="en-US" altLang="en-US" dirty="0" smtClean="0"/>
            </a:br>
            <a:r>
              <a:rPr lang="en-US" altLang="en-US" dirty="0" smtClean="0"/>
              <a:t>conditions</a:t>
            </a:r>
          </a:p>
          <a:p>
            <a:pPr lvl="1"/>
            <a:r>
              <a:rPr lang="en-US" altLang="en-US" dirty="0" smtClean="0"/>
              <a:t>Comply with local </a:t>
            </a:r>
            <a:br>
              <a:rPr lang="en-US" altLang="en-US" dirty="0" smtClean="0"/>
            </a:br>
            <a:r>
              <a:rPr lang="en-US" altLang="en-US" dirty="0" smtClean="0"/>
              <a:t>winter work prohibitions</a:t>
            </a:r>
          </a:p>
        </p:txBody>
      </p:sp>
      <p:sp>
        <p:nvSpPr>
          <p:cNvPr id="194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19B251-2FF1-440E-9D6A-B1BEAC93D6A8}" type="slidenum">
              <a:rPr lang="en-US" altLang="en-US" smtClean="0"/>
              <a:pPr eaLnBrk="1" hangingPunct="1"/>
              <a:t>15</a:t>
            </a:fld>
            <a:endParaRPr lang="en-US" altLang="en-US" smtClean="0"/>
          </a:p>
        </p:txBody>
      </p:sp>
      <p:sp>
        <p:nvSpPr>
          <p:cNvPr id="19461" name="TextBox 11"/>
          <p:cNvSpPr txBox="1">
            <a:spLocks noChangeArrowheads="1"/>
          </p:cNvSpPr>
          <p:nvPr/>
        </p:nvSpPr>
        <p:spPr bwMode="auto">
          <a:xfrm>
            <a:off x="7196138" y="0"/>
            <a:ext cx="1947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Erosion Control BMPs</a:t>
            </a:r>
          </a:p>
        </p:txBody>
      </p:sp>
      <p:pic>
        <p:nvPicPr>
          <p:cNvPr id="194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075" y="3886200"/>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TextBox 3"/>
          <p:cNvSpPr txBox="1">
            <a:spLocks noChangeArrowheads="1"/>
          </p:cNvSpPr>
          <p:nvPr/>
        </p:nvSpPr>
        <p:spPr bwMode="auto">
          <a:xfrm>
            <a:off x="6683375" y="6629400"/>
            <a:ext cx="2438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a:t>Black Point Novato, Data Source UCCE</a:t>
            </a:r>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5588"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0483" name="Title 9"/>
          <p:cNvSpPr>
            <a:spLocks noGrp="1"/>
          </p:cNvSpPr>
          <p:nvPr>
            <p:ph type="title"/>
          </p:nvPr>
        </p:nvSpPr>
        <p:spPr>
          <a:xfrm>
            <a:off x="885825" y="307975"/>
            <a:ext cx="8229600" cy="1143000"/>
          </a:xfrm>
        </p:spPr>
        <p:txBody>
          <a:bodyPr/>
          <a:lstStyle/>
          <a:p>
            <a:pPr algn="r"/>
            <a:r>
              <a:rPr lang="en-US" altLang="en-US" dirty="0" smtClean="0"/>
              <a:t>Preserve vegetation and </a:t>
            </a:r>
            <a:br>
              <a:rPr lang="en-US" altLang="en-US" dirty="0" smtClean="0"/>
            </a:br>
            <a:r>
              <a:rPr lang="en-US" altLang="en-US" dirty="0" smtClean="0"/>
              <a:t>creek setbacks</a:t>
            </a:r>
          </a:p>
        </p:txBody>
      </p:sp>
      <p:sp>
        <p:nvSpPr>
          <p:cNvPr id="20484" name="Content Placeholder 2"/>
          <p:cNvSpPr>
            <a:spLocks noGrp="1"/>
          </p:cNvSpPr>
          <p:nvPr>
            <p:ph sz="half" idx="2"/>
          </p:nvPr>
        </p:nvSpPr>
        <p:spPr>
          <a:xfrm>
            <a:off x="152400" y="3048000"/>
            <a:ext cx="5715000" cy="3733800"/>
          </a:xfrm>
        </p:spPr>
        <p:txBody>
          <a:bodyPr/>
          <a:lstStyle/>
          <a:p>
            <a:r>
              <a:rPr lang="en-US" altLang="en-US" dirty="0" smtClean="0">
                <a:solidFill>
                  <a:schemeClr val="bg1"/>
                </a:solidFill>
              </a:rPr>
              <a:t>Clear delineation</a:t>
            </a:r>
          </a:p>
          <a:p>
            <a:r>
              <a:rPr lang="en-US" altLang="en-US" dirty="0" smtClean="0">
                <a:solidFill>
                  <a:schemeClr val="bg1"/>
                </a:solidFill>
              </a:rPr>
              <a:t>Ideally 25+ feet from creek </a:t>
            </a:r>
            <a:br>
              <a:rPr lang="en-US" altLang="en-US" dirty="0" smtClean="0">
                <a:solidFill>
                  <a:schemeClr val="bg1"/>
                </a:solidFill>
              </a:rPr>
            </a:br>
            <a:r>
              <a:rPr lang="en-US" altLang="en-US" dirty="0" smtClean="0">
                <a:solidFill>
                  <a:schemeClr val="bg1"/>
                </a:solidFill>
              </a:rPr>
              <a:t>(or as required by local ordinance)</a:t>
            </a:r>
          </a:p>
          <a:p>
            <a:r>
              <a:rPr lang="en-US" altLang="en-US" dirty="0" smtClean="0">
                <a:solidFill>
                  <a:schemeClr val="bg1"/>
                </a:solidFill>
              </a:rPr>
              <a:t>Preserve existing vegetation in buffer</a:t>
            </a:r>
          </a:p>
          <a:p>
            <a:r>
              <a:rPr lang="en-US" altLang="en-US" dirty="0" smtClean="0">
                <a:solidFill>
                  <a:schemeClr val="bg1"/>
                </a:solidFill>
              </a:rPr>
              <a:t>Install before construction  starts</a:t>
            </a:r>
          </a:p>
        </p:txBody>
      </p:sp>
      <p:sp>
        <p:nvSpPr>
          <p:cNvPr id="204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F42189-BF46-4054-B897-57B7AE2235E7}" type="slidenum">
              <a:rPr lang="en-US" altLang="en-US" smtClean="0"/>
              <a:pPr eaLnBrk="1" hangingPunct="1"/>
              <a:t>16</a:t>
            </a:fld>
            <a:endParaRPr lang="en-US" altLang="en-US" smtClean="0"/>
          </a:p>
        </p:txBody>
      </p:sp>
      <p:sp>
        <p:nvSpPr>
          <p:cNvPr id="20486" name="TextBox 11"/>
          <p:cNvSpPr txBox="1">
            <a:spLocks noChangeArrowheads="1"/>
          </p:cNvSpPr>
          <p:nvPr/>
        </p:nvSpPr>
        <p:spPr bwMode="auto">
          <a:xfrm>
            <a:off x="7196138" y="0"/>
            <a:ext cx="1947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Erosion Control BMPs</a:t>
            </a:r>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82600" y="312738"/>
            <a:ext cx="8229600" cy="1143000"/>
          </a:xfrm>
        </p:spPr>
        <p:txBody>
          <a:bodyPr/>
          <a:lstStyle/>
          <a:p>
            <a:r>
              <a:rPr lang="en-US" altLang="en-US" smtClean="0"/>
              <a:t>Preserve vegetation</a:t>
            </a:r>
          </a:p>
        </p:txBody>
      </p:sp>
      <p:sp>
        <p:nvSpPr>
          <p:cNvPr id="21507" name="Content Placeholder 2"/>
          <p:cNvSpPr>
            <a:spLocks noGrp="1"/>
          </p:cNvSpPr>
          <p:nvPr>
            <p:ph sz="half" idx="1"/>
          </p:nvPr>
        </p:nvSpPr>
        <p:spPr>
          <a:xfrm>
            <a:off x="460375" y="2628900"/>
            <a:ext cx="4038600" cy="2400300"/>
          </a:xfrm>
        </p:spPr>
        <p:txBody>
          <a:bodyPr/>
          <a:lstStyle/>
          <a:p>
            <a:r>
              <a:rPr lang="en-US" altLang="en-US" dirty="0" smtClean="0"/>
              <a:t>Protect trees from construction </a:t>
            </a:r>
          </a:p>
          <a:p>
            <a:r>
              <a:rPr lang="en-US" altLang="en-US" dirty="0" smtClean="0"/>
              <a:t>Establish protective zone around drip line of tree</a:t>
            </a:r>
          </a:p>
        </p:txBody>
      </p:sp>
      <p:sp>
        <p:nvSpPr>
          <p:cNvPr id="21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603D6D-D374-41B7-8402-396FF53FC7F5}" type="slidenum">
              <a:rPr lang="en-US" altLang="en-US" smtClean="0"/>
              <a:pPr eaLnBrk="1" hangingPunct="1"/>
              <a:t>17</a:t>
            </a:fld>
            <a:endParaRPr lang="en-US" altLang="en-US" smtClean="0"/>
          </a:p>
        </p:txBody>
      </p:sp>
      <p:sp>
        <p:nvSpPr>
          <p:cNvPr id="21509" name="AutoShape 2" descr="Image result for construction tree preservatio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sp>
        <p:nvSpPr>
          <p:cNvPr id="21510" name="AutoShape 4" descr="Image result for construction tree preservatio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sp>
        <p:nvSpPr>
          <p:cNvPr id="21511" name="AutoShape 6" descr="Image result for construction tree preservation"/>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pic>
        <p:nvPicPr>
          <p:cNvPr id="215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09800"/>
            <a:ext cx="3662363"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513" name="TextBox 11"/>
          <p:cNvSpPr txBox="1">
            <a:spLocks noChangeArrowheads="1"/>
          </p:cNvSpPr>
          <p:nvPr/>
        </p:nvSpPr>
        <p:spPr bwMode="auto">
          <a:xfrm>
            <a:off x="7196138" y="0"/>
            <a:ext cx="1947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Erosion Control BMPs</a:t>
            </a:r>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t>Soil cover</a:t>
            </a:r>
          </a:p>
        </p:txBody>
      </p:sp>
      <p:sp>
        <p:nvSpPr>
          <p:cNvPr id="22531" name="Content Placeholder 2"/>
          <p:cNvSpPr>
            <a:spLocks noGrp="1"/>
          </p:cNvSpPr>
          <p:nvPr>
            <p:ph idx="1"/>
          </p:nvPr>
        </p:nvSpPr>
        <p:spPr/>
        <p:txBody>
          <a:bodyPr/>
          <a:lstStyle/>
          <a:p>
            <a:r>
              <a:rPr lang="en-US" altLang="en-US" dirty="0" smtClean="0"/>
              <a:t>Generic term for a variety of temporary                                            BMPs that apply an erosion resistant cover to disturbed soil</a:t>
            </a:r>
          </a:p>
          <a:p>
            <a:pPr lvl="1"/>
            <a:r>
              <a:rPr lang="en-US" altLang="en-US" dirty="0"/>
              <a:t>Straw mulch</a:t>
            </a:r>
          </a:p>
          <a:p>
            <a:pPr lvl="1"/>
            <a:r>
              <a:rPr lang="en-US" altLang="en-US" dirty="0" smtClean="0"/>
              <a:t>Hydraulic mulch</a:t>
            </a:r>
          </a:p>
          <a:p>
            <a:pPr lvl="1"/>
            <a:r>
              <a:rPr lang="en-US" altLang="en-US" dirty="0" smtClean="0"/>
              <a:t>Soil binders</a:t>
            </a:r>
          </a:p>
          <a:p>
            <a:pPr lvl="1"/>
            <a:r>
              <a:rPr lang="en-US" altLang="en-US" dirty="0" smtClean="0"/>
              <a:t>Wood mulch</a:t>
            </a:r>
          </a:p>
          <a:p>
            <a:pPr lvl="1"/>
            <a:r>
              <a:rPr lang="en-US" altLang="en-US" dirty="0" smtClean="0"/>
              <a:t>Compost blankets</a:t>
            </a:r>
          </a:p>
          <a:p>
            <a:pPr lvl="1"/>
            <a:r>
              <a:rPr lang="en-US" altLang="en-US" dirty="0" smtClean="0"/>
              <a:t>Non-vegetative stabilization</a:t>
            </a:r>
          </a:p>
        </p:txBody>
      </p:sp>
      <p:sp>
        <p:nvSpPr>
          <p:cNvPr id="225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490B1E8-D79C-4360-839F-26C8D1833591}" type="slidenum">
              <a:rPr lang="en-US" altLang="en-US" smtClean="0"/>
              <a:pPr eaLnBrk="1" hangingPunct="1"/>
              <a:t>18</a:t>
            </a:fld>
            <a:endParaRPr lang="en-US" altLang="en-US" smtClean="0"/>
          </a:p>
        </p:txBody>
      </p:sp>
      <p:sp>
        <p:nvSpPr>
          <p:cNvPr id="22533" name="TextBox 11"/>
          <p:cNvSpPr txBox="1">
            <a:spLocks noChangeArrowheads="1"/>
          </p:cNvSpPr>
          <p:nvPr/>
        </p:nvSpPr>
        <p:spPr bwMode="auto">
          <a:xfrm>
            <a:off x="7196138" y="0"/>
            <a:ext cx="1947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Erosion Control BMPs</a:t>
            </a:r>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smtClean="0"/>
              <a:t>Track walked slope </a:t>
            </a:r>
            <a:r>
              <a:rPr lang="en-US" altLang="en-US" dirty="0"/>
              <a:t>treated with </a:t>
            </a:r>
            <a:r>
              <a:rPr lang="en-US" altLang="en-US" dirty="0" err="1"/>
              <a:t>hydromulch</a:t>
            </a:r>
            <a:endParaRPr lang="en-US" dirty="0"/>
          </a:p>
        </p:txBody>
      </p:sp>
      <p:pic>
        <p:nvPicPr>
          <p:cNvPr id="24580" name="Picture 2" descr="D:\SANDY-FILES\Dropbox\Sandy's Photos\ESC Photos\BMP Workshop May 2015\20150502_141156.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04800" y="1601585"/>
            <a:ext cx="8779256" cy="4937760"/>
          </a:xfrm>
          <a:noFill/>
        </p:spPr>
      </p:pic>
      <p:sp>
        <p:nvSpPr>
          <p:cNvPr id="2457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E68369-DC38-4148-9052-7D7F22D4BE07}" type="slidenum">
              <a:rPr lang="en-US" altLang="en-US" smtClean="0"/>
              <a:pPr eaLnBrk="1" hangingPunct="1"/>
              <a:t>19</a:t>
            </a:fld>
            <a:endParaRPr lang="en-US" altLang="en-US" smtClean="0"/>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Disclaimer</a:t>
            </a:r>
            <a:endParaRPr lang="en-US" dirty="0"/>
          </a:p>
        </p:txBody>
      </p:sp>
      <p:sp>
        <p:nvSpPr>
          <p:cNvPr id="4099" name="Text Placeholder 5"/>
          <p:cNvSpPr>
            <a:spLocks noGrp="1"/>
          </p:cNvSpPr>
          <p:nvPr>
            <p:ph type="body" idx="1"/>
          </p:nvPr>
        </p:nvSpPr>
        <p:spPr/>
        <p:txBody>
          <a:bodyPr/>
          <a:lstStyle/>
          <a:p>
            <a:r>
              <a:rPr lang="en-US" altLang="en-US" smtClean="0"/>
              <a:t>The mention or image of any product or service  is for illustrative purposes and is not an endorsement of the product or service.</a:t>
            </a:r>
          </a:p>
        </p:txBody>
      </p:sp>
      <p:sp>
        <p:nvSpPr>
          <p:cNvPr id="41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070D4D-3FC7-465B-A87D-C96A772E336C}" type="slidenum">
              <a:rPr lang="en-US" altLang="en-US" smtClean="0"/>
              <a:pPr eaLnBrk="1" hangingPunct="1"/>
              <a:t>2</a:t>
            </a:fld>
            <a:endParaRPr lang="en-US" altLang="en-US" smtClean="0"/>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smtClean="0"/>
              <a:t>Slope treated with </a:t>
            </a:r>
            <a:r>
              <a:rPr lang="en-US" altLang="en-US" dirty="0" err="1" smtClean="0"/>
              <a:t>hydromulch</a:t>
            </a:r>
            <a:endParaRPr lang="en-US" altLang="en-US" dirty="0" smtClean="0"/>
          </a:p>
        </p:txBody>
      </p:sp>
      <p:sp>
        <p:nvSpPr>
          <p:cNvPr id="2355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C80257-855A-420B-A8C8-9C216A233B55}" type="slidenum">
              <a:rPr lang="en-US" altLang="en-US" smtClean="0"/>
              <a:pPr eaLnBrk="1" hangingPunct="1"/>
              <a:t>20</a:t>
            </a:fld>
            <a:endParaRPr lang="en-US" altLang="en-US" smtClean="0"/>
          </a:p>
        </p:txBody>
      </p:sp>
      <p:pic>
        <p:nvPicPr>
          <p:cNvPr id="2355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600200"/>
            <a:ext cx="2597150" cy="449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3" descr="D:\SANDY-FILES\Dropbox\Sandy's Photos\ESC Photos\BMP Workshop May 2015\20150502_133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828800"/>
            <a:ext cx="4557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28600"/>
            <a:ext cx="8229600" cy="1143000"/>
          </a:xfrm>
        </p:spPr>
        <p:txBody>
          <a:bodyPr/>
          <a:lstStyle/>
          <a:p>
            <a:r>
              <a:rPr lang="en-US" altLang="en-US" dirty="0" smtClean="0"/>
              <a:t>Compost blankets</a:t>
            </a:r>
          </a:p>
        </p:txBody>
      </p:sp>
      <p:sp>
        <p:nvSpPr>
          <p:cNvPr id="25603" name="Content Placeholder 2"/>
          <p:cNvSpPr>
            <a:spLocks noGrp="1"/>
          </p:cNvSpPr>
          <p:nvPr>
            <p:ph sz="half" idx="1"/>
          </p:nvPr>
        </p:nvSpPr>
        <p:spPr>
          <a:xfrm>
            <a:off x="457200" y="1509713"/>
            <a:ext cx="4572000" cy="4433887"/>
          </a:xfrm>
        </p:spPr>
        <p:txBody>
          <a:bodyPr/>
          <a:lstStyle/>
          <a:p>
            <a:r>
              <a:rPr lang="en-US" altLang="en-US" smtClean="0"/>
              <a:t>Pneumatic blower typically used to place compost</a:t>
            </a:r>
          </a:p>
          <a:p>
            <a:r>
              <a:rPr lang="en-US" altLang="en-US" smtClean="0"/>
              <a:t>Roughen surface before application</a:t>
            </a:r>
          </a:p>
          <a:p>
            <a:r>
              <a:rPr lang="en-US" altLang="en-US" smtClean="0"/>
              <a:t>1-4-inches thick</a:t>
            </a:r>
          </a:p>
          <a:p>
            <a:r>
              <a:rPr lang="en-US" altLang="en-US" smtClean="0"/>
              <a:t>Seed can be incorporated</a:t>
            </a:r>
          </a:p>
          <a:p>
            <a:r>
              <a:rPr lang="en-US" altLang="en-US" smtClean="0"/>
              <a:t>Slopes 2:1 or gentler</a:t>
            </a:r>
          </a:p>
          <a:p>
            <a:pPr lvl="1"/>
            <a:r>
              <a:rPr lang="en-US" altLang="en-US" smtClean="0"/>
              <a:t>Tackified on steeper slopes</a:t>
            </a: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F41F4A-F68E-4007-BD35-0BC9C9B9FAEC}" type="slidenum">
              <a:rPr lang="en-US" altLang="en-US" smtClean="0"/>
              <a:pPr eaLnBrk="1" hangingPunct="1"/>
              <a:t>21</a:t>
            </a:fld>
            <a:endParaRPr lang="en-US" altLang="en-US" smtClean="0"/>
          </a:p>
        </p:txBody>
      </p:sp>
      <p:sp>
        <p:nvSpPr>
          <p:cNvPr id="25605" name="AutoShape 2" descr="Image result for construction tree preservatio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sp>
        <p:nvSpPr>
          <p:cNvPr id="25606" name="AutoShape 4" descr="Image result for construction tree preservatio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sp>
        <p:nvSpPr>
          <p:cNvPr id="25607" name="AutoShape 6" descr="Image result for construction tree preservation"/>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sp>
        <p:nvSpPr>
          <p:cNvPr id="25608" name="TextBox 11"/>
          <p:cNvSpPr txBox="1">
            <a:spLocks noChangeArrowheads="1"/>
          </p:cNvSpPr>
          <p:nvPr/>
        </p:nvSpPr>
        <p:spPr bwMode="auto">
          <a:xfrm>
            <a:off x="7196138" y="0"/>
            <a:ext cx="1947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Erosion Control BMPs</a:t>
            </a:r>
          </a:p>
        </p:txBody>
      </p:sp>
      <p:pic>
        <p:nvPicPr>
          <p:cNvPr id="25609" name="Picture 2" descr="Image result for compost blan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908050"/>
            <a:ext cx="31861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4" descr="Image result for compost blank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675" y="3657600"/>
            <a:ext cx="38449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Soil preparation and roughening</a:t>
            </a:r>
          </a:p>
        </p:txBody>
      </p:sp>
      <p:sp>
        <p:nvSpPr>
          <p:cNvPr id="26627" name="Content Placeholder 5"/>
          <p:cNvSpPr>
            <a:spLocks noGrp="1"/>
          </p:cNvSpPr>
          <p:nvPr>
            <p:ph idx="1"/>
          </p:nvPr>
        </p:nvSpPr>
        <p:spPr/>
        <p:txBody>
          <a:bodyPr/>
          <a:lstStyle/>
          <a:p>
            <a:r>
              <a:rPr lang="en-US" altLang="en-US" b="1" smtClean="0"/>
              <a:t>Soil Preparation</a:t>
            </a:r>
            <a:r>
              <a:rPr lang="en-US" altLang="en-US" smtClean="0"/>
              <a:t> includes raking, tilling, and incorporation of soil amendments to foster growth</a:t>
            </a:r>
          </a:p>
          <a:p>
            <a:pPr lvl="1"/>
            <a:r>
              <a:rPr lang="en-US" altLang="en-US" smtClean="0"/>
              <a:t>Typically part of the establishment of permanent vegetation</a:t>
            </a:r>
          </a:p>
          <a:p>
            <a:r>
              <a:rPr lang="en-US" altLang="en-US" b="1" smtClean="0"/>
              <a:t>Soil Roughening</a:t>
            </a:r>
            <a:r>
              <a:rPr lang="en-US" altLang="en-US" smtClean="0"/>
              <a:t> includes track walking, stair stepping, decompacting soil to increase its resistance to erosion</a:t>
            </a:r>
          </a:p>
          <a:p>
            <a:pPr lvl="1"/>
            <a:r>
              <a:rPr lang="en-US" altLang="en-US" smtClean="0"/>
              <a:t>Employed for both temporary erosion control and permanent vegetation</a:t>
            </a:r>
            <a:endParaRPr lang="en-US" altLang="en-US" b="1" smtClean="0"/>
          </a:p>
          <a:p>
            <a:pPr lvl="1"/>
            <a:r>
              <a:rPr lang="en-US" altLang="en-US" smtClean="0"/>
              <a:t>Used with soil cover and erosion control blankets</a:t>
            </a:r>
          </a:p>
        </p:txBody>
      </p:sp>
      <p:sp>
        <p:nvSpPr>
          <p:cNvPr id="266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8AB94E-7473-4331-B8FC-F52590CA88E4}" type="slidenum">
              <a:rPr lang="en-US" altLang="en-US" smtClean="0"/>
              <a:pPr eaLnBrk="1" hangingPunct="1"/>
              <a:t>22</a:t>
            </a:fld>
            <a:endParaRPr lang="en-US" altLang="en-US" smtClean="0"/>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Comparison of smooth and track walked slopes</a:t>
            </a:r>
          </a:p>
        </p:txBody>
      </p:sp>
      <p:sp>
        <p:nvSpPr>
          <p:cNvPr id="27651" name="Text Placeholder 5"/>
          <p:cNvSpPr>
            <a:spLocks noGrp="1"/>
          </p:cNvSpPr>
          <p:nvPr>
            <p:ph type="body" idx="1"/>
          </p:nvPr>
        </p:nvSpPr>
        <p:spPr>
          <a:xfrm>
            <a:off x="457200" y="1600200"/>
            <a:ext cx="5791200" cy="639762"/>
          </a:xfrm>
        </p:spPr>
        <p:txBody>
          <a:bodyPr/>
          <a:lstStyle/>
          <a:p>
            <a:r>
              <a:rPr lang="en-US" altLang="en-US" dirty="0" smtClean="0"/>
              <a:t>Smooth compacted slope little opportunity for vegetation to take hold</a:t>
            </a:r>
          </a:p>
        </p:txBody>
      </p:sp>
      <p:pic>
        <p:nvPicPr>
          <p:cNvPr id="27652" name="Picture 3" descr="D:\SANDY-FILES\Dropbox\Sandy's Photos\ESC Photos\BMP Workshop May 2015\20150502_15011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4800" y="2232025"/>
            <a:ext cx="5364163" cy="2644775"/>
          </a:xfrm>
          <a:noFill/>
        </p:spPr>
      </p:pic>
      <p:sp>
        <p:nvSpPr>
          <p:cNvPr id="27653" name="Text Placeholder 7"/>
          <p:cNvSpPr>
            <a:spLocks noGrp="1"/>
          </p:cNvSpPr>
          <p:nvPr>
            <p:ph type="body" sz="quarter" idx="3"/>
          </p:nvPr>
        </p:nvSpPr>
        <p:spPr>
          <a:xfrm>
            <a:off x="5867400" y="2438400"/>
            <a:ext cx="3051175" cy="1249363"/>
          </a:xfrm>
        </p:spPr>
        <p:txBody>
          <a:bodyPr/>
          <a:lstStyle/>
          <a:p>
            <a:r>
              <a:rPr lang="en-US" altLang="en-US" smtClean="0"/>
              <a:t>Lots of pockets to catch water, soil, and seed </a:t>
            </a:r>
          </a:p>
        </p:txBody>
      </p:sp>
      <p:pic>
        <p:nvPicPr>
          <p:cNvPr id="27654" name="Picture 2" descr="D:\SANDY-FILES\Dropbox\Sandy's Photos\ESC Photos\BMP Workshop May 2015\20150502_120120.jpg"/>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3779838" y="3857625"/>
            <a:ext cx="5364162" cy="3017838"/>
          </a:xfrm>
          <a:noFill/>
        </p:spPr>
      </p:pic>
      <p:sp>
        <p:nvSpPr>
          <p:cNvPr id="2765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F7EAE6-30F8-407A-8853-72DB30B8F3C1}" type="slidenum">
              <a:rPr lang="en-US" altLang="en-US" smtClean="0"/>
              <a:pPr eaLnBrk="1" hangingPunct="1"/>
              <a:t>23</a:t>
            </a:fld>
            <a:endParaRPr lang="en-US" altLang="en-US" smtClean="0"/>
          </a:p>
        </p:txBody>
      </p:sp>
      <p:cxnSp>
        <p:nvCxnSpPr>
          <p:cNvPr id="3" name="Straight Arrow Connector 2"/>
          <p:cNvCxnSpPr/>
          <p:nvPr/>
        </p:nvCxnSpPr>
        <p:spPr bwMode="auto">
          <a:xfrm>
            <a:off x="8763000" y="2743200"/>
            <a:ext cx="0" cy="990600"/>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smtClean="0"/>
              <a:t>Erosion control blankets</a:t>
            </a:r>
          </a:p>
        </p:txBody>
      </p:sp>
      <p:sp>
        <p:nvSpPr>
          <p:cNvPr id="2867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57717D-2ACA-4A00-B693-442C1F65BD5A}" type="slidenum">
              <a:rPr lang="en-US" altLang="en-US" smtClean="0"/>
              <a:pPr eaLnBrk="1" hangingPunct="1"/>
              <a:t>24</a:t>
            </a:fld>
            <a:endParaRPr lang="en-US" altLang="en-US" smtClean="0"/>
          </a:p>
        </p:txBody>
      </p:sp>
      <p:sp>
        <p:nvSpPr>
          <p:cNvPr id="2" name="Content Placeholder 1"/>
          <p:cNvSpPr>
            <a:spLocks noGrp="1"/>
          </p:cNvSpPr>
          <p:nvPr>
            <p:ph sz="quarter" idx="4"/>
          </p:nvPr>
        </p:nvSpPr>
        <p:spPr>
          <a:xfrm>
            <a:off x="5715000" y="1524000"/>
            <a:ext cx="3200400" cy="4602163"/>
          </a:xfrm>
        </p:spPr>
        <p:txBody>
          <a:bodyPr/>
          <a:lstStyle/>
          <a:p>
            <a:r>
              <a:rPr lang="en-US" dirty="0"/>
              <a:t>Anchor </a:t>
            </a:r>
            <a:r>
              <a:rPr lang="en-US" dirty="0" smtClean="0"/>
              <a:t>top to </a:t>
            </a:r>
            <a:r>
              <a:rPr lang="en-US" dirty="0"/>
              <a:t>secure blanket and prevent </a:t>
            </a:r>
            <a:r>
              <a:rPr lang="en-US" dirty="0" smtClean="0"/>
              <a:t>undercutting</a:t>
            </a:r>
          </a:p>
          <a:p>
            <a:r>
              <a:rPr lang="en-US" dirty="0" smtClean="0"/>
              <a:t>Install vertically downslope</a:t>
            </a:r>
          </a:p>
          <a:p>
            <a:r>
              <a:rPr lang="en-US" dirty="0" smtClean="0"/>
              <a:t>Overlap (shingle) panels</a:t>
            </a:r>
          </a:p>
          <a:p>
            <a:r>
              <a:rPr lang="en-US" dirty="0" smtClean="0"/>
              <a:t>Staple to secure to soil</a:t>
            </a:r>
          </a:p>
          <a:p>
            <a:r>
              <a:rPr lang="en-US" dirty="0" smtClean="0"/>
              <a:t>Do not stretch blanket </a:t>
            </a:r>
            <a:endParaRPr lang="en-US" dirty="0"/>
          </a:p>
          <a:p>
            <a:endParaRPr lang="en-US" dirty="0"/>
          </a:p>
        </p:txBody>
      </p:sp>
      <p:pic>
        <p:nvPicPr>
          <p:cNvPr id="15" name="Picture 10" descr="C:\Users\sandym\Desktop\Pages from Caltrans Construction BMP Manual-2.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17280" t="15982" r="16288" b="42109"/>
          <a:stretch/>
        </p:blipFill>
        <p:spPr bwMode="auto">
          <a:xfrm>
            <a:off x="304801" y="1524000"/>
            <a:ext cx="5394960" cy="440436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smtClean="0"/>
              <a:t>Wildlife friendly products</a:t>
            </a:r>
          </a:p>
        </p:txBody>
      </p:sp>
      <p:sp>
        <p:nvSpPr>
          <p:cNvPr id="29699" name="Content Placeholder 2"/>
          <p:cNvSpPr>
            <a:spLocks noGrp="1"/>
          </p:cNvSpPr>
          <p:nvPr>
            <p:ph idx="1"/>
          </p:nvPr>
        </p:nvSpPr>
        <p:spPr>
          <a:xfrm>
            <a:off x="338138" y="1463675"/>
            <a:ext cx="5029200" cy="4495800"/>
          </a:xfrm>
        </p:spPr>
        <p:txBody>
          <a:bodyPr/>
          <a:lstStyle/>
          <a:p>
            <a:r>
              <a:rPr lang="en-US" altLang="en-US" dirty="0" smtClean="0"/>
              <a:t>Avoid erosion and sediment control products that contain plastic nets (fixed aperture)</a:t>
            </a:r>
          </a:p>
          <a:p>
            <a:pPr lvl="1"/>
            <a:r>
              <a:rPr lang="en-US" altLang="en-US" dirty="0" smtClean="0"/>
              <a:t>Never use products that contain plastic nets for any BMP that will be part of the final stabilization </a:t>
            </a:r>
          </a:p>
          <a:p>
            <a:r>
              <a:rPr lang="en-US" altLang="en-US" dirty="0" smtClean="0"/>
              <a:t>Use BMPs made of natural material without plastic nets</a:t>
            </a:r>
          </a:p>
        </p:txBody>
      </p:sp>
      <p:sp>
        <p:nvSpPr>
          <p:cNvPr id="297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9FF3CCEC-5D1B-4507-B9AC-41E4AF366D73}" type="slidenum">
              <a:rPr lang="en-US" altLang="en-US" sz="1000" smtClean="0"/>
              <a:pPr eaLnBrk="1" hangingPunct="1">
                <a:spcBef>
                  <a:spcPct val="0"/>
                </a:spcBef>
                <a:buClrTx/>
                <a:buSzTx/>
                <a:buFontTx/>
                <a:buNone/>
              </a:pPr>
              <a:t>25</a:t>
            </a:fld>
            <a:endParaRPr lang="en-US" altLang="en-US" sz="1000" smtClean="0"/>
          </a:p>
        </p:txBody>
      </p:sp>
      <p:sp>
        <p:nvSpPr>
          <p:cNvPr id="29701" name="AutoShape 2" descr="data:image/jpeg;base64,/9j/4AAQSkZJRgABAQAAAQABAAD/2wCEAAkGBxMSEhUUExQWFRUXGB8aFhgYGBsfHxseIBwaICAfHh4cHCggHBwlHRwaITEhJSorLi4uHCAzODMsNygtLisBCgoKDg0OGhAQGywkHyQsLCwsLywsLDQsLCwvLCwsLDQsLCwsLCw0LCwsLCwsLCwsLCwsLCwsLCw0LCwsLCwsLP/AABEIAMIBAwMBIgACEQEDEQH/xAAbAAABBQEBAAAAAAAAAAAAAAAFAAIDBAYBB//EAD8QAAIBAgQEBAUDAgUCBQUAAAECEQMhAAQSMQVBUWEicYGREzKhsfAGwdFCUhQjYuHxcpIHFSRDgjOiwtLi/8QAGAEAAwEBAAAAAAAAAAAAAAAAAQIDAAT/xAAnEQACAgIDAAIBAwUAAAAAAAAAAQIRITEDEkFRYSIycfATgZGhsf/aAAwDAQACEQMRAD8ANPlAUhTpCbgLAAv5dOWA+Z4vQy29UHVsAJJP9MwCQMHHJMg7ReByn8titXy9MDWUkj5SVG8WAaOWOOs2X6rY7h9P/L1FTJkkdzfnvjO5zhearV4gqrGQs2TTJlyLFydMAE2xpszNLTKnStxcbAX3I5xY4louusFWkWBPSQTsbDrJEbYHVGpMwfA1ao60RSZgq1HA1fMA8SJjnqHmRywToVKAZiwrIUN0I8PZSdO+9p5YLZCo3x6rqw0oQi6RBABYMxixEk2tNjiSnSU+GP8AKZmLyROoEm9yZO4258hjPjXiyDqq0As81Yw/w/hq3ylhpHopufOMV6dWqB4Czeen6bR6nBLM0CxJBZlFgWJNuV9vTFGvmNDBQh23j3229745nZySuyGrxTNJvT8oXV5yQcRpxyqSAlEzzuV6cisdcPfitJf/AKheOfhaPthtP9V5ZPkpO3SwH3OCk34KmHKC1npgwoc7qw2/+QP/AOPPElKk1/ihf/jJ+4GMtmv1vWYQlNac7Ekn12A+hwC4jnKxh6hNRSdwwIHoD4R6DA/ouXwMs6NnnKwDwsEnbSQfoTOIeIrVcFZhEINTS14jbzPXYT2xX/RmTFSo1ULCqBAN4LAGxtsp6c8HqaK71hFtQV55nQJ9Lx74m49JaGutg/8AS+bNGpVXMxTWqoKNI02sFBuNiOfLA3PfqNlrmqgAOmE84Ck9xZsE+FrTajUoOkfDJUjVNjsRzXnbljM8XVDVp03fTsGY7BZsYAtAIHmDjqhNykosKnbPW+D8QXMUUqrEMLjodiPe2LytHf0v9f3xhv8AwqzINGsmraoCATyIj023xuF7D87csdaKDgOm3rHtjgW9/rt9rYYWE9D1th5E78+lgfz8nDWAafKOkH942j8OFHn37+nI+mOx1se8xP29beeOMSO357jBMdLDl5b/AJeftyxzTy27H8/nHQex/LdL44UPceo/4nBAcqKBY/UX99vvhhn83+s37X9sSBiLGPIn/b9sKx2v5/zgmKrUZuInqPC3tMHzBnDhUItMx6/7j1tiXQSbT6GCP2P568JPOTHPn7b/AH88Yw1RO1va/sYPnbCBvEXG45+s8vy22GlFOxvvbf1HT6d8KWiD4l5Ty9QP48sYw5vXv1/nDVPQx1G0/wAeoGEOwnsTf0Isfv2x3VPbzm37T2OMY6D5/wDaf2thYWpuk+38YWMYCjMgOKaqSYNlm4G4nztviXcFXTf5TIMWN4BMHl2+uB+QrKzkstRHQEsysoAtbcmT5rt0wUyVZGDFTGm8krDagdib9fODjlrBe72QUKrMBUBIXTJmBcReTeN/bniT4sA9NwJJA6X9vPHEMmGGoCxG03np6emHrVkm0LPK/n5kX9cKFaBfACPhs0XapUmxv4yLnpifOVdE6SEpkzoHW9+pjrifhHC9OWSoXsS0rAMHW0+X1xUz1aG0ioEH9LRYzy8QEXEW54zA9EGZrlhaQeoi/bbAfMZc38RJ5E7fe2LH/l+bZj8NiGN4ZFKt5GLbcsV6ozHy5nKsyERNIxJkGd5MDuN8QlGTOaSb2B8/XqU/mVSORkkeuCXDuEGuCHCU1VvEQo1OJuBBhQI3BJ+2JcrwxHBFP4iLcNTqAH2M/STgnlMv8GmqchtJ6740aiKmoneO8Mp5iktLSqBPkYDxAcwAORHLbnjKL+nU+OKSnVsTO4XqY/bB6vxeKwSNSwdZG8xYCDt3xNkK9SGaoRqksdIiJgBe8AAehONKf2Z28tl6j8PLUoAhVliOvTzJMD1xHwSkVpEvZnYu3m14wOoZ0Vq5pxIp+I9NXLzi/r5YMGpA+uJZEbsyjZs08zmEgAO5bV6Lb6k4C/qH/MKmQLxJMbxiPiWf+JmHZTAJ9+WB2aztN7FWkGzA8udvMY6Icf5KRRRzZ6Z/4U0QKFYyCxqRa9gojlMSSZxuO1/L8/588YP/AMMuI0FotSBAq6izSAJHKOZj6TjeA+fljqsqOP5fHAPKMcg8t+eOhp/nn7f8HBMdn82wgY2+hP2v+e+FH5yP8+uOzz/P+MMmA5pHT1/ftjsfn++OGOmOkn8Fvzvg2A5p9+W//GOMJufz87X+2HAfn5b2g44R+Gf3+g5YJjkjmNQ+uESeUMOh3Hlz9Dhx9fU/n0wxh3+/5/GCYawDdQft67H74aZHf2n16/bvh5HW4/Pf6YQB5X+49sYxFCncDyH8RMd7+eErA7MDFrmSP3+pxIxkf3ff164jcT1PTVP7GY9ueMY78Prbt/ys4WGeRP8A2g/UnHMEFGYfNJDRQsfmh/8A6kxcnf6iNI5YsUM5SWjM0/h6iXXUCRB7/f74jz1BaajxAMx0lBy38N5mwk269JxVfIU10H4TOimTTUGFIjSLzq5NfnbljlLJ/JcbiiQzICQihiGDKWUzDCRcWO3++JP8VTNO7LHOSY84mTYYsZqmKlP4unU9FSGEf+2T05gaR/8AdirkaChTA8LHULRYx6TIOFGRFkMo3wwWLgan02gGGYiJHMd+mCIQOPENNjKnlvvy3uP2w/ivGB/h6lCkrNVF6IAPMyPFYQGld9h3x1aZtYRygi5v15fxjDDHeAQARA2O899/+MCM6NKs9SoRaQBeOnhHLsIwaqjZYBvfrzj8nFLPcPo1L1KaueWoTE94ntvhXFN5Ecb2ZSjmTUAYMrJ/cvLzWR7b98WKcrILyTvDGPRZMeWDNDgafDJbwVAPCQAeliAeQt5xjGcWqrIj4mpW23mOYkmB5xiEoPRzzg0FsuKZMwZBsSLHy9ftiHjXESqslOC0xP8Aq298Ua/FygZ2UTACAHZjMn2BjvgC2f8AiwoSJsOcz9zjQ4m80CMcG0/RuWVabtrDuzeMjkYsJ57/AFxc/UWc+HScrdo0r5kftBPpgd+l2FHLaqhCDWSSbAbC/qMZviHGnrOqAnTqk7i51ahY3EGJPsJOKKHaTAo2wO8gEjePw45w1ipJgFSpVgZ2I7XkWPpizRzBpVFYX0nbr1HqJGDHEOArVQVssLMJKdPLoR/bizmo4fo6dbKz8T10aL7VqLhdcXK7pPhg6YNyZPTHsHCsxrpgz4tmEb+3oceQfp/g9Suz01IUCC+obQT6g7288ej8JzOhyg/q/wD1Pvtyws5VJL9ynqRo69UgARuwEeZE/Sd/riyrT+X+2BprAlBz1T02U/SYxc1bRHbFIyC4lgT+fvOOr+dcQa+X8Yk/Iw6YtEkfn84aJ6yPL8/fCVvy8+3P83w4n19vucGwCE95/PfDNuQjrP8AO/v74aKyFtEgsOk2/YGfXEjAje/fn69sFNMxz82mfLtjvtfp+w5+n84YAO4Pnvh2men53n9vXBAcjpb888IW3kHt+3P82x0iesjr/vv/AL4S3EG+GMI35HzEfUH79j6t28uov67T7YcF87dh9O318sdnmfWQfwD1wTEZojoD3/AfvhYeGTqPcfuQfphYxgDmawdFdCJRiElTDCQCNt4j0bFSnRc6mkCIJWRJ2mTuB57R3wSSoyROlwLgBTed7R4bn+o7Dyw3M1HRzpChWjWLarAEeh57b45C7+yrkc5BZhMGxkQWFvbmenviRaXw4pgkrdqbyPkmY9JCeWk47mKDGACQJmBJkDn+b4r5cPoArwNLSrDdZBtBF13B8t8CjZGcQMVKdSNjpblGqwJ6jUF+uL61LeQ5/lxcYZWy2pCrHUGESOnmBAIHrivka1oada+F7SZG3PZhBHn6YwbLNZ7SANdoG8/z1w+jVkQQQSBBLX3FrG26zb15YZUYiYUk/wBwPnuIxzi3E6FCgpI1Zhj4QDeN5/6YG8dDg1Zm6KXGs09Oi7gs1hCgXJkKFm5BJMGPfGdyHA6lJTVqOGrNtTJ+W4MCJgx/Vy674bU/UJrEipVOkX0Uh1mwIBL33tHfDa5zWiaVHQvV4LHuQQQB54Eo+E5O9Iq8Tp5amULJtdmVwfGNvnbYSdh08jV4bkaeZBZlUKpjwgeIwCSTJNiYtGAWe+LmmQWMBjKqAqjURJhRa3ScbD9L8M/xmU+GlRFYfNSnQzqJsCJAJ8Mm4N9pnAnD8aTyI09IzzZ5aqGkbU1ct6T4QZ7A+uBlDLFK5V5kAmw3kWt3JGCCUVGe0NqRabMpVgHjSvMCJvz9cax6YcjRmaAllJnwt4TI+dQDBvvyxRQrQKozb/phkR62aJpIAYUQWJItbpJ23tyxJw01MpBWK9Fvm0X8P90cmF/zaHiIzWbzTUZaoqsTAYMABEsIME335zgzw3Kf4UEaKoBNwyGJ2naBeBgThJrFP6DL6NDwdKSk1kW1ZReN4mJHr9MVM+nwsxRaI/zBqHZxH029MdXiCMukmVja4t59OxtfE+crrVpaWMNEIwuOoM9QYM9scbtYfgt4oMaz8QwPlBFrA8zJ/OWJaFcgyefyjkP9zijl84reEmDOo8+luuIq/GvFoA0neBcx1PJcPHlSVsr3SVsN5jMNAKxH9Q7ev7DHKGeB7H+0/tjPiu1RgsmTc9lESe+4HmRizxWuKShlpsRMNp5bcjv54bvL9S0Lbrt4aX4kj8n7bYZVqwtiJPe//G/PlgFkOMh1kXAtMgn1IJn74t1c0GCweeGnyrq2gNqsFClnAOIUqU20MD5kSB9B741g8/t9Iv8AlrY85oVo4sxPyofEY2/y4+pxr24qWMU0mOv5b1w0JRgurBrAWBHKO/T16Y5qsDBPff7G/XGY4tx9aAmqwepyoqfq2DXBa9R6StVAV2E6QCIB2G/SP4xeMrCXo9vz85YUH8GOwd4/PaPzfHA3I+039iL/AF7YezUImLnflePr/wAb+6C+/Q/n8Y4V6WHT8/2jCGwn+BPYT+dcFAHfDPNT7j+MLCUp1HuP3E4WCYyWSzQ+GzBy2kkkgX5CBcz5X35bC5UCmIQlpme+8WJk+WLSaAAdSr4TYg/MOULz3jyxXcHcTOwEWIi8jr+XxynQSV2vqg3WJHKNvLb74l4saRZfhnSdJBgcuXad8V1VgARFjEA+nKZ3w9fmjp26/cfbACUELgikpKoFudJvsBeIt08sOFBjEn/NBjVsKi/2tHPoevKDiycuADEyT1O8+fITbEbaQwBVngWgmwtM3gDofOMbQjWS1kKq1VgEjSJIMSCOR748u4zm6mZzDIDBdysnZUUCT5EX9I543v8AiTrqMqNoFgSSWcRcnpDExJntgLmOHCnUSvTZRpYsdSmAGABnmLSO574aIrksWT5DhyIvwaYimo11GvqLWgE2uReOQAtcYtcW4KlZaYqGpoQQaatGva7TGxAEC+AY4uEDIuu7S7alST1NmOwAEHYDETcQ+I0BsxMbjMNt2DA+0DbDdJbC+RI0+U4aiqQqKqAkJAi53225T5z0x1uD08uVRVi2rw7kyBM2lredsB6FLTBNVwpsFY32iZBubG+OcQ4u9G8VWBAly8i3KSTcAm1sT/2TfKm6LGaySUqrlwzGo6Q5YyhLeOREAwdt+cbHDKnCUqI7UgrXKo1QaQYMA8zBj1GA1bixqsyGkYJguIOxkS0DY9z7YlqtVqhVdC+mNJEBecncDUDyi07nlk5A/FsZw6goYOMvpLC7CSZm82kC03wTSupPhhhzIcGPMAk4XCs46VASNLrYiRI8xqufM3weq8Qy9SlUmmxKiVYpBE2vBvYdbeuBPhjJ2wdMfZmq1dW8KGkX2AZvpAM4atbQuuosODphWlfXtHXDv8egqmkA6uRIcqSoP9stttyt64r0mWtNMI60qZ1NYgu17ERPc8yeWIPjrQmhVONUqaFnWoo1BfAWEyJk3HtOA+Z461OpKFPgnxAhTLA8mvMzaZG2KvHqDVAgLKqyxBJgMbchct5xA6Yp8J44+XJWmyhCYeQDrE3IJUxYWnr7X4+CNXWR1RreHfq2WdkpszvChJgKqgHw76jMn+cXs3mf8UigFqcGfCxBB6GftjO1MtTcB6dSoqn5S1N9M9AyLFv5xZytSuxCNmhTWJ1uHFh/qKAsfXCcicv02hnKTwi9kuGPRbVTqGf6g0EMO8ffBlOIjf8AsIJ2IHUSLX6WPlhmT4FTKKzV6lYneSNHtflG+AP6p4wisKVOAqeIxYEj7/8AOIdZXXotNOg3xXitDLl3K+NzJjmY2k9BbAPM/qyoaQWmfhs5JcqSIWYC/wDVAknuBjv6ypKVpuQSkyYN7jyjGd4MtQOGWgagkxqRmU+YGL8UE129GhTyav8AR3AHrVFq1FIpAyJtrM8p3HU7Y9K+IJIFz/UAYIPeOfsY7YGcOrVTSUui02Igpy+nbluMTpVC2H1uT5k74snRSgiGPn+eV8dVwfLzH1HL7YopU9Pp+H1xMtUHcHzn8nzwykBxLFx1bzM+xkGPy2OyvKV7Rv7T9hjgqf7mf367bj7Y6xHM6fsf59R1xSxRT+X/AIOFhhQ9Pr//AHhY1moDfEDKCQWLAFZPyjfbkSLTPPnGJKIJkKb6Z3j+fwYiI3U2JvsNp+pGIno6mDGYUEWNt5/bbECxapAgE/0iL7XPIDv+csQ5c3FgFjqSf9hPmcdDao5gXBk2MRz52jEjNqkHfy9z+dcAI6o4ib9R/HfEdams7cjvP7RfbfETuwcQskgjUbR/zEYfyJY3HtjAGVKoUAgQuxm1vz3xhuJPUFdlLOiTEj+gLq3ExBVtuftjchrDn2A5e/5OMj+oaYZn1EL/AKiBpg8jp3dTMDe+25Dw2T5L8EvFsxR0J/lgsPBUVFIqWMeLTMzHKR25SPnao1PVWkxg6BoSZAncDYFbAH2jEPDXlQtOi7Uw2rXULBd7kBbAwNi18cWtmHYAjLBdXyyhPPa7HkTy5DbFKs55JeFPLMjVWeoWWs7EIdUppkeGD8o2NpnBOkr0hI0kHcaZR15hgd4HkR22xVq5F9QMUdSgRNo584G1479MTVUZGZWdFRjLDVqBPkAd5XbkcZLAjebRQzKvSrzTsKoB0lgWGoTETJ0k9PfmZ4Tnkq1PhU0GlR/mSGGkxNrRvYC3XAI0h85JeqAV+JB02JiAdmkaTNhbriHIZ90c6fnBCFQLkM2/ci0noZ64SUbLQ5De8QyYYBAfF/SZ5d7ek4ZwzI6VYMTPOBuALXHK/wBBiOjmKgj4iqIEMwESdpJnaeXcbY7k80RMU3A/uNhBN/EzQwHOD2xO3RevkgzXD83/AO3Vo052IpnV5ySbxgPxTh7eBRVL1qjaAWJueY3gczPkDjVV834RqAgc5i56RubEwMBK2QzFVqLrQdNFSwLQAsiWYkXawMDrv0PhsPJe47welk8soszsNM9SfmO1rGB0nHmtThQRg4Aam4MbWIIsennj03jdI1Si1GB0hrEyRtFhNpxnf09SV3rKwX4gBAWNIUGL/LcahPecaDpgaxhFH9HZtaZagxPwahBWdkbcHyNj+18G87VUaqdXYyrCOoIkCLwLjlt0xk2qujMrMRfaW5beU/yMGPjHN0VgkZmmL/6197kQPU9xi6xn5J5C/A+HlKYo0vCDeo5NgSBMGBPa22Mf+raNFaxp0CzsSNTGPm/tW1ht7AWwTyfH6q0a1NjMaqiTc64AINrCIIHY9sVv0Fw016/xXBKUyTJG9SJA/f2xzR43GTbNFZCf6q4QaWVo69TKjKpk/wChtyB2t2xof0TV15OlaNMrHkxj6YvcbyS18u6SxLC1uYNoF+dvU9TgT+hbZUBgZFRrE7biIjrJ98NiiyjRpWYDn/TJ1bAX5zGHABhYyPc/e+I9Mxa2m++3bHVcTYHpIgjse3lgBJhR6X/O1/phy+3WP4P598R0n1GB83a4/gH+MT6p/j85YKAyRW9fz83274k1EXuR23/g+gxX09Pv++O0zH59ehw6YtFgVV7/APY37LGFhlugwsMKCW1SRC84PoPIDlzM465hRqtLT6cuwN/f3ww1oaYAiOW8zbexESSeQxHWYkaQWZtiYAHnAuBc+3LEiwsvUDAtDLuIMAW5+WLPeb+X554hedRVDceExJm/uJ39sTUl2+lueMChKrMbd53Pt1m++Fm2C2ZYJNgYExBtO/8AtjUZOqgoqTpWBcyBcWnfnjJ/rFjXpRQJLCWXSY1GOZPnIHOMajWZXjPGUq6hSZ1IIBOnUOsmDZBBBseUyDihleHOZesRWiNN/AnXUtpAsYsO2K+T4Y9PSTRrFtTEDQ07AbiAAe/Q74u8Z4JmswAhK5em19MyWgD5tNhGoDSDHniiaRBxlIHVeN63FOm6uW1guxUgCDZVs0SBYDkN8dTJV1UutSnVXUDqFM2gXhQCee4xc4V+lqNDS1ZWdzIAPyjkbLygzJO0Yv5vKimdVE6d/CD4pM3jci56dZtY90I+OtFLNVWlDI0eHbUGLAK07gAADme3bElapqVYVXPOeYFr6plgfW46HEzH41q6i6/MDpY7bAiOs+fLbFJeGVQQael2Bm7XCswDECbDwiDzN/N0c1JiOYLh0aUkEBmWwB6AHxbRNsS8J4SiMKrPq0kGNJPaRaw3mSwvOBTZpqLOKmt7G2ogWufmFiT9j0xdy+dV1BbXSJuGXmdiNJsbjkZ26xhXFstHGEahfgL40pu7TcFoC25FpjcbgHfF2rm3UKxFBEYwNTPUcm9hspM+e5xmzTYDWaq1F/6dTAkHdW8QPTqeuLorUCx8RkESBIM7GBqPhi3hkWO+IuBaM/8AJZTi7tbTXJi5Giik3sIBqfz1w2ktR30qyh5llNUvAOwc6mJ5np26toLpJ0AKVN4HI3kEpcbj3w2soSW+HJvMmJETvGnYedsKkkVtl2rkQtJ6qvTZi0m4AA/pAJ3ER0nA7h/CNddmIamxUBnYbkSfDBIG69vPBLh9avAQimtM2WbsRf5rC/P2GO5v4hU0SwBY+JkA1AEWCzaYi5n6gYYNtmRzvDqbA1KZZkL1F1KAC2hvEFMgNAIN942sMDMqyoy1KZOrcGYi/MKtjM/1fTG5Th6H/JogqVEqZ2gxMDkTvG888ZriXDirsRTCOAFqJIsdtSgzY76uhNsVhK8EpR9FVAza66ICV1uygfPGi4JNjJ2wR/SnFQFFIgUgpkaRpH+pjb5jt+2+AIsVKG6XETE25Dy2/bBamv8AiNj8KuRvIC1N7HpOkY0o4CnRsKGY0mAQQRcwCdree3Lph9FVVZgXksBbm0lojnJnvgB+n+IB3NCqDTrqNNwIaOv+o/Ue2CXEK3wgCQYiahbxWO0RyjliLRWwkNjO9vzfCVTPhN7SZA8+s4rU6utFKxBiDIAj3PXfE9OQT0vG/wCe+MEkRlmdgDMk/W+LOcoaPhkEwyDpYj9u3limD3v05fnPFrOGaVExMMUgg+YmNvl3wjw0wkSOD1vz/wCQcSljgbVSuPlNJliYJZSO0wwPTYYG1RXepDir8If0UiBPXUxYEi9gu/0w/YRmlUyLbdtvthYrU6ywIWByBQjCw1gIOKqopotI66krqvYgkahsdgZntiOko8UnaT6Rv1jv2xzO5eoioKLqQQSzfNE2iORM7W53xNUymikHZlNQr199tuf2wBiH4bCAhHIQQTHXvOJUUajMzBkHv+1sVadEySNiNgfm28xETfCp1HJ0/Dqatjp5TtvcHb8ON+xi5XcyF5c/LY+/3x1aRiY8PYbdB+b4iPzXkECZjry33H3xZDFhA5f83jpgBI3YEzEAwI32AvPWZOIs2upVJIIDxA3iAY9SB6YtLSsTExufPrfvtijnKoMrBY7N4TEf9RgQN98YwV4NwRMwhqFmlSQNMWiDz5wfqcCP1BwA5ep8VgrB/DqHzEC4UyJA8umCvCP1GuXWorhmMygUSCSLmYkAiDgNxPP1s0wZ2VUWwAsO9yLxEe/pmSmgVmMsjlCyiQNUCZB3gH9z++IMxlEKmTIGx+4noRuOeH52kwUkGDuCCO4HWOseXXEeRzgq06hrErUGkBQIUAgajMdQx3sCMayDj2XYFZHMrXlWFJpM1AJ1LGoW1CwOlTZd9XU4tJTpwQIRl0xIYjkCEJNgNQ57T0wP4u/wlJVTrYAlzILC4kPGknnHfA1WeloZhUVT41vHS4ixBt2I88V7XvQnQu1spWy51ADRJ/zEKvI5yZ6QSO+JsvxpKgioiso2f5Gnb5l3gbC46kRjOZuoXq6Ec2JLbQd72Yg2PQbnBvJ5vLvpSsl9qbIsEKORH9R336b3nFlTHdpZDWTX4gHwatSQLJUEOoJ2EAodtxt35T8O8TshqVAeYZmnTyAve4Bke2A9TIM4DU3D0gdSlbaANtagyDytJ264a3GDOnNLrVYIdTpqDlM7G14PvGJygGM3Zr3yZamVDMQsrd2U7SPlG0ftvh1PIAWWS5WA5Ysd7TNrTt25XwKyHEGo6WVv8RQc2qAeINA+dd15C+DOU11BOmADqEEenp277nEmmVjJJ0WeA1VZwCAPCrCbwbyR7A++LH6myC5oa6TaKyCFM7iflaLleY6b4G0M142dTI0hdMG0Tq9xG3TF2tWQMLEjWoO4iSLzYWwVqzOWa8MJRpAmUhW3ZFNj/wBO8m03v6zi+mQ1rBjUGAgkdbzeBB6x0wR/VvD1ZpoDSAsvEc55Cb2279sDuCZj4g8ZFxCsCQRNvEpAJEgn+cUjOxJ/iMlXMVnIqLalWXVqERAe0EWN95+hTP5nSrUarnUws7LIYETaDqPi1XOB1bKssISoDDwlrM9tO5LeG0yIkG42xyqJAWqSVGoKdyhPOQvadzuOWNKPqApB7hFZQqoWDEACdhED+mIkWEzzOCZW27RYhhcCPwT6xjIZXMfCqfAqqrKYKvfxLf8A+4jefbGooTKqoN1k6d4HIRvbc2258otUXTLCOGnVcGJO5/PLFmgSaTqbgEFZBkiYMg9jislc6gCGvYH236Yt8MJbWpgalI8M2kE/thJ6GRAl1A3gXuJ+3bnjjmDv0t6+U4jo5gMosRPOP9u2H/ECkEnyE8+2GCR5hKZY2/f/APDCxE+SViSVF+m30wsHAB9ZZcaQCv8AUpUXiNPODcAc9jiCuWLtUt8O8gQADJBG4MCe+3a0rlXoMWLo+rYR8o3k/wBNp2M7dcAlqCoGVhpAgKYJtO53ggBRJtODTqwMOKBYzvvAmZ8pMb7dMQ52uVcaHABEsZAmCInynl1vjjlqaLrDFSPAWHyiNr3MbiO+JslkVYvVbxAKoAPPuekwLdsBNembfhbyOReqwMhdrg26dNxGwtgxUprTlBfTZntfqBbEbZhkYIg8ZG8fKP7v2A/YHAbiWfqUGunxKQIkiRE3gm4JO82me+FsLfXYVfOqitBWRYgxK9zPLGK4nxGt8SEZdAaXQzc72MwBtaPXBPiHE6ObcATSYLCs0Ce1jB6QSP2xiuLBqNZ6pGqYpupmFsZLQpkeEcueBdkpTxg2VLiyul1KuTa40xIm87gD1PuKTakICqHV406+8XkTc9pscZzP1ilIVMuyoo+YLpZb7kgCARzPT6WMtxiFRajhmaCuhGtMxq5DytzxtoXu3sJcXzS0W+HUpadZiVk7gRB257GOfTAji9A0VFNaqCFMK12JJvPnuIEbchh+boM1WkZIABDNY/2wILCbqN559cbHhVBWqhWBuFZpC/Eqb6FlQoVYUtaIAW97ZSQypmZy9Sp8GkKrNUDIF00wSsEb2JJiD4pEmbXwGoOrslMpVrqoLBSrhAFUgXjVqMXbaxsefuI4fTQn4aKmoXK21R/E/U9ceeJnBRztfLxTFIB6tMqsHYa1bkd5/wCcMpFOoLq/pikNbIFUimNaAayecidyYMEQZF5nD/8AyGk9NdFisQxABjfxQZBiDPcehrLqBWVZIYUUVY2J03kjtfFpstNMAtZRcG0jpaNS3m0HeOhNs3VGJzHBq9EhqZbwi3fmD6AfbFd3WsQlUfDqsIFZRvczrWdpAEjv1xu8vlCHSnOgFSZ0yuxOwPhWbSCOmKnHODqSRZnK+IkQLzYEC1wbm8gXxSPI6yQlCsoyGWQ5NyI1K48bbip2A2sDsdvuTyFVwxagdREg02/rAuArbTPqJ7YYaNRQUILpaUKkxHMN325TA7xSbh70QXplmtt4iVEiCwAAgC0jqdsNaYmU/s0/DM6jABQVcbo06qZi0A7ATGr+cGF4irHeIWCN1O5JiJJty6HGCTjMnVVplxqImmfGnQB7GCDMGfTfBelxHQhCMGKzHhIaJvqXxEgdVt1xOXGOp0WcvL1mIcKgLRJI9Ov9w225DA/ivDkDgsZdiCoYGF57jbwg/wC84JrXFVNIIU6VPhnxDkRzHL0wytSqLTOs3IhVvq0xzA2HfqTgaF3kA8P4qVc0aqNFiHBgU5EAECJXUDznpvBucSGjRrQC1iIEm5ldTAshJN+5xU4i9OtSJpopZBqhg0q0alINhzNjO+9sV8rn6tDSmYpjQIIsAVJkSrQYtFu+KRYK9LCVVZYrKdDEHUu6kx4tMn+D9iXC+MvSZqSlZJmkzyQyno0AqD63nAvjo0Q6tqpMJWSANttOokbkeLo1jzgyzO+VdzACuDSkC8yWUdVAvG4iMaaTKRbTNvXNUgMpTUBJA2J3jY/h2wY4dVVHEqZMSZ8rcpHfGZ/TGcNSkJJDKQA3WZABA2i1+httGNA4mxtaLCN7b8t/PEJLBeLO5hArMIG/qfrvy9MMpaDym5tBBEb73m3rvi3nqBU6htN+nKN8Vzc2E9SOVtz9o74EXgI3/ExaV9WOFiNaxXwtTqSCdgCIkx9Ix3DGBvCMgznMEuSGYEj+lRAICi8kiCTzJ5YJ52noy7oqgarMdywNudhH7YbwioEBdzpL+MLsYjYTuQoG1t/PBCrVpFCZBUg/btfFfBChWYMgDupVVBvZjMzF7xv1vgTwzPClrSCSwMAczDaT2Mtf35YeyVVpFWUL4iRNyo3AMc+okjbvgRmizqWAgreJjboQLg3I/a+ISjixZSaeA7mf1miu4ADaiIJYrYCBYrzhm57nyxQy3EGdlLGSskCopKSdyAJIPIEye94wFdKpUCkigk3kjYm0ASZPliRchWRya7S19CqfAItyN4PXCE3OTdhjOVssZmmyVG2CMCvtpkD2wBrquohalQqpOuApAB/paTJG4ECcU6vEqCEqtRXdoLaTdjO2v5QI9hI6DHKefaqPDSZuSi2kteee3cnDdWI7vJYyWYo/DZB8Y05PjbTKjkD4gwAvEgH93U6ZhUp1EegCTpKmTJmQfPbAXPvVrqpKABJmNR1kx/QvLbxER3wX4XlSgU1HDx8whdKEEjTIN4jkAIjfBlGlY7wi3ToC0kaVttA1SCI9Ywc/RfHVpPVZ7vpUSVs11Dww2YD+m23sEyWduGtpYyu51XvadhyJ7RihxzJ1HcLSdQZ1U1BOoWkkxZjANj0wsFnIIvJtuFVa/EMw5qZlUoI2ghCAzAGwEXUMRvN8DeI1aAz4FNlYKjhiCNM1DTCqL3MI1hy8xjLcONWvTqBX+bSXZXKrTbwqpqDUPFZyObNHLGk4BSyOUkGpSFZjp1llnVuQBNlmLfvinWjpNJlaYXSzAgf1T0Me3WO2H8ezNJ6tLQSwEhrHTpKzzEHxBYA64iqRAVtiee0+fT83w74cGNja3ne/ngBFRzIpKQFBloEQI6GekWjFPP8AET8NFf4aM6QRN5JAttA0sb3sB1xcaOm9okQcRZ4a2DPoJAsGFrTEgDad/LBQGrKvA2HxKgJ0a4ZbLqAAjfc3mPP3H8b4Yoq/5Rhgs+LYmBvEX2vibM8O1EOoZFJI2mTO+0ciN9mxNmOAuml38SldMKSp7eEQAOfI9cG6dkXEzrcPpAAVEek0jxEgg6vIRfaLGYvcYibg1ZiRTIqeImxKtaSBBnt8vpynQBmdidJ8JMqRC7C5InvI7YoV+H6ioKBiZEhrq1tmsR6H0xRTJSTWfAFTrVVfRmdVMkkC2k20++5ht/piaiwWoQz1m2EgAyRYlpN7eogd8E6WeqKFPxKlRR/7beIxBMGRqHQYaubo1BNWAHYRpABMi4YG0g3n7c2VMRy+iqKOXAIYZgN20i253a+8evS+J6v+FYFic0wJkAusCx+WJjoY2xBnchRceCtT0hrEhg0TtboY5xHtjmYplAV1pq38JsNhY3N/IXnrjUh03oH5/M06JGigoJA8VRi57xNgsdrYpLxCrUI+I2oN4VXlebqBYRJFxziOlr4KOCXqDULGLqSIuGYi99p6YdlsuFOpWJIMaiAZHOBGmYFiDOM6Q60Hf0Y0NpqAkaWNhdflPOOTDpzxqhUgAyInUGkQRPnvHKNoxjf03XYFWSnzOtiZABHyk9bDGoq12YqFsFBnvtF/XlviLyWWw9xCmtfL6gAw0gkkEzpx2rUpGnEgTy5zEWOBNNnkrLLTIvcQZBtG/tGHAKgtEBjIaLbyR0Jvzm+FUR79CJ4klpW8CfDzjywsBTmlTw6+9973698LBpGtkOfzp+H8RzAFKFUSY2t1nwj3O9sOyWaVNIzUlyICiTE6YkrE2gT3jAziGZHx6FAKTfUxn5QtxJ6aiojuRgnxg0yPj1HsksZHzchMCTygza2GAXqFWpmH8IGgnxAA36AnpN++Js3wFXqJ8QhQRdU66lsTsN523nzwW4EqjLUzGkFZZTcg3kdyDbA7jWZIKT/SwINrrMEHuJ+2FnhCySZmeCotKpmazoTpr/BQCSxUrKDTyJ1AE85m0Yh4zw11p1KuYcq7giminUxJjw8yAAbDsSYjFzh+TU5zMVg58TZemLmFN3YbwWKoonlq97X6yztIaaUu9Z3+HTCXKz8zAD+0XJPTAcbA4oyXDOD06KutMHS5uW+aIEL2EyfXFxMmqCdMoqEAAHTHM94jrHXF3McPrUqNEsaBqomlr6yWJu0Wv7gd8ZjN8LzNYk1sxoX+2mIkSNwAF6WjeOmNVvLIyWcsscHzgZajU2/ydWks7mQRBATkqkkS17CO2IXzfxGAqVKC6SGKHUweT4dJXdQBJnrcYuZ7g1WsAggU9Q+IZ+VR3O82LN5dMD63AqVFBq8dMHU1QWL2ICoCLLMCSOkTMhkkPGN5L1Cua1N2WEpggSOXafIjtv1xP/5Oc1T1KyU6aKWZ2MMBBMC4BkWubd8TZSk5pIosqqFVdhMXJ3gEyTPc44KNLMTdfg0ShqVWVtVQn+imN4a5iOS9cItixjcrMvlmCuzIpqKrBvggmHRQSXdrSQYIEW1HG14NTcBWXJ0tDARUpVEa0QCT830xLkODtmaVXNwKLZhRTVBYCnIBEDmVUR37Y5+hciq0apnS6uyFZ+YzaBMawLEgdOmKN2XSoOq2mFYAqDGocifvP747UoBfEDI3B3nf2MnbDk2j68vUn9++OAgEATJmAJ/4woxBTrgXceICYDGDJgCYta/rjq0XcjaOdx7m9j2/3xJmQDcLHiEwSbc/rz7YZScrE/Kb/U3v64wBlf4qiNRLLbSSAI5WO9xvOL2Zz71SHKqAALbybbwbntgfxDOoh0sQp3k7fcHEeXq6wCSdtQ1DkSbkwBfoOm/PBrANlrM5wgUxGvw+IhYkdIuT/wA4Em9SEBIEgwOl7zPiki9thiw2ZfWAo1eLxWEEc4PWOR52OIaIIao0wxM7gkjUdI8IkQG2jGSEl9kVSizholLSJg8+k3H84GZ7hzLS1agH1SW0mAT4Zkc4+/YYM5TPK+qNwYiB03ki4E7Yp1csrhg0XMABSRYE7D9jgp0Tlxp0BU4Y6orAozmVJnqfCx1AFd5/BitX4XXBHwxJAK/PMwZAgX6D0wfrUP8ALmEkf2FgZmP742M4jyvBkKuNGhSVIiQxIkm6wRN9t8ZTvRSXBOG0ZbKcFqioFKFAzSusE2IuIA+u2NfwnI0srVUNS1SpYDnBHzyY5c+U4nydFlaHZh4iRBDAr0OsTtN7x1xY4i+tVgh2BiSpuJGlY1EQBN9trYDn8jLik2qXl/2G1K2X1MJVQYMA2gm48O5GClCkVZlj/UBPoReZtywEq0EaB8MMSJvIJYAi8XGDmRzYIlRIA0+KdvO83788L2tjf05QWVQ1wAhUCwEC/Mk77GBhlQgwATIgMBz6C/3xNUVw5YkaP7YvyjxH+nt33xRyhRiwZSG2dRtBPQWPOZ7YYUIoxi6j/tnCwyIsLgc4OFjBsyXAQazOwksx0jsFv9TJwTzRCj4cFiTBG89h2xkODZkp8pibd8eg8Epwl2BYm7H7drYpPCoEMlPhyZuiqy71VAaKKAWLHd3gkmSfCDbmQJgfl8vVk/HzDmo2uFcgKGBhQFkwCs3BxtajBULG8W3jt98edfqfKq9dKyulN02kTqAkjwjeWkeWrpiLl2eRpRpF3iHEytBQIRpBQm0MmsEW5wSB398DeFZCsajZqrqWoFYLTFioFmkGAZtA2jljtGg+abSfBTp1DV1hACdUA6ZgAwDH9sC04P5zIpSD1KTsyMoEOSGvJ1GYJsD80b8ouUqWQJWCqgzJCsiqiv8AIxPiGm86YMq2w6c8NpoahdK2cZ2pmVgKpaQQPKwkxO/a8/6izFJVFQmoUWLKbWhdvPkSACIwDaiw0MKTvUYstNBI+caiXb/SWCzMxO0QNRNLaRYo5JKlWWk0QQrqKhAG+k2sCfCetgTE3marTr1VCjUlAxYDRqGmACPEzHxSTA2gWwTzHDv/AEa5fWpGk62WZmGZidyfFa9zbmRiPgmXWgi00EwfFAkyTe0nSt79hF8M6qhuroXF83Vy9NW0g165Pw1UAQm7sAbLYgAmYmTN8BeAipmqypJKoS9VibS1pGkLLG4k37gAY1n6tzNF8uqag9Woraj4vBG5IF2MwoBt2xr3yOTXLlaIpi2oFfmY9bXYk/fAjoaqANTNrlxYmEAkg7CJt2jeJxDl8mKb1H1ABiWiDu2kWtaNJPUnCpZfWfEgBkytiARbvy+t8WsxVZdIIDAQO5n03tPtgtfBl9ipKdcnSFCSb3JEkdzz364TmJYGBdpB2nYzzNz9MPbMCf8AMSw5k9uv50xTrpqg7LY6V2A6i53P74AxbNdRN/CYCkXKzaDJg3tirmqgCmR7CZ9OeLFAKKg8QSLs8WFifK8QR3xBSrK6hlGqDB3vB5C0/nfGAVspngrn4i6d9wbG0GOkmDfmMVOI1KpZbjTB1lmK3aQoEgGB4jHYbzg1lsmrOwWoVRVE6kLFrmWJggcgNv2wG4otLVKU4lYY31hbkkksTziw6Ttg7AsHdQC+IspNmJ8JnlA+aBJ6Ac8XjQsNYIWQATG0Rcd++JUql5DrvLMQBfbckSBttiWsWYbbbDnMYNG2VaWXFNmUxB28PXlviH/CkKQXkz4QFi3LYyN9xY4tuhqKZswI+hkRPtjj5kMIcEzIBEgg+dtsKbTsGpldILNF7AXO+1hvYj/bFioSykhVNRQRBkcwBtO8TtiehT0ABS0dzPcmZtbriKpKuGiSbSsdbHlzJ5Yyilobl5ZzX5MppR1sJZV/ugHwjn/TP02tzxJTFNHg1jckeGm+n3Km+3S/ri3XZLkEAgwST/PXBbgGWo1Fb4kGGChdxOnVFt8akxYTlHT/AJv/AKDqmUo6J1OWMwyMsEnzFjfecMpsFDIWKgbfEVgCIHzaQQIMbn7HEnG6dJKpCj/LhZUEmD4hbfpf1xGuVfek5ZbHRN1UWiOaxa04Cilo0pym7b/n8Y+jVcmVZKo21q3hHaZuL7d8U+JodXxFgNHj0jTI+3rbYDE9J5MmQV8JVpmLfUC0d+eCaBfhkPphgQeUeRBBGGFjkH5ehVZQyhWBEghon0kxhYa2XpC3w57jWJ9AIwsAPU8vyJ8Q8x98ek8ENsLCxblF4y9xBz8OJMSMYrLeJ6mrxeLnf+leuFhY5lsu9GioUwcvTBAM05Nt99+uwxJWM5a9/wDLG/dTOO4WLE/TOVzOfdTdRLAHYHwXA63N++DdMxTt/ZS+vxCfcgYWFhfALQQrqAWAED4sQPXAfi1JTmGBAIFWACNhoqY7hYw3oM4IoNYdqhA8oa3lj02iIQxaKVvphYWNLYI+gr9N/JWPMqZ9TJ+t8OqbUzz+IPoJH1g4WFgy2aOgfxjZe7Ce9jvi69MAIQBOnphYWM9B9KtcTvfxR6dPLFrhht/8f2OFhYCN6yLiDEnLSd1ae8G3tJ98D6x/9Sw5QP3wsLDR2CWg1khK05vKyf8AuOK2ZETFvLzGFhYHofChwVyZkk+M7nF5B4m7THscLCwZbYviBOR+dByj7xOLzDwr+cmwsLACCsif/VOv9IQEDlPWOuNZlTGXqkWPUeQwsLGJvTBnGlDVAGEjSog3tBt5YqVxFG1oZY7eXTHcLGYvyFag1BGa50G5ueXPFCkP82OUG3/yGFhYEdDz2FFOFhYWHMf/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pic>
        <p:nvPicPr>
          <p:cNvPr id="297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638" y="1447800"/>
            <a:ext cx="315436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9" descr="https://encrypted-tbn3.gstatic.com/images?q=tbn:ANd9GcT_gN8m-bNffA3i4jSdEnVzt_mW3TPgS3gANAuyu6tOdJzRJrnq"/>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81638" y="3916109"/>
            <a:ext cx="3679736"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AutoShape 11" descr="data:image/jpeg;base64,/9j/4AAQSkZJRgABAQAAAQABAAD/2wCEAAkGBhQSERUUExMWFBQVFRcYFxcYGBgYGBQZGBcZFxgYFhgXHCYfGBojGRcVHy8gIycpLiwsFx4xNTAqNSYrLCkBCQoKDgwOGg8PGiwkHyQsLCwsLCwsLCwsLCwsLCwsLCwsLCwsLCwpLCwsLCwsLCwsLCwsLCwsLCwpLCwsLCwsLP/AABEIAMYA/wMBIgACEQEDEQH/xAAbAAABBQEBAAAAAAAAAAAAAAAEAAECAwUGB//EADsQAAEDAgUCAwYFAwMFAQEAAAECESEAMQMEEkFRImEFcYEGMkKRobETUsHh8BRi0SOS8QcVM3KigkP/xAAZAQADAQEBAAAAAAAAAAAAAAAAAQIDBAX/xAAoEQEBAAEDBAEDBAMAAAAAAAAAARECAyEEEjFBExQzUSIyYXEjUoH/2gAMAwEAAhEDEQA/APb6VNSoB6VNVWNmAm9BW45q6lWefGUBTag8/SmxvHMNPxChld/bnto0xoLC8UQpOoHiPOftUcx4zhpDvQd3dEmcjaYmsM+1OGltViZP5QbPUx7UYR32tvTwz+q2vy2aVZGH4yC4IIffgeVQxfaEJVIGjZT35jtQX1O3jOWzSrOPjKbiQbd5oXM+0yUJLiQI70Hep25zltUq5fK+2aSrSoAbj/FH4XtKgkphx3v/AIp4ROs2r7bNNWQv2lwwWBBDSdgePOgle2uE7C3OzO33pK1dVtafNdJSFc+v2wwwWE+VQV7ZJBIKGLhpu7fVz9KCvV7U9ulpxXK4vtwhJ9142P25ose1iGSSGCtyoM7s3nSOdVtX26ECnrHX7SYQKQVNrB0922ihsT2mQF6XBBJDuIYP/mjCr1O3PboXqLz6VzaPah1Np+cTt9KMHjiAkqeSzC5szMO9ITqdF9tomkDWMvxRTOyUjuXIa8D/ADR+Rx3dy5Mh4+Q4tQvTu6dVxBdKlSobFSpUqAi9PUQaemR3rnfHc4QsJgOHf9O1xXQGuV9q4VJABHpu4f60q5equNtzmNiErKi8Tfft9vnVONjrVD6QZYw/n/PnWVnsMOFFZBdggfEZ97l2Uw7UViZrSkONwCTc8AxDE/pUf28XPOY08jmlYS1MIhpdyA8DzpYmfUpPBJN5aRtw1YSs8VgpCmcs5BkC4Tbyn6Wq/DzZSSNLsby/k2zAj51R3VngQiSQo/cJgiw/hipYWeQgDdcFxe26bmCOKAzhGohiIckGWAcjv5d6z8xihgshbFgLFSnL2kBN/kGp+GcdLlPFVBYdZI2ezwAwp8x4oFDSWLlx3+u7VziU9Oo4rlRvIVIJYvwLjyojAIgAlTaZdzAaTs4/m9GRzjGWzg+ILsVOBxDXIYWj7UB4p4mSIJ7v/LVDL5osbtOm4iz1TjKSoKCtILiTuwALOIN/OjJ47lePnilnDuxLCb2Py+tRxfHdJ6bkGAWF2ubD9qGSxklT3IABd4F4byps3pWyWKQgHUogM0Bi+/Hn2NL2eJhfi51WIPfUXJYBmSH/APry70wSrEKRp0JTDmEsNw2xmqf6lKAEsVG7JAgOSASLRF6kpZIBcsVe6x6WAuH7yZvTyMXC/EzRQAESQDPlCjNgAGckNNLBzgIIMudLjU5U4J3YAFwzOeDtSMwXd9SQSSCRsAYe5BAHpUsuuA6WU/RuTtbYuzk8w1GSxxyl/wBwCSzOoMJOpthqYxNWozBYvIjqEO8hjvHE0KjBAOlRY2D3PxHWRDt8I2FHIQEBKLNLizAmJuHNtoqTskW4WoEdXuiNSnab2f68UTi4pAkhwxEyYf6D/ihUKCiQAQAXNpa1pPPrT4uTW2tRKNQdQsC3xWBDlixpWnp05S/qxqGk9438389uKPws8osQwADuWtPk+31rN/pupggqMkqsDuzlhB+1MvDUBDOSJBJDkgSxOoMb81Ga17ZluYXjpR1IGrkC59FHvet/2bzRVi61E6mIY8O5/T5Vw/x8s27Db5m1zPFdR7P5sDESgC55kBrn5Gjuro2P3x3wNKqsIRc1bWsewempUqYQFPUHp3qiSeuS9r8IqV0mWfdmHI4/zXV1yntPipGJpIOopcF4Zu/ExU1ydX9twOLhkLYMrUoANMmJN3ltvlROMw6SyiP9QgcAhDuo2AljxT4mG6lFLuAqbMCkpFuHNMrHH4mvSVEBY0mygrUzFmMFvSpkeJ65DlBOpQIWgFnZjhyQyw7gztBaOKniY8CX3OmAS5a/9rP3oPCzBDYiSlK1JLpJLKAuhY91iflG9XLUnE1aXBUxCSAfw1Bxp1bghwOQ3FPPo+z3VqsyFEkpn3S72vB/2igcxipCSC5AUAJAIJuHZmD27PVBw1wl9LT5uQSZ5YfKr/6cJAK16iHLSzkW+W3ekMYMMI4pBSHATHaWe/DSeakkqwyrVpUoskBLETJdW8OH71FeIdyyGcp06RBaQLzzSKmSSDew94EiCW+dCpODYeZC1F+m+3G9ROMkJJDKFiqLx+/fvT5QFyrEfpDquwlgGm5IiqQGchRIe7dQ8hxafOnCsEpxAkhJAZtRBnzbtUMzl4KglPvEhySztL7GRtQycJIWVEhxDKUlnKQSe2/ekrxEFQ06gEgyISpS1BtLyYAvsDAplfOF+ElCSFH8o6Q5EGS/FFJKSCpTJIABswcvbj3Z7mgMJJUXUsFxYfCNo5tFLFxlDUWJBJ3aAHi7hqRLU4IUZcqdJkBiAXhthAtvSOWSlbgtoDFztLAS5eLDmopxOklIJLQCpmiB+wqoI/D93DOsAEqO4kADdRiS4mhfnkalAdKRInp3UVf3kQNoqWDjqJJU7raFGxO2jYAkfITQWDiYiljE1pYWCkgkKE2UG+RsKMzGCHfDJd40gOSo7G24G9qm8nLjho5PHCSEsAr0JHcD8rtUjjEqjU/Ah3jntfZqBwMoSdLApgmbsXZLXMkON+KMUrEUODMaYJf4d4n5VNEiS8c6wkhIdukPB8z7xuatFj1dY+214Bv2mqk4OoDUlj5MxZoeB6Cjk4IYJLEn/wDRJ/8Aa30qctMM9OSck/iHS1tAH1/MTvtW77Ng/iBTHcDlhBY70CMirTAaDsXZ3rovZ/BLhWkgMyRuBs/m70WN9jncjscD3RU6jhhgKlW0eyVKlSoCh6d6g9J6tCb1y3tYRqZSXdI0ngzx2rp3rl/avEJVpj3XDh/PypVy9Xf8dcoVsLJEWDjf67xQWb0KIJKosEjaYmNxNT1YiVFxHYgdySWhLbvvQuKpRPTuBBgqd9RB2Gz1LxAmIrSyU4blyLtps7uC/wBqoOK2IVOw1SGexv3LxR2IsJAAVYsUuDp4PqPr50Jm0l0sBvuGAD95bqO9LwfnwJ1JWAVP5jizTIqrEw1KW1kuen8o7PJ9KmFPAKgY1Me3JPo1V5fw4lSQoqJZ5VDcJNPhMzlWsKC2UQWT7ura0TAlm7d6lpSpQYkEANps/eJ+dE4uHoBDjqgqYv2vct6VLBwD7wFpc3J2dr3pYXOWViHWC+rc7y1hfufJzVasUkJD7uA5Dt5PwTR2Jip0MoOq/YtAtWevMEadRAwwIcAm5iOo0Q7cjU4iIDal7qIFyHJ+X27UEMYlWoFwl0pQAQSe5/KAAS30q7CKQCRpDzvAaLtLGxO1DIWFA+7BYvdRJuPltaqKCVIUT1gdRZ2ABF5eZv2ovHSNQJHASFFmEm/EDbahUZjDPSpSlGxCBDDdSlkWY2qxZS4IVA90Mou8SwIN/pSK5Sy4WVOQgpgy+lNwCX3mHn50ViFKiW3glxe8k239GoYgp0pIFpTu9gA12tsTVH4qUqAdRBhtGlnjckmRwLWpVckvgbhoQFF5FjLhomLWeKNyq9AI0sXLsW6WIl7AloeayQlWtg+lRcbsE7kDf/FFjGnSZYkmAAL3jv8AWlSksFKWJBIBa3vdw7Q5L0Rl1OW+H3QSvqfdn/kUGE6nAIIcaSCzOwfmf0rQVhkBgzAXLHsYO3lU3k/2jAiA0M13+U/x6JwNiGO3mKzcFQAfcTe3DfzejE4zAkkJEnfn3eHpVWm+xwwBBLW+uz1veA4atV9r965T+tdAIcyGJAD+noa6HwDHJWAw0tBFzRjDq6bXO+OwFKmSYp61ewgtcgC5+1TFNT0EEpPTPTPWiEnrk/bB9QZLAB9fBiB6PHYV1JNcv7Z5lkhO6t/ytJPm1KuXqvt159n8ZRIFyXJAPvDjh2t52eo5bM6AdPQDLSokcsVKBaIFV5ggBUpUnU6XsLBhabH07VA4646wZYlQBLsOX7eXmIl4hFClFj1kqDFMBIcnUQ3lF6JwMqpQCVGDJcDUoO7Ai7t9KWEskKJdagknpdy5aQI3BqpGTxMNZWsMAnSkS2pQCXE/l1UYGb5G4RSHU6S9yGLX/apDFeypMPuW25FvpQuApACUpUwfcWAieR2owYY13SopgyzybNz357U05/CxWGHZRCmlry1ybRxUcLuenfZy9WJw3SWDm4TDqIGzbPPy4qIxiOAAC/2ikvicgl5cKxLBLC4N9271n5rBStWjSkSA5dzPy5jtWxm8UE+hHHm0frvWSpYfS5LsVafdSNV4370j/kGtAKSwJwwSlJaT/cXvqn0o/wDFwEJQka9bSdIIl4DMYbd6YZYBypWqYYkvLdQP7b1DBy6hpMMxdKQGueJIb1pYPumQ+Lkev/xslAhW61kuBtAD77HtTYeA69Wpm0lRNmDlh5lr8mrTiFyl9IG5kM8tG1vuarzS3EQEqs51FyHUoiI+lC5RZ6eopEhyRIu8EOQ5P3oXDxEvqILmAS5PpGzcetMg2Sju8OCZMhmNjaiwiylQHj7uBd4hqQ8I5RRPSCWfzbszdMAlgftV+HleokkGRBdgBPr6xFJWIAGSWKveVADT0lWylcd+70XhZdKWU+n/ACZIbkfpSsE1LlMkI3CQxgSXLOAzvA71crGIJcJ56VQHYz6F/laqVYBUGfSHfqtexaB9WqKiltOltMNZwNhzzapokz5F4GIxYOYN+xuWar3CodJAuDBf9f2FB/jKcaQkCHgbizu5qX4wCgHCSeJMwyiLUQWYHYRSS2qxhzAbaLCK2/AG/ETdwPMb1y2BiMVFSwA4BlmdxOoCSftXUezeIkqAEPHnff6+tK10dPP1zLucIwKnVWX90VbWs8PbKmpUqYAmneovTGtGRzXP+2WX15dbAFQS88cPt9a3ia5n21zJRhjTvz8v1oYdRcaK8jxsyQVAECxZ9/7Sw0kdr0ycbWwSHAsLzuXpZ7CBWxEwZkEbsoW+W82onAwUt7hBJ6R8U2AI3glyIYmsnlTF8ug9k0krViKYIQlgRuotYj9me1dHrSSWJLs4YMeDzQPh2EcLLpThp+HUSLnUZk3Ng5vtFQOd1AnU6iAmQQXUWkTDgwf1nWcOfcsziI5jIoUQ4DpvpDBlHcNIP+e9D4nhqgsqbUGZJT8KeN5b1qeLmhh4hBOhDgJYA2TpGg2cmXs9XYecCSXcCC5GnU7OQbcj/IozKyuYz0ZpCFAHW/LCDw5Bbl2qOYzqVEhaFqBdwlWk78Jdzywt61rZrBQsEkBRFmYHZ3Ig+r1h5zwxRb8JQWx2LWFrgO7PMtU2VenXPajDwk6YB3dIOpQ2ZRMnaqMdSQCQkDZiSFNs7CLUkYKsFnCkqsAFFIIe7evpW14X4chadWMOlIclavqFKMJ9Z43pQ/NczmsuEgKxEnUpboCQUlKRZSnt5dqJxU4ZRqUtiEwgC8vKgQnu0m1X+KYuAvGP4KXCQANgszKXMCPUVUnBU52WBswA3gktUtIz3lkB0MA7soFUGCOG5s9FZfDcBwRJgW3O0tt6VYcgSZvqG8ARvY8v2q1OGXJJZmOkbOpnXtIctTLuTy2WcApTNzdkncwwSalpLsSGfYu8kk/pTYYBLIBUNM95+J7X+9WYOCUuyRc9NyG4Adh/zSEpYmEnCMlgQ03VwAgBzteKfKYrggJBuwZmPGkbs21jQmZWhPUokuQJHxF2cnyvVs6QWUWAAG73qavTi3FGjGUyn2FnuS9yDJufSiMMMGCQ7AEtYX94mP28qoThAJII3BZ7Q5IcD+PV7gp1EqG4DPHYszd/OptVJmklaAPeF4LjcNao4OGVMwg7lgN/e3lqrxsuEM8FQ1BJIdrud57tUkZgiFJDmx4DAy2zd9qXg+ahi4Cgjs6T/beZckwTvXX+zuVIKZfpTsxDJE9peBXM5fAKoWSpRJgmEy4BD/Suu8CxeoAkuP1t9openRsSd8djlrVbVOWEVdW08PZpUqanphnvUXpPTE1oyOa5X27X/okhnS7vsGk/ziuoeuS9v8YjDSAx1AvO27D1pVzdT9uvLMTEC1EgJcWee7/wUT4NgYmJjhCj0jqUwaHAaBuGmKswlCFaABMs1hJNbfgOUKEqWWlg6nGljISki9vI1LytNnijM5nyYIBS4AYylrGwktPb6439WoqHVAsTqbkn/wCmYBy0VHxTMrCxoJ6Z1BUqUwcqlz1AjT5b3FyC8UuMQpIOIHDj6sbzafd33EYkmctfAzKtenRqCpchi5A60hibm7bgw1EZZASnSQqwAuD7ySCm7g6uZofLaEhSgQEOWclnnb/dHd9qbDRr0MpiEqJedSpUkh322ct6U0YlF4uYBBIBBAs4sTw3CUw3xXNBHxZBQ6mCkqIBLgm/S+9jNjSRjoSojWEkksCkAhjIdPPLhmBq3MZSADpDkgjT1KSH3Pzk7elPLO6c0ZhY+HipGvSbE6WfU5BUGgExvvtusz4Zhr0hiznTBj5AgeplqxcdGpX+il1P0hyNUyp3Yp1Bma1nFa4WFIOtIdDOkYjaYLgEQ4UBBG8HpkOacM/MeEqQQzkg3BDjvfVQuNhEyANRIYNqJILDgC77Vv5LOYa8NELCeFBRU5LASxPytfc1LDw0EpSlIUlQOlQIDXBEnU9w3akfLF/FVpOsMA7tZ3Zna5IYB6BXjHdJSn8ol+oliSHZwlzvW/jeDhQbDUnoD/hq6gwcakk+o7TWbmMovDDqAMsA4ZL8RBYfapVxA0kl3A4AiVAeliPWmwisOyghCbAlyQL7ORNnYk0y8MsGJ6mg6gTxuwkirFIcEpJBukctfzAk/Kj+1f0f+mK0gpBADJCXdw7uQf0tFW4WWLAuUgP0g8NH0/WgznSCNXvAhhpYp+V/2ojCzwUB/plQLCR0gku/bh6mxXLV6j7pUSJ3bkPzRCXHwErklSgVG2z9t+1V5ZIIY6GHBSoHYuNlCikYThwwULgON/4azvlrJwzMZFjiane5uXcyHc3MVPEOn/xpfkyWLRxuB86IzmGtJ2U/z+ZnmqErtACRcG5+rDf96WILdR8DLqCg6g5B5YDz779mrqPZuVAFn+R5tXP5TCSrqVLm0QAWF/Sum9msBlTMuntfi1J0bEnfHZ5ZTpq6q8BLCrK3nh7FNSFPSphl0xNI1E1oyImuV/6g5ZSsuFB2Dg3h/KdgK6kmsn2lxEjAUFbiPpQ5+ox8dy8swPD04imRYEKNyCwNyLXsLtetjM5gQCpwLKSdLktITdnKr3DWIIqrJ5IJUrEJPUCmTd/sP34FYOax8VOI5sYCRLAF/dJl+dzUW2PH0yWC8THCi2G2okAqMFIBJLg+8XDuH/SqszjoQALqkjo1Mfh3AMydRPk1RwkFRckJglJVaQGhOo3aAP1qOFmMFJYBSzuUoCAog9QKllRZzLpHpSuo9O1BSXCUp0pYJdTMCHkJYkyRJIDzs0Sxc3eH6lAGQlr9M9QG3ns1VYuLypLkkhIaRtADN8725zMTMLJ6nDAl2SU8wkhv49GVTTGsnxFLAKCUpAAJQoOWACgUlXM7X7TPH8YAxISUai0+80knv5Pzc1gpxkvOGWSBAUhIEdhO36Q1W5JeGhOpaVlSypWkaSGNgerpS5JZnZhEGjByZ8xsrViF9KdL3XqcQFELfcktuWBDbUlZcKwkBjoSSFaQ6sZRJLaip2SLMSAX3oLEzeIg9JOmXcMXBkiGbUDAazxDWYniWIRhhbSS7DVDtuNwUy/DPNMu2+mx4ZkydM9OoqfU9ykoALQIYv3dmYGYmaSyYBCiG0kalQzwCQC0OJjuax8DNMQp/wAsKYlKdIlRu6ikdIczNH5vOgN7w1FQUSAzNJAElRch5ZIPoRFjROOCyWUSkQsEfmN5gajES8UJ/VpjUzEsAR7rz8IJAaWB32rP1LSSoO7DSbrL6QxUd9IkWMxVZzIJQNI1HqYe60AqSbMC7gk+bGnnCLozG1jZVC0K0pGphLEIVvO4m/rahM14MUpIwy7s+kByBZIJIcPt6UllSlMCQkS5d1QAVCJhuQH3qvDz8nVOmHbQUgWPRfzDvxSvJaZZ4ZC1GXdweol0qswcKH61QMLUE6SU6m4l3YD0F66vNJw1pAxGUFPLy7GzeRIis3PezKr4Kgo20qu1olrTs8UYVNXpmpAwgyCU8l38mPnNuK0sj4zseot7w54PJf5Vl4uVOElSFBRIs4IDg3SPiHf5UPhOWDrCmvGkbN/OamxUufbpcTNkrd2cDVLs3whrXvS0K1FR46RDuDItMg/OufxMYpSUhOwIeHYhgxZpokZ5aQBqAI/N8L/dwHb/ADSsz4Vp4vLpMqC4SogqAnlz1MRswKfWuk9nsynXoEm9vdctexMelcTl/Eirdibrki51XtYFn3rqvZ/O9YKQLiSf2lngfWsu2urY1zvj0LCtU6rw1hhU62eyVKnpqAyqY09MTWrNE1z3tepQw0ta5vt+5EV0LVzXtLmBqY3S27A7/wC6fqOYHJ1f2rHGeMZtWHlgpglRm3Y3CmZx6RXG/wBaVl1sQSG2AuS0NqtBrb9p/FnLatQAljv5FiP2rlyTqgF+Bv6Xs9Y2uTa2uGjjJCi4PTA6jpbvqDoSDJAJF6b+qIUAxWC4G4YfQ73DR8snUxnvvM8EWlqfDzpwx0jpmFALuGeR5dw0b0stvjy1sPBnUUKJU/Slz6kh4nioY+ZIFlIADkyBLe4FBz/7FyeYnMx84SeU6QCL2l08TLzTZTMgnSQVDcORF9MA357bUF8bVw8+lwV6VoIkhPVD9KpG3HJbatFHieG4VhrBKySUlPUmzBI5AEBvhA6t8JQ1g6Upw0bz1Wf3idR8otall0o1pgKneCQJFzeP3mmzu3PbaGr4SSXKXWZfcNsHADAMHV3qadUBDHSQVrUUPqh9KTA3IjcszUEjPLIUvEURsoiWF7BtJne871BGMEj/AEypQ5NidQMmwLsOo+gdzUZ38NHXqNiGLkvqJLuxkTB2/dZLMLC1L1aQrpSIccPDgO9htQX9RDEp6hYB4aSSXYmwsDtcO+XWo4hslACOzDRqc/3FT95NGcUdkunLpfxHgtAlSmYAKIszkkkpdvLY0DjYo1hTDobQoFSiygLpUoC4BAY2JIqjI5wsQT0pZgxv1/D8TApL7x51JamXqDEaYllghgpKrASSZFiCOKMo7cDcDMLVKiEuFkgFn0pUsJeCzlPS3FwAKSM0E4iUFlKUw1qATImWaWHG5vc5yPEnB1AqcsyWSlI2EDUpy3xAuTeSTAtlYqtbqSiyUyNTIJ1qkKIK7Fh3NzKe2ytLAJfU6kgF3UAnVL/EGIgVbh5tKtTmYBY6HEAkNZTWZnHmXw1ZYjSC4XHUOsgm/vFh0gB7ztWrlcFYJQVEi7sEgSGLpvpBvwCe9CLGpiY4ThOtIXpDAKLuIlRSCD1EhyNr3rOznhWEtJXhgpLGE2O7CIP3+w+ZwsQEKCrhnVq6mCtTwS7qKm8n2o/w8I0LWkEOpKQDcjqcpHwmUt3IvYrJ9v4ZJ9n8ZMsFP8SdIPIeR9Od6BUhRDQoAhyRY2Lk9/1ruMbHY6CCeosUl2kkGZbSx8j2iteQw8UlOIElQgudN/dtDyIJ59WWbnlyOAocMzepnYdzW/4BrBdSgE8PY+dVYvsmznCI1T0qbUCIi3e72FB+DlSMXSoaWg34cX7EfWpsa7V/XHseXDJSO3L0Zg4jxQGWhKR2H2ovKyat7sF0qanFStlVE1I01aMzVl+M+AIzIZalDjSwPq4P6VqGk1BatM1TFeE+0XgKcLFUh1dJYE79+/lWOcqNyfp+gr1T/qJ4MCBigTY/pXna8GubVbKvTs6LPDJzOUJF59Z9b0Hi5Igi30+h5rbXlwQxoZWQ7nh7H6UdzK7Fl48M3E6UgM4DnaPS1QGCltwe/wApPO9H/wDboufMzVeLkiTYM22/cvvTzEfFq/AInYGA4tvvNXozAG5PLy09/m7U2LlCJbt+5qBwhHk029KeUXR+RKMXSkLM2CbswLFJI5BtFqvxfGlBf/jSwjpGk7mNLhTF5bya9ZqcIpN/R4f7nY0kLI3Zttp8xanlnduecNZPiTE9KOJBHYANMs0GGqWJmVFRYpCQYQGCROm5i2/3rPy+OQZsLMWmfnJP0qQx0pJ5u6mJMXcm7f8AFGUXR/DYGYLli42cEqM+8Gho27SBTYWOpwAtLqPwoS/drWHNgfnkJzYUqHKy4CXIA2BDEMW2l+KOwc8ThlCVqDtrPZ3P9zerCeaaLpxGkkqBEhYST7slz8RTNruDt81iNqPU4LOAAFAXdTl0gBpD9nagsHDJhLqAYEuxPJe7DuRY8xLDzqJEKuVBiALhgSz7WaZHZJx7jcyzJACZKiwYe6J0ixc/U/crI4w1l1akgMymd2s1xvBAd+zVhozukgJYBUhKY+odd7XvROWUFAgLxEkfE2pSAbyAXdjJiVc07WN0e3RDFUliGDGEq0gAaj1MSCFMSI5iKmo4WD0khJxA5SQSQkqNtLwohvSufSogjSoT7snefy3ZtxbyonMISnq1GSQTcWHS6SyWEAEAQwpFjPlp5fMrxClZhtQYBwoHpfqkWKd5a8vanEcq0OXAB0sVPqSSZ2cFJDc1l5TOpuhKgnDMKdiogs0tqDB42Jars7klY2GcJBIxDiKYanYEBe5Dgabnk3pxNn6sNRGfSLrALCAt+eCySHT9mozDzWoDWh5IZaUhR8j/AMVknG/DGkHXi4aAknTqZndSEkF5N5ZoAvUsBRKyMQhZd9RmWZm3H3t5LuyOyz26/C9pNLEkFFg32861cv7S4YIm8MY+W24+dcDl1graQHZyQAkv+S9wJTyHEQcSUp1BSVFh7shXAfuOB38n3Zb6Oo3dL0fK+IoxH0qdt9uI9YomuS9l1HULTcGdMfDsNq616b1djcuvTmsump6RFaLNSFPTCgMr2jyn4mAodq8kzWX0kg17djIcNXmvtT4P+GskWM1juT21276ckUVBWHRJRtTBFYN8BTg1WcGjiKb8KgYZqsvVOJlu1aZw6grDoHayF5EcVUMnIAH7nu9bBwqScu5AtN+KO6s7tab6YQyzlpLSxJZ2cMQB/N6hh5KXMM4ZnuIjaWrax0SWFyfrUP6ftT72X0/PFZmAyAdSQqSB70D0JF/WKic68EAB4iee7+v+K1xlRxUh4ak7Xp/Iy1dL/wBZ2F4gPdIuoEnUAoN/Dd9nfa85zcBLyxgl+7n3mn0q1PhDlilog3DPYg2qSfZlZEAEO9+Nuw/nNV3xz/T2+lKWWNSjZIFuoMGICYd5sdzvWjlFYelLLu+ltTh3H/8AQO9t/IyaFR4WtBfQTvCb7G195+VWuQUhYUAIZTWAtLMXtxeKO5nr2mplswlULQk2AJC9SvP8GHdveJMUsbGStQfUhSSEjQXChfSUsxBBJJ835oPExSCUhWlIMpBd9yDD6T5zzUsmwJ202BUBpBEHSWfn0+U9zK7eI1goNIUSoqSgBjATpCiONblnHzLGC8ySVpwiHJGqffAQEhgeCHY7kcBgU5gkFWhWIe/UQwvoV5BmtaLm7Bx+lyEsWJFym/usZBIvySHgGjuxMM/j5yLOdOGEnWtQdjYseQXNxEODp861FZ5zpIDgN7o1KJcEhmjaXl7tWNj5pWCnUpsVZYhA1EIAsVPOqYADiT5thBMqOr8RY6mAF26Q5iAHjZti8zXhd27a20pTKi7aokly8pChf0h96twUqDpjpKVaQGKWLAGQAZ2c80H4XilSgNz0uEh0u6RMFLRZq6HwjIAjUBG4d3IAsB6sKrvR8Gbhs+x+UUFy5AS7qIJDmwbvJrryax/Cx+GhrvPzrVQt6vTXrbO32aJGfTUqVdBlSIpnpPQDmsP2j8OGJhk7ituqsxh6gRyKV5OPIs5lGNBlNdn4v4KU8HuA30rnMfIkVy6tOHVp1ZjOanFXLy5qtWXOxI/neoUpKKgoUUcKofh0GGKKiETNE6aS0UgEVhUvwHq4oqSAReg1aMvFEYWWqWDLfrRaE1NOI4OXrZyGVi1BYGHW9kMNmqKoTkss6bc/ei/+3IUGUgKFpAP3qeWSwotCanBVz+a9i8BaSEgoiwPT8v8AFYo/6cLKn/EEFw+p/JyCUgxY16Bpp0AGqzWGrZ0avMea5z2PxcNlAJEiwUpIblylnES12qGb8Ix+pasEOB7wwEx6oRLzBe9eohNUHwnCJc4aT5pB+hgUZrO9NoeN4+aAlklUkXe35W7Dt+ksthLcqKSp/hBADmJILiOG869nR4Rg6dP4WGE8aEgfJqz837IYK2YBIBkAFiPn9f8AirzWOrpv9XFeFYxBAS4tAKpbaSXPc13fhWAGSXkXBk/MdvpUMv7M4WD1pBdMgWrSyeWKZU2o3CQwHk995+lLPJ7WxdP7hdW4WM1Uk0q0lw6sETSBpUq7XKYilSpUEemVSpUGCz+WCk1ymcyIBpUqjVF6Wbi5QVT/AEQFKlWWGqoZID6mST96irJilSqcKhhkwKRygNKlSweQy8oKqXlqVKpsVDjDaiMAWpUqirH5bCetvI4QAA4/m9KlWdNq4SaKw0UqVBVMCKlhmlSoJaRU8MUqVUlaKdIpUqoj0gKVKmRCqcziqSBpAJJYAkpHMkA8cUqVAr//2Q=="/>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sp>
        <p:nvSpPr>
          <p:cNvPr id="29705" name="AutoShape 13" descr="data:image/jpeg;base64,/9j/4AAQSkZJRgABAQAAAQABAAD/2wCEAAkGBhQSERUUExMWFBQVFRcYFxcYGBgYGBQZGBcZFxgYFhgXHCYfGBojGRcVHy8gIycpLiwsFx4xNTAqNSYrLCkBCQoKDgwOGg8PGiwkHyQsLCwsLCwsLCwsLCwsLCwsLCwsLCwsLCwpLCwsLCwsLCwsLCwsLCwsLCwpLCwsLCwsLP/AABEIAMYA/wMBIgACEQEDEQH/xAAbAAABBQEBAAAAAAAAAAAAAAAEAAECAwUGB//EADsQAAEDAgUCAwYFAwMFAQEAAAECESEAMQMEEkFRImEFcYEGMkKRobETUsHh8BRi0SOS8QcVM3KigkP/xAAZAQADAQEBAAAAAAAAAAAAAAAAAQIDBAX/xAAoEQEBAAEDBAEDBAMAAAAAAAAAARECAyEEEjFBExQzUSIyYXEjUoH/2gAMAwEAAhEDEQA/APb6VNSoB6VNVWNmAm9BW45q6lWefGUBTag8/SmxvHMNPxChld/bnto0xoLC8UQpOoHiPOftUcx4zhpDvQd3dEmcjaYmsM+1OGltViZP5QbPUx7UYR32tvTwz+q2vy2aVZGH4yC4IIffgeVQxfaEJVIGjZT35jtQX1O3jOWzSrOPjKbiQbd5oXM+0yUJLiQI70Hep25zltUq5fK+2aSrSoAbj/FH4XtKgkphx3v/AIp4ROs2r7bNNWQv2lwwWBBDSdgePOgle2uE7C3OzO33pK1dVtafNdJSFc+v2wwwWE+VQV7ZJBIKGLhpu7fVz9KCvV7U9ulpxXK4vtwhJ9142P25ose1iGSSGCtyoM7s3nSOdVtX26ECnrHX7SYQKQVNrB0922ihsT2mQF6XBBJDuIYP/mjCr1O3PboXqLz6VzaPah1Np+cTt9KMHjiAkqeSzC5szMO9ITqdF9tomkDWMvxRTOyUjuXIa8D/ADR+Rx3dy5Mh4+Q4tQvTu6dVxBdKlSobFSpUqAi9PUQaemR3rnfHc4QsJgOHf9O1xXQGuV9q4VJABHpu4f60q5equNtzmNiErKi8Tfft9vnVONjrVD6QZYw/n/PnWVnsMOFFZBdggfEZ97l2Uw7UViZrSkONwCTc8AxDE/pUf28XPOY08jmlYS1MIhpdyA8DzpYmfUpPBJN5aRtw1YSs8VgpCmcs5BkC4Tbyn6Wq/DzZSSNLsby/k2zAj51R3VngQiSQo/cJgiw/hipYWeQgDdcFxe26bmCOKAzhGohiIckGWAcjv5d6z8xihgshbFgLFSnL2kBN/kGp+GcdLlPFVBYdZI2ezwAwp8x4oFDSWLlx3+u7VziU9Oo4rlRvIVIJYvwLjyojAIgAlTaZdzAaTs4/m9GRzjGWzg+ILsVOBxDXIYWj7UB4p4mSIJ7v/LVDL5osbtOm4iz1TjKSoKCtILiTuwALOIN/OjJ47lePnilnDuxLCb2Py+tRxfHdJ6bkGAWF2ubD9qGSxklT3IABd4F4byps3pWyWKQgHUogM0Bi+/Hn2NL2eJhfi51WIPfUXJYBmSH/APry70wSrEKRp0JTDmEsNw2xmqf6lKAEsVG7JAgOSASLRF6kpZIBcsVe6x6WAuH7yZvTyMXC/EzRQAESQDPlCjNgAGckNNLBzgIIMudLjU5U4J3YAFwzOeDtSMwXd9SQSSCRsAYe5BAHpUsuuA6WU/RuTtbYuzk8w1GSxxyl/wBwCSzOoMJOpthqYxNWozBYvIjqEO8hjvHE0KjBAOlRY2D3PxHWRDt8I2FHIQEBKLNLizAmJuHNtoqTskW4WoEdXuiNSnab2f68UTi4pAkhwxEyYf6D/ihUKCiQAQAXNpa1pPPrT4uTW2tRKNQdQsC3xWBDlixpWnp05S/qxqGk9438389uKPws8osQwADuWtPk+31rN/pupggqMkqsDuzlhB+1MvDUBDOSJBJDkgSxOoMb81Ga17ZluYXjpR1IGrkC59FHvet/2bzRVi61E6mIY8O5/T5Vw/x8s27Db5m1zPFdR7P5sDESgC55kBrn5Gjuro2P3x3wNKqsIRc1bWsewempUqYQFPUHp3qiSeuS9r8IqV0mWfdmHI4/zXV1yntPipGJpIOopcF4Zu/ExU1ydX9twOLhkLYMrUoANMmJN3ltvlROMw6SyiP9QgcAhDuo2AljxT4mG6lFLuAqbMCkpFuHNMrHH4mvSVEBY0mygrUzFmMFvSpkeJ65DlBOpQIWgFnZjhyQyw7gztBaOKniY8CX3OmAS5a/9rP3oPCzBDYiSlK1JLpJLKAuhY91iflG9XLUnE1aXBUxCSAfw1Bxp1bghwOQ3FPPo+z3VqsyFEkpn3S72vB/2igcxipCSC5AUAJAIJuHZmD27PVBw1wl9LT5uQSZ5YfKr/6cJAK16iHLSzkW+W3ekMYMMI4pBSHATHaWe/DSeakkqwyrVpUoskBLETJdW8OH71FeIdyyGcp06RBaQLzzSKmSSDew94EiCW+dCpODYeZC1F+m+3G9ROMkJJDKFiqLx+/fvT5QFyrEfpDquwlgGm5IiqQGchRIe7dQ8hxafOnCsEpxAkhJAZtRBnzbtUMzl4KglPvEhySztL7GRtQycJIWVEhxDKUlnKQSe2/ekrxEFQ06gEgyISpS1BtLyYAvsDAplfOF+ElCSFH8o6Q5EGS/FFJKSCpTJIABswcvbj3Z7mgMJJUXUsFxYfCNo5tFLFxlDUWJBJ3aAHi7hqRLU4IUZcqdJkBiAXhthAtvSOWSlbgtoDFztLAS5eLDmopxOklIJLQCpmiB+wqoI/D93DOsAEqO4kADdRiS4mhfnkalAdKRInp3UVf3kQNoqWDjqJJU7raFGxO2jYAkfITQWDiYiljE1pYWCkgkKE2UG+RsKMzGCHfDJd40gOSo7G24G9qm8nLjho5PHCSEsAr0JHcD8rtUjjEqjU/Ah3jntfZqBwMoSdLApgmbsXZLXMkON+KMUrEUODMaYJf4d4n5VNEiS8c6wkhIdukPB8z7xuatFj1dY+214Bv2mqk4OoDUlj5MxZoeB6Cjk4IYJLEn/wDRJ/8Aa30qctMM9OSck/iHS1tAH1/MTvtW77Ng/iBTHcDlhBY70CMirTAaDsXZ3rovZ/BLhWkgMyRuBs/m70WN9jncjscD3RU6jhhgKlW0eyVKlSoCh6d6g9J6tCb1y3tYRqZSXdI0ngzx2rp3rl/avEJVpj3XDh/PypVy9Xf8dcoVsLJEWDjf67xQWb0KIJKosEjaYmNxNT1YiVFxHYgdySWhLbvvQuKpRPTuBBgqd9RB2Gz1LxAmIrSyU4blyLtps7uC/wBqoOK2IVOw1SGexv3LxR2IsJAAVYsUuDp4PqPr50Jm0l0sBvuGAD95bqO9LwfnwJ1JWAVP5jizTIqrEw1KW1kuen8o7PJ9KmFPAKgY1Me3JPo1V5fw4lSQoqJZ5VDcJNPhMzlWsKC2UQWT7ura0TAlm7d6lpSpQYkEANps/eJ+dE4uHoBDjqgqYv2vct6VLBwD7wFpc3J2dr3pYXOWViHWC+rc7y1hfufJzVasUkJD7uA5Dt5PwTR2Jip0MoOq/YtAtWevMEadRAwwIcAm5iOo0Q7cjU4iIDal7qIFyHJ+X27UEMYlWoFwl0pQAQSe5/KAAS30q7CKQCRpDzvAaLtLGxO1DIWFA+7BYvdRJuPltaqKCVIUT1gdRZ2ABF5eZv2ovHSNQJHASFFmEm/EDbahUZjDPSpSlGxCBDDdSlkWY2qxZS4IVA90Mou8SwIN/pSK5Sy4WVOQgpgy+lNwCX3mHn50ViFKiW3glxe8k239GoYgp0pIFpTu9gA12tsTVH4qUqAdRBhtGlnjckmRwLWpVckvgbhoQFF5FjLhomLWeKNyq9AI0sXLsW6WIl7AloeayQlWtg+lRcbsE7kDf/FFjGnSZYkmAAL3jv8AWlSksFKWJBIBa3vdw7Q5L0Rl1OW+H3QSvqfdn/kUGE6nAIIcaSCzOwfmf0rQVhkBgzAXLHsYO3lU3k/2jAiA0M13+U/x6JwNiGO3mKzcFQAfcTe3DfzejE4zAkkJEnfn3eHpVWm+xwwBBLW+uz1veA4atV9r965T+tdAIcyGJAD+noa6HwDHJWAw0tBFzRjDq6bXO+OwFKmSYp61ewgtcgC5+1TFNT0EEpPTPTPWiEnrk/bB9QZLAB9fBiB6PHYV1JNcv7Z5lkhO6t/ytJPm1KuXqvt159n8ZRIFyXJAPvDjh2t52eo5bM6AdPQDLSokcsVKBaIFV5ggBUpUnU6XsLBhabH07VA4646wZYlQBLsOX7eXmIl4hFClFj1kqDFMBIcnUQ3lF6JwMqpQCVGDJcDUoO7Ai7t9KWEskKJdagknpdy5aQI3BqpGTxMNZWsMAnSkS2pQCXE/l1UYGb5G4RSHU6S9yGLX/apDFeypMPuW25FvpQuApACUpUwfcWAieR2owYY13SopgyzybNz357U05/CxWGHZRCmlry1ybRxUcLuenfZy9WJw3SWDm4TDqIGzbPPy4qIxiOAAC/2ikvicgl5cKxLBLC4N9271n5rBStWjSkSA5dzPy5jtWxm8UE+hHHm0frvWSpYfS5LsVafdSNV4370j/kGtAKSwJwwSlJaT/cXvqn0o/wDFwEJQka9bSdIIl4DMYbd6YZYBypWqYYkvLdQP7b1DBy6hpMMxdKQGueJIb1pYPumQ+Lkev/xslAhW61kuBtAD77HtTYeA69Wpm0lRNmDlh5lr8mrTiFyl9IG5kM8tG1vuarzS3EQEqs51FyHUoiI+lC5RZ6eopEhyRIu8EOQ5P3oXDxEvqILmAS5PpGzcetMg2Sju8OCZMhmNjaiwiylQHj7uBd4hqQ8I5RRPSCWfzbszdMAlgftV+HleokkGRBdgBPr6xFJWIAGSWKveVADT0lWylcd+70XhZdKWU+n/ACZIbkfpSsE1LlMkI3CQxgSXLOAzvA71crGIJcJ56VQHYz6F/laqVYBUGfSHfqtexaB9WqKiltOltMNZwNhzzapokz5F4GIxYOYN+xuWar3CodJAuDBf9f2FB/jKcaQkCHgbizu5qX4wCgHCSeJMwyiLUQWYHYRSS2qxhzAbaLCK2/AG/ETdwPMb1y2BiMVFSwA4BlmdxOoCSftXUezeIkqAEPHnff6+tK10dPP1zLucIwKnVWX90VbWs8PbKmpUqYAmneovTGtGRzXP+2WX15dbAFQS88cPt9a3ia5n21zJRhjTvz8v1oYdRcaK8jxsyQVAECxZ9/7Sw0kdr0ycbWwSHAsLzuXpZ7CBWxEwZkEbsoW+W82onAwUt7hBJ6R8U2AI3glyIYmsnlTF8ug9k0krViKYIQlgRuotYj9me1dHrSSWJLs4YMeDzQPh2EcLLpThp+HUSLnUZk3Ng5vtFQOd1AnU6iAmQQXUWkTDgwf1nWcOfcsziI5jIoUQ4DpvpDBlHcNIP+e9D4nhqgsqbUGZJT8KeN5b1qeLmhh4hBOhDgJYA2TpGg2cmXs9XYecCSXcCC5GnU7OQbcj/IozKyuYz0ZpCFAHW/LCDw5Bbl2qOYzqVEhaFqBdwlWk78Jdzywt61rZrBQsEkBRFmYHZ3Ig+r1h5zwxRb8JQWx2LWFrgO7PMtU2VenXPajDwk6YB3dIOpQ2ZRMnaqMdSQCQkDZiSFNs7CLUkYKsFnCkqsAFFIIe7evpW14X4chadWMOlIclavqFKMJ9Z43pQ/NczmsuEgKxEnUpboCQUlKRZSnt5dqJxU4ZRqUtiEwgC8vKgQnu0m1X+KYuAvGP4KXCQANgszKXMCPUVUnBU52WBswA3gktUtIz3lkB0MA7soFUGCOG5s9FZfDcBwRJgW3O0tt6VYcgSZvqG8ARvY8v2q1OGXJJZmOkbOpnXtIctTLuTy2WcApTNzdkncwwSalpLsSGfYu8kk/pTYYBLIBUNM95+J7X+9WYOCUuyRc9NyG4Adh/zSEpYmEnCMlgQ03VwAgBzteKfKYrggJBuwZmPGkbs21jQmZWhPUokuQJHxF2cnyvVs6QWUWAAG73qavTi3FGjGUyn2FnuS9yDJufSiMMMGCQ7AEtYX94mP28qoThAJII3BZ7Q5IcD+PV7gp1EqG4DPHYszd/OptVJmklaAPeF4LjcNao4OGVMwg7lgN/e3lqrxsuEM8FQ1BJIdrud57tUkZgiFJDmx4DAy2zd9qXg+ahi4Cgjs6T/beZckwTvXX+zuVIKZfpTsxDJE9peBXM5fAKoWSpRJgmEy4BD/Suu8CxeoAkuP1t9openRsSd8djlrVbVOWEVdW08PZpUqanphnvUXpPTE1oyOa5X27X/okhnS7vsGk/ziuoeuS9v8YjDSAx1AvO27D1pVzdT9uvLMTEC1EgJcWee7/wUT4NgYmJjhCj0jqUwaHAaBuGmKswlCFaABMs1hJNbfgOUKEqWWlg6nGljISki9vI1LytNnijM5nyYIBS4AYylrGwktPb6439WoqHVAsTqbkn/wCmYBy0VHxTMrCxoJ6Z1BUqUwcqlz1AjT5b3FyC8UuMQpIOIHDj6sbzafd33EYkmctfAzKtenRqCpchi5A60hibm7bgw1EZZASnSQqwAuD7ySCm7g6uZofLaEhSgQEOWclnnb/dHd9qbDRr0MpiEqJedSpUkh322ct6U0YlF4uYBBIBBAs4sTw3CUw3xXNBHxZBQ6mCkqIBLgm/S+9jNjSRjoSojWEkksCkAhjIdPPLhmBq3MZSADpDkgjT1KSH3Pzk7elPLO6c0ZhY+HipGvSbE6WfU5BUGgExvvtusz4Zhr0hiznTBj5AgeplqxcdGpX+il1P0hyNUyp3Yp1Bma1nFa4WFIOtIdDOkYjaYLgEQ4UBBG8HpkOacM/MeEqQQzkg3BDjvfVQuNhEyANRIYNqJILDgC77Vv5LOYa8NELCeFBRU5LASxPytfc1LDw0EpSlIUlQOlQIDXBEnU9w3akfLF/FVpOsMA7tZ3Zna5IYB6BXjHdJSn8ol+oliSHZwlzvW/jeDhQbDUnoD/hq6gwcakk+o7TWbmMovDDqAMsA4ZL8RBYfapVxA0kl3A4AiVAeliPWmwisOyghCbAlyQL7ORNnYk0y8MsGJ6mg6gTxuwkirFIcEpJBukctfzAk/Kj+1f0f+mK0gpBADJCXdw7uQf0tFW4WWLAuUgP0g8NH0/WgznSCNXvAhhpYp+V/2ojCzwUB/plQLCR0gku/bh6mxXLV6j7pUSJ3bkPzRCXHwErklSgVG2z9t+1V5ZIIY6GHBSoHYuNlCikYThwwULgON/4azvlrJwzMZFjiane5uXcyHc3MVPEOn/xpfkyWLRxuB86IzmGtJ2U/z+ZnmqErtACRcG5+rDf96WILdR8DLqCg6g5B5YDz779mrqPZuVAFn+R5tXP5TCSrqVLm0QAWF/Sum9msBlTMuntfi1J0bEnfHZ5ZTpq6q8BLCrK3nh7FNSFPSphl0xNI1E1oyImuV/6g5ZSsuFB2Dg3h/KdgK6kmsn2lxEjAUFbiPpQ5+ox8dy8swPD04imRYEKNyCwNyLXsLtetjM5gQCpwLKSdLktITdnKr3DWIIqrJ5IJUrEJPUCmTd/sP34FYOax8VOI5sYCRLAF/dJl+dzUW2PH0yWC8THCi2G2okAqMFIBJLg+8XDuH/SqszjoQALqkjo1Mfh3AMydRPk1RwkFRckJglJVaQGhOo3aAP1qOFmMFJYBSzuUoCAog9QKllRZzLpHpSuo9O1BSXCUp0pYJdTMCHkJYkyRJIDzs0Sxc3eH6lAGQlr9M9QG3ns1VYuLypLkkhIaRtADN8725zMTMLJ6nDAl2SU8wkhv49GVTTGsnxFLAKCUpAAJQoOWACgUlXM7X7TPH8YAxISUai0+80knv5Pzc1gpxkvOGWSBAUhIEdhO36Q1W5JeGhOpaVlSypWkaSGNgerpS5JZnZhEGjByZ8xsrViF9KdL3XqcQFELfcktuWBDbUlZcKwkBjoSSFaQ6sZRJLaip2SLMSAX3oLEzeIg9JOmXcMXBkiGbUDAazxDWYniWIRhhbSS7DVDtuNwUy/DPNMu2+mx4ZkydM9OoqfU9ykoALQIYv3dmYGYmaSyYBCiG0kalQzwCQC0OJjuax8DNMQp/wAsKYlKdIlRu6ikdIczNH5vOgN7w1FQUSAzNJAElRch5ZIPoRFjROOCyWUSkQsEfmN5gajES8UJ/VpjUzEsAR7rz8IJAaWB32rP1LSSoO7DSbrL6QxUd9IkWMxVZzIJQNI1HqYe60AqSbMC7gk+bGnnCLozG1jZVC0K0pGphLEIVvO4m/rahM14MUpIwy7s+kByBZIJIcPt6UllSlMCQkS5d1QAVCJhuQH3qvDz8nVOmHbQUgWPRfzDvxSvJaZZ4ZC1GXdweol0qswcKH61QMLUE6SU6m4l3YD0F66vNJw1pAxGUFPLy7GzeRIis3PezKr4Kgo20qu1olrTs8UYVNXpmpAwgyCU8l38mPnNuK0sj4zseot7w54PJf5Vl4uVOElSFBRIs4IDg3SPiHf5UPhOWDrCmvGkbN/OamxUufbpcTNkrd2cDVLs3whrXvS0K1FR46RDuDItMg/OufxMYpSUhOwIeHYhgxZpokZ5aQBqAI/N8L/dwHb/ADSsz4Vp4vLpMqC4SogqAnlz1MRswKfWuk9nsynXoEm9vdctexMelcTl/Eirdibrki51XtYFn3rqvZ/O9YKQLiSf2lngfWsu2urY1zvj0LCtU6rw1hhU62eyVKnpqAyqY09MTWrNE1z3tepQw0ta5vt+5EV0LVzXtLmBqY3S27A7/wC6fqOYHJ1f2rHGeMZtWHlgpglRm3Y3CmZx6RXG/wBaVl1sQSG2AuS0NqtBrb9p/FnLatQAljv5FiP2rlyTqgF+Bv6Xs9Y2uTa2uGjjJCi4PTA6jpbvqDoSDJAJF6b+qIUAxWC4G4YfQ73DR8snUxnvvM8EWlqfDzpwx0jpmFALuGeR5dw0b0stvjy1sPBnUUKJU/Slz6kh4nioY+ZIFlIADkyBLe4FBz/7FyeYnMx84SeU6QCL2l08TLzTZTMgnSQVDcORF9MA357bUF8bVw8+lwV6VoIkhPVD9KpG3HJbatFHieG4VhrBKySUlPUmzBI5AEBvhA6t8JQ1g6Upw0bz1Wf3idR8otall0o1pgKneCQJFzeP3mmzu3PbaGr4SSXKXWZfcNsHADAMHV3qadUBDHSQVrUUPqh9KTA3IjcszUEjPLIUvEURsoiWF7BtJne871BGMEj/AEypQ5NidQMmwLsOo+gdzUZ38NHXqNiGLkvqJLuxkTB2/dZLMLC1L1aQrpSIccPDgO9htQX9RDEp6hYB4aSSXYmwsDtcO+XWo4hslACOzDRqc/3FT95NGcUdkunLpfxHgtAlSmYAKIszkkkpdvLY0DjYo1hTDobQoFSiygLpUoC4BAY2JIqjI5wsQT0pZgxv1/D8TApL7x51JamXqDEaYllghgpKrASSZFiCOKMo7cDcDMLVKiEuFkgFn0pUsJeCzlPS3FwAKSM0E4iUFlKUw1qATImWaWHG5vc5yPEnB1AqcsyWSlI2EDUpy3xAuTeSTAtlYqtbqSiyUyNTIJ1qkKIK7Fh3NzKe2ytLAJfU6kgF3UAnVL/EGIgVbh5tKtTmYBY6HEAkNZTWZnHmXw1ZYjSC4XHUOsgm/vFh0gB7ztWrlcFYJQVEi7sEgSGLpvpBvwCe9CLGpiY4ThOtIXpDAKLuIlRSCD1EhyNr3rOznhWEtJXhgpLGE2O7CIP3+w+ZwsQEKCrhnVq6mCtTwS7qKm8n2o/w8I0LWkEOpKQDcjqcpHwmUt3IvYrJ9v4ZJ9n8ZMsFP8SdIPIeR9Od6BUhRDQoAhyRY2Lk9/1ruMbHY6CCeosUl2kkGZbSx8j2iteQw8UlOIElQgudN/dtDyIJ59WWbnlyOAocMzepnYdzW/4BrBdSgE8PY+dVYvsmznCI1T0qbUCIi3e72FB+DlSMXSoaWg34cX7EfWpsa7V/XHseXDJSO3L0Zg4jxQGWhKR2H2ovKyat7sF0qanFStlVE1I01aMzVl+M+AIzIZalDjSwPq4P6VqGk1BatM1TFeE+0XgKcLFUh1dJYE79+/lWOcqNyfp+gr1T/qJ4MCBigTY/pXna8GubVbKvTs6LPDJzOUJF59Z9b0Hi5Igi30+h5rbXlwQxoZWQ7nh7H6UdzK7Fl48M3E6UgM4DnaPS1QGCltwe/wApPO9H/wDboufMzVeLkiTYM22/cvvTzEfFq/AInYGA4tvvNXozAG5PLy09/m7U2LlCJbt+5qBwhHk029KeUXR+RKMXSkLM2CbswLFJI5BtFqvxfGlBf/jSwjpGk7mNLhTF5bya9ZqcIpN/R4f7nY0kLI3Zttp8xanlnduecNZPiTE9KOJBHYANMs0GGqWJmVFRYpCQYQGCROm5i2/3rPy+OQZsLMWmfnJP0qQx0pJ5u6mJMXcm7f8AFGUXR/DYGYLli42cEqM+8Gho27SBTYWOpwAtLqPwoS/drWHNgfnkJzYUqHKy4CXIA2BDEMW2l+KOwc8ThlCVqDtrPZ3P9zerCeaaLpxGkkqBEhYST7slz8RTNruDt81iNqPU4LOAAFAXdTl0gBpD9nagsHDJhLqAYEuxPJe7DuRY8xLDzqJEKuVBiALhgSz7WaZHZJx7jcyzJACZKiwYe6J0ixc/U/crI4w1l1akgMymd2s1xvBAd+zVhozukgJYBUhKY+odd7XvROWUFAgLxEkfE2pSAbyAXdjJiVc07WN0e3RDFUliGDGEq0gAaj1MSCFMSI5iKmo4WD0khJxA5SQSQkqNtLwohvSufSogjSoT7snefy3ZtxbyonMISnq1GSQTcWHS6SyWEAEAQwpFjPlp5fMrxClZhtQYBwoHpfqkWKd5a8vanEcq0OXAB0sVPqSSZ2cFJDc1l5TOpuhKgnDMKdiogs0tqDB42Jars7klY2GcJBIxDiKYanYEBe5Dgabnk3pxNn6sNRGfSLrALCAt+eCySHT9mozDzWoDWh5IZaUhR8j/AMVknG/DGkHXi4aAknTqZndSEkF5N5ZoAvUsBRKyMQhZd9RmWZm3H3t5LuyOyz26/C9pNLEkFFg32861cv7S4YIm8MY+W24+dcDl1graQHZyQAkv+S9wJTyHEQcSUp1BSVFh7shXAfuOB38n3Zb6Oo3dL0fK+IoxH0qdt9uI9YomuS9l1HULTcGdMfDsNq616b1djcuvTmsump6RFaLNSFPTCgMr2jyn4mAodq8kzWX0kg17djIcNXmvtT4P+GskWM1juT21276ckUVBWHRJRtTBFYN8BTg1WcGjiKb8KgYZqsvVOJlu1aZw6grDoHayF5EcVUMnIAH7nu9bBwqScu5AtN+KO6s7tab6YQyzlpLSxJZ2cMQB/N6hh5KXMM4ZnuIjaWrax0SWFyfrUP6ftT72X0/PFZmAyAdSQqSB70D0JF/WKic68EAB4iee7+v+K1xlRxUh4ak7Xp/Iy1dL/wBZ2F4gPdIuoEnUAoN/Dd9nfa85zcBLyxgl+7n3mn0q1PhDlilog3DPYg2qSfZlZEAEO9+Nuw/nNV3xz/T2+lKWWNSjZIFuoMGICYd5sdzvWjlFYelLLu+ltTh3H/8AQO9t/IyaFR4WtBfQTvCb7G195+VWuQUhYUAIZTWAtLMXtxeKO5nr2mplswlULQk2AJC9SvP8GHdveJMUsbGStQfUhSSEjQXChfSUsxBBJJ835oPExSCUhWlIMpBd9yDD6T5zzUsmwJ202BUBpBEHSWfn0+U9zK7eI1goNIUSoqSgBjATpCiONblnHzLGC8ySVpwiHJGqffAQEhgeCHY7kcBgU5gkFWhWIe/UQwvoV5BmtaLm7Bx+lyEsWJFym/usZBIvySHgGjuxMM/j5yLOdOGEnWtQdjYseQXNxEODp861FZ5zpIDgN7o1KJcEhmjaXl7tWNj5pWCnUpsVZYhA1EIAsVPOqYADiT5thBMqOr8RY6mAF26Q5iAHjZti8zXhd27a20pTKi7aokly8pChf0h96twUqDpjpKVaQGKWLAGQAZ2c80H4XilSgNz0uEh0u6RMFLRZq6HwjIAjUBG4d3IAsB6sKrvR8Gbhs+x+UUFy5AS7qIJDmwbvJrryax/Cx+GhrvPzrVQt6vTXrbO32aJGfTUqVdBlSIpnpPQDmsP2j8OGJhk7ituqsxh6gRyKV5OPIs5lGNBlNdn4v4KU8HuA30rnMfIkVy6tOHVp1ZjOanFXLy5qtWXOxI/neoUpKKgoUUcKofh0GGKKiETNE6aS0UgEVhUvwHq4oqSAReg1aMvFEYWWqWDLfrRaE1NOI4OXrZyGVi1BYGHW9kMNmqKoTkss6bc/ei/+3IUGUgKFpAP3qeWSwotCanBVz+a9i8BaSEgoiwPT8v8AFYo/6cLKn/EEFw+p/JyCUgxY16Bpp0AGqzWGrZ0avMea5z2PxcNlAJEiwUpIblylnES12qGb8Ix+pasEOB7wwEx6oRLzBe9eohNUHwnCJc4aT5pB+hgUZrO9NoeN4+aAlklUkXe35W7Dt+ksthLcqKSp/hBADmJILiOG869nR4Rg6dP4WGE8aEgfJqz837IYK2YBIBkAFiPn9f8AirzWOrpv9XFeFYxBAS4tAKpbaSXPc13fhWAGSXkXBk/MdvpUMv7M4WD1pBdMgWrSyeWKZU2o3CQwHk995+lLPJ7WxdP7hdW4WM1Uk0q0lw6sETSBpUq7XKYilSpUEemVSpUGCz+WCk1ymcyIBpUqjVF6Wbi5QVT/AEQFKlWWGqoZID6mST96irJilSqcKhhkwKRygNKlSweQy8oKqXlqVKpsVDjDaiMAWpUqirH5bCetvI4QAA4/m9KlWdNq4SaKw0UqVBVMCKlhmlSoJaRU8MUqVUlaKdIpUqoj0gKVKmRCqcziqSBpAJJYAkpHMkA8cUqVAr//2Q=="/>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pic>
        <p:nvPicPr>
          <p:cNvPr id="2970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8912" y="5333429"/>
            <a:ext cx="1905000" cy="150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5201412" y="1295400"/>
            <a:ext cx="3581400" cy="2438400"/>
            <a:chOff x="5201412" y="1295400"/>
            <a:chExt cx="3581400" cy="2438400"/>
          </a:xfrm>
        </p:grpSpPr>
        <p:cxnSp>
          <p:nvCxnSpPr>
            <p:cNvPr id="3" name="Straight Connector 2"/>
            <p:cNvCxnSpPr/>
            <p:nvPr/>
          </p:nvCxnSpPr>
          <p:spPr bwMode="auto">
            <a:xfrm>
              <a:off x="5201412" y="1447800"/>
              <a:ext cx="3581400" cy="22860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13" name="Straight Connector 12"/>
            <p:cNvCxnSpPr>
              <a:stCxn id="29699" idx="3"/>
            </p:cNvCxnSpPr>
            <p:nvPr/>
          </p:nvCxnSpPr>
          <p:spPr bwMode="auto">
            <a:xfrm flipV="1">
              <a:off x="5367338" y="1295400"/>
              <a:ext cx="3395662" cy="2416175"/>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703"/>
                                        </p:tgtEl>
                                        <p:attrNameLst>
                                          <p:attrName>style.visibility</p:attrName>
                                        </p:attrNameLst>
                                      </p:cBhvr>
                                      <p:to>
                                        <p:strVal val="visible"/>
                                      </p:to>
                                    </p:set>
                                    <p:animEffect transition="in" filter="wipe(down)">
                                      <p:cBhvr>
                                        <p:cTn id="12" dur="500"/>
                                        <p:tgtEl>
                                          <p:spTgt spid="297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706"/>
                                        </p:tgtEl>
                                        <p:attrNameLst>
                                          <p:attrName>style.visibility</p:attrName>
                                        </p:attrNameLst>
                                      </p:cBhvr>
                                      <p:to>
                                        <p:strVal val="visible"/>
                                      </p:to>
                                    </p:set>
                                    <p:animEffect transition="in" filter="wipe(down)">
                                      <p:cBhvr>
                                        <p:cTn id="17" dur="500"/>
                                        <p:tgtEl>
                                          <p:spTgt spid="29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56EE0E07-EB99-4B1E-B493-94BE3317DE13}" type="slidenum">
              <a:rPr lang="en-US" altLang="en-US" sz="1000" smtClean="0"/>
              <a:pPr eaLnBrk="1" hangingPunct="1">
                <a:spcBef>
                  <a:spcPct val="0"/>
                </a:spcBef>
                <a:buClrTx/>
                <a:buSzTx/>
                <a:buFontTx/>
                <a:buNone/>
              </a:pPr>
              <a:t>26</a:t>
            </a:fld>
            <a:endParaRPr lang="en-US" altLang="en-US" sz="1000" smtClean="0"/>
          </a:p>
        </p:txBody>
      </p:sp>
      <p:pic>
        <p:nvPicPr>
          <p:cNvPr id="30723"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5608320" cy="42062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050803 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895600"/>
            <a:ext cx="5243142" cy="39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defRPr/>
            </a:pPr>
            <a:r>
              <a:rPr lang="en-US" dirty="0" smtClean="0"/>
              <a:t>Sediment Control</a:t>
            </a:r>
            <a:endParaRPr lang="en-US" dirty="0"/>
          </a:p>
        </p:txBody>
      </p:sp>
      <p:sp>
        <p:nvSpPr>
          <p:cNvPr id="32771" name="Text Placeholder 8"/>
          <p:cNvSpPr>
            <a:spLocks noGrp="1"/>
          </p:cNvSpPr>
          <p:nvPr>
            <p:ph type="body" idx="1"/>
          </p:nvPr>
        </p:nvSpPr>
        <p:spPr/>
        <p:txBody>
          <a:bodyPr/>
          <a:lstStyle/>
          <a:p>
            <a:endParaRPr lang="en-US" altLang="en-US" smtClean="0"/>
          </a:p>
        </p:txBody>
      </p:sp>
      <p:sp>
        <p:nvSpPr>
          <p:cNvPr id="3277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5EBBD8-74FB-4759-ACF7-88B919254868}" type="slidenum">
              <a:rPr lang="en-US" altLang="en-US" smtClean="0"/>
              <a:pPr eaLnBrk="1" hangingPunct="1"/>
              <a:t>27</a:t>
            </a:fld>
            <a:endParaRPr lang="en-US" altLang="en-US" smtClean="0"/>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r>
              <a:rPr lang="en-US" altLang="en-US" smtClean="0"/>
              <a:t>Tracking control</a:t>
            </a:r>
          </a:p>
        </p:txBody>
      </p:sp>
      <p:sp>
        <p:nvSpPr>
          <p:cNvPr id="33795" name="Content Placeholder 5"/>
          <p:cNvSpPr>
            <a:spLocks noGrp="1"/>
          </p:cNvSpPr>
          <p:nvPr>
            <p:ph idx="1"/>
          </p:nvPr>
        </p:nvSpPr>
        <p:spPr/>
        <p:txBody>
          <a:bodyPr/>
          <a:lstStyle/>
          <a:p>
            <a:r>
              <a:rPr lang="en-US" altLang="en-US" dirty="0" smtClean="0"/>
              <a:t>A system of practices to minimize dirt from the project getting onto the roads and subsequently washed into storm drains</a:t>
            </a:r>
          </a:p>
          <a:p>
            <a:pPr lvl="1"/>
            <a:r>
              <a:rPr lang="en-US" altLang="en-US" dirty="0" smtClean="0"/>
              <a:t>Stabilized entrance</a:t>
            </a:r>
          </a:p>
          <a:p>
            <a:pPr lvl="1"/>
            <a:r>
              <a:rPr lang="en-US" altLang="en-US" dirty="0" smtClean="0"/>
              <a:t>Sweeping</a:t>
            </a:r>
          </a:p>
          <a:p>
            <a:pPr lvl="1"/>
            <a:r>
              <a:rPr lang="en-US" altLang="en-US" dirty="0" smtClean="0"/>
              <a:t>Access restrictions</a:t>
            </a:r>
          </a:p>
          <a:p>
            <a:pPr lvl="2"/>
            <a:r>
              <a:rPr lang="en-US" altLang="en-US" dirty="0" smtClean="0"/>
              <a:t>Limit access to stabilized entrance – </a:t>
            </a:r>
            <a:br>
              <a:rPr lang="en-US" altLang="en-US" dirty="0" smtClean="0"/>
            </a:br>
            <a:r>
              <a:rPr lang="en-US" altLang="en-US" dirty="0" smtClean="0"/>
              <a:t>no short cuts</a:t>
            </a:r>
          </a:p>
          <a:p>
            <a:pPr lvl="2"/>
            <a:r>
              <a:rPr lang="en-US" altLang="en-US" dirty="0" smtClean="0"/>
              <a:t>Limit access to necessary vehicles only</a:t>
            </a:r>
          </a:p>
          <a:p>
            <a:pPr lvl="1"/>
            <a:r>
              <a:rPr lang="en-US" altLang="en-US" dirty="0"/>
              <a:t>Tire </a:t>
            </a:r>
            <a:r>
              <a:rPr lang="en-US" altLang="en-US" dirty="0" smtClean="0"/>
              <a:t>wash</a:t>
            </a:r>
            <a:r>
              <a:rPr lang="en-US" altLang="en-US" dirty="0"/>
              <a:t> </a:t>
            </a:r>
            <a:r>
              <a:rPr lang="en-US" altLang="en-US" dirty="0" smtClean="0"/>
              <a:t>(optional, as needed)</a:t>
            </a:r>
            <a:endParaRPr lang="en-US" altLang="en-US" dirty="0"/>
          </a:p>
        </p:txBody>
      </p:sp>
      <p:sp>
        <p:nvSpPr>
          <p:cNvPr id="337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DAB307-F819-40A2-A022-C688D9C18FEE}" type="slidenum">
              <a:rPr lang="en-US" altLang="en-US" smtClean="0"/>
              <a:pPr eaLnBrk="1" hangingPunct="1"/>
              <a:t>28</a:t>
            </a:fld>
            <a:endParaRPr lang="en-US" altLang="en-US" smtClean="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477000" y="4343400"/>
            <a:ext cx="2255838" cy="1920875"/>
          </a:xfrm>
          <a:prstGeom prst="rect">
            <a:avLst/>
          </a:prstGeom>
          <a:noFill/>
          <a:ln cap="flat">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t>Stabilized entrance/exit</a:t>
            </a:r>
          </a:p>
        </p:txBody>
      </p:sp>
      <p:sp>
        <p:nvSpPr>
          <p:cNvPr id="34819" name="Content Placeholder 2"/>
          <p:cNvSpPr>
            <a:spLocks noGrp="1"/>
          </p:cNvSpPr>
          <p:nvPr>
            <p:ph idx="1"/>
          </p:nvPr>
        </p:nvSpPr>
        <p:spPr/>
        <p:txBody>
          <a:bodyPr/>
          <a:lstStyle/>
          <a:p>
            <a:r>
              <a:rPr lang="en-US" altLang="en-US" dirty="0" smtClean="0"/>
              <a:t>Size based on size of vehicles that will access site, bigger tires need longer entrances</a:t>
            </a:r>
          </a:p>
          <a:p>
            <a:pPr lvl="1"/>
            <a:r>
              <a:rPr lang="en-US" altLang="en-US" dirty="0" smtClean="0"/>
              <a:t>Typical BMP fact sheets are based on large trucks</a:t>
            </a:r>
          </a:p>
          <a:p>
            <a:r>
              <a:rPr lang="en-US" altLang="en-US" dirty="0" smtClean="0"/>
              <a:t>Marin BMP adapted for smaller sites assuming light trucks would be the typical vehicle</a:t>
            </a:r>
          </a:p>
          <a:p>
            <a:pPr lvl="1"/>
            <a:r>
              <a:rPr lang="en-US" altLang="en-US" dirty="0" smtClean="0"/>
              <a:t>On smaller sites, install maximum length site can accommodate</a:t>
            </a:r>
          </a:p>
          <a:p>
            <a:pPr lvl="1"/>
            <a:r>
              <a:rPr lang="en-US" altLang="en-US" dirty="0" smtClean="0"/>
              <a:t>Install to allow two full rotations of tires on the entrance material</a:t>
            </a:r>
          </a:p>
          <a:p>
            <a:pPr lvl="1"/>
            <a:r>
              <a:rPr lang="en-US" altLang="en-US" dirty="0" smtClean="0"/>
              <a:t>Augment with rumble pads or racks </a:t>
            </a:r>
          </a:p>
          <a:p>
            <a:pPr lvl="1"/>
            <a:r>
              <a:rPr lang="en-US" altLang="en-US" dirty="0" smtClean="0"/>
              <a:t>Consider graveling access area/road</a:t>
            </a:r>
          </a:p>
          <a:p>
            <a:endParaRPr lang="en-US" altLang="en-US" dirty="0" smtClean="0"/>
          </a:p>
        </p:txBody>
      </p:sp>
      <p:sp>
        <p:nvSpPr>
          <p:cNvPr id="3482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8A0377-8E99-4598-ACBF-D7815C40D97F}" type="slidenum">
              <a:rPr lang="en-US" altLang="en-US" smtClean="0"/>
              <a:pPr eaLnBrk="1" hangingPunct="1"/>
              <a:t>29</a:t>
            </a:fld>
            <a:endParaRPr lang="en-US" altLang="en-US" dirty="0" smtClean="0"/>
          </a:p>
        </p:txBody>
      </p:sp>
      <p:sp>
        <p:nvSpPr>
          <p:cNvPr id="34821" name="TextBox 11"/>
          <p:cNvSpPr txBox="1">
            <a:spLocks noChangeArrowheads="1"/>
          </p:cNvSpPr>
          <p:nvPr/>
        </p:nvSpPr>
        <p:spPr bwMode="auto">
          <a:xfrm>
            <a:off x="7046913" y="0"/>
            <a:ext cx="2097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Sediment Control BMPs</a:t>
            </a:r>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Basic principles of stormwater quality protection</a:t>
            </a:r>
          </a:p>
        </p:txBody>
      </p:sp>
      <p:sp>
        <p:nvSpPr>
          <p:cNvPr id="5123" name="Content Placeholder 4"/>
          <p:cNvSpPr>
            <a:spLocks noGrp="1"/>
          </p:cNvSpPr>
          <p:nvPr>
            <p:ph idx="1"/>
          </p:nvPr>
        </p:nvSpPr>
        <p:spPr/>
        <p:txBody>
          <a:bodyPr/>
          <a:lstStyle/>
          <a:p>
            <a:r>
              <a:rPr lang="en-US" altLang="en-US" dirty="0" smtClean="0"/>
              <a:t>Minimize pollutant exposure</a:t>
            </a:r>
          </a:p>
          <a:p>
            <a:pPr lvl="1"/>
            <a:r>
              <a:rPr lang="en-US" altLang="en-US" dirty="0" smtClean="0"/>
              <a:t>Don’t expose potential pollutants to wind and rain</a:t>
            </a:r>
          </a:p>
          <a:p>
            <a:r>
              <a:rPr lang="en-US" altLang="en-US" dirty="0" smtClean="0"/>
              <a:t>Protect exposed pollutants</a:t>
            </a:r>
          </a:p>
          <a:p>
            <a:pPr lvl="1"/>
            <a:r>
              <a:rPr lang="en-US" altLang="en-US" dirty="0" smtClean="0"/>
              <a:t>Keep pollutants from being washed or blown away</a:t>
            </a:r>
          </a:p>
          <a:p>
            <a:r>
              <a:rPr lang="en-US" altLang="en-US" dirty="0" smtClean="0"/>
              <a:t>Use and maintain Best Management Practices (BMPs)</a:t>
            </a:r>
          </a:p>
          <a:p>
            <a:pPr lvl="1"/>
            <a:r>
              <a:rPr lang="en-US" altLang="en-US" dirty="0" smtClean="0"/>
              <a:t>Procedures to minimize exposure or techniques to remove pollutants from runoff</a:t>
            </a:r>
          </a:p>
          <a:p>
            <a:r>
              <a:rPr lang="en-US" altLang="en-US" dirty="0" smtClean="0"/>
              <a:t>Use BMPs in layers to protect water quality and plan for accidents</a:t>
            </a:r>
          </a:p>
        </p:txBody>
      </p:sp>
      <p:sp>
        <p:nvSpPr>
          <p:cNvPr id="51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CC360303-0C5A-4AB4-A238-9469A93C1435}" type="slidenum">
              <a:rPr lang="en-US" altLang="en-US" sz="1000" smtClean="0"/>
              <a:pPr eaLnBrk="1" hangingPunct="1">
                <a:spcBef>
                  <a:spcPct val="0"/>
                </a:spcBef>
                <a:buClrTx/>
                <a:buSzTx/>
                <a:buFontTx/>
                <a:buNone/>
              </a:pPr>
              <a:t>3</a:t>
            </a:fld>
            <a:endParaRPr lang="en-US" altLang="en-US" sz="1000" smtClean="0"/>
          </a:p>
        </p:txBody>
      </p:sp>
      <p:sp>
        <p:nvSpPr>
          <p:cNvPr id="5125"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LBP_071309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11"/>
          <p:cNvSpPr txBox="1">
            <a:spLocks noChangeArrowheads="1"/>
          </p:cNvSpPr>
          <p:nvPr/>
        </p:nvSpPr>
        <p:spPr bwMode="auto">
          <a:xfrm>
            <a:off x="7046913" y="0"/>
            <a:ext cx="2097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Sediment Control BMPs</a:t>
            </a:r>
          </a:p>
        </p:txBody>
      </p:sp>
      <p:sp>
        <p:nvSpPr>
          <p:cNvPr id="4" name="TextBox 3"/>
          <p:cNvSpPr txBox="1"/>
          <p:nvPr/>
        </p:nvSpPr>
        <p:spPr>
          <a:xfrm>
            <a:off x="217488" y="4343400"/>
            <a:ext cx="1065212" cy="523875"/>
          </a:xfrm>
          <a:prstGeom prst="rect">
            <a:avLst/>
          </a:prstGeom>
          <a:solidFill>
            <a:schemeClr val="accent5">
              <a:lumMod val="50000"/>
            </a:schemeClr>
          </a:solidFill>
          <a:ln>
            <a:solidFill>
              <a:srgbClr val="00B0F0"/>
            </a:solidFill>
          </a:ln>
        </p:spPr>
        <p:txBody>
          <a:bodyPr wrap="none">
            <a:spAutoFit/>
          </a:bodyPr>
          <a:lstStyle/>
          <a:p>
            <a:pPr>
              <a:defRPr/>
            </a:pPr>
            <a:r>
              <a:rPr lang="en-US" sz="2800" b="1" dirty="0">
                <a:solidFill>
                  <a:schemeClr val="bg1"/>
                </a:solidFill>
                <a:cs typeface="+mn-cs"/>
              </a:rPr>
              <a:t>Rock</a:t>
            </a:r>
          </a:p>
        </p:txBody>
      </p:sp>
      <p:cxnSp>
        <p:nvCxnSpPr>
          <p:cNvPr id="5" name="Straight Arrow Connector 4"/>
          <p:cNvCxnSpPr/>
          <p:nvPr/>
        </p:nvCxnSpPr>
        <p:spPr>
          <a:xfrm>
            <a:off x="2660650" y="1252538"/>
            <a:ext cx="2368550" cy="1338262"/>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282700" y="4613275"/>
            <a:ext cx="2014538"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7488" y="990600"/>
            <a:ext cx="2443162" cy="523875"/>
          </a:xfrm>
          <a:prstGeom prst="rect">
            <a:avLst/>
          </a:prstGeom>
          <a:solidFill>
            <a:schemeClr val="accent5">
              <a:lumMod val="50000"/>
            </a:schemeClr>
          </a:solidFill>
          <a:ln>
            <a:solidFill>
              <a:srgbClr val="00B0F0"/>
            </a:solidFill>
          </a:ln>
        </p:spPr>
        <p:txBody>
          <a:bodyPr wrap="none">
            <a:spAutoFit/>
          </a:bodyPr>
          <a:lstStyle/>
          <a:p>
            <a:pPr>
              <a:defRPr/>
            </a:pPr>
            <a:r>
              <a:rPr lang="en-US" sz="2800" b="1" dirty="0">
                <a:solidFill>
                  <a:schemeClr val="bg1"/>
                </a:solidFill>
                <a:cs typeface="+mn-cs"/>
              </a:rPr>
              <a:t>Rumble plate</a:t>
            </a:r>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613275"/>
            <a:ext cx="2565400" cy="192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704850"/>
            <a:ext cx="8305800" cy="1143000"/>
          </a:xfrm>
        </p:spPr>
        <p:txBody>
          <a:bodyPr/>
          <a:lstStyle/>
          <a:p>
            <a:endParaRPr lang="en-US" altLang="en-US" smtClean="0"/>
          </a:p>
        </p:txBody>
      </p:sp>
      <p:sp>
        <p:nvSpPr>
          <p:cNvPr id="3686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t>Protecting Alameda County Creeks, Wetlands &amp; the Bay</a:t>
            </a:r>
          </a:p>
        </p:txBody>
      </p:sp>
      <p:sp>
        <p:nvSpPr>
          <p:cNvPr id="368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9EB496-D510-44FC-A3B7-347F0A73ADB4}" type="slidenum">
              <a:rPr lang="en-US" altLang="en-US" smtClean="0"/>
              <a:pPr eaLnBrk="1" hangingPunct="1"/>
              <a:t>31</a:t>
            </a:fld>
            <a:endParaRPr lang="en-US" altLang="en-US" smtClean="0"/>
          </a:p>
        </p:txBody>
      </p:sp>
      <p:pic>
        <p:nvPicPr>
          <p:cNvPr id="36869" name="Picture 4" descr="SeqPacific-SutterCo 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11"/>
          <p:cNvSpPr txBox="1">
            <a:spLocks noChangeArrowheads="1"/>
          </p:cNvSpPr>
          <p:nvPr/>
        </p:nvSpPr>
        <p:spPr bwMode="auto">
          <a:xfrm>
            <a:off x="7046913" y="0"/>
            <a:ext cx="2097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solidFill>
                  <a:schemeClr val="bg1"/>
                </a:solidFill>
              </a:rPr>
              <a:t>Sediment Control BMPs</a:t>
            </a:r>
          </a:p>
        </p:txBody>
      </p:sp>
      <p:sp>
        <p:nvSpPr>
          <p:cNvPr id="5" name="TextBox 4"/>
          <p:cNvSpPr txBox="1"/>
          <p:nvPr/>
        </p:nvSpPr>
        <p:spPr>
          <a:xfrm>
            <a:off x="485775" y="609600"/>
            <a:ext cx="1065213" cy="523875"/>
          </a:xfrm>
          <a:prstGeom prst="rect">
            <a:avLst/>
          </a:prstGeom>
          <a:solidFill>
            <a:schemeClr val="accent5">
              <a:lumMod val="50000"/>
            </a:schemeClr>
          </a:solidFill>
          <a:ln>
            <a:solidFill>
              <a:srgbClr val="00B0F0"/>
            </a:solidFill>
          </a:ln>
        </p:spPr>
        <p:txBody>
          <a:bodyPr wrap="none">
            <a:spAutoFit/>
          </a:bodyPr>
          <a:lstStyle/>
          <a:p>
            <a:pPr>
              <a:defRPr/>
            </a:pPr>
            <a:r>
              <a:rPr lang="en-US" sz="2800" b="1" dirty="0">
                <a:solidFill>
                  <a:schemeClr val="bg1"/>
                </a:solidFill>
                <a:cs typeface="+mn-cs"/>
              </a:rPr>
              <a:t>Rock</a:t>
            </a:r>
          </a:p>
        </p:txBody>
      </p:sp>
      <p:sp>
        <p:nvSpPr>
          <p:cNvPr id="10" name="TextBox 9"/>
          <p:cNvSpPr txBox="1"/>
          <p:nvPr/>
        </p:nvSpPr>
        <p:spPr>
          <a:xfrm>
            <a:off x="-1588" y="3321050"/>
            <a:ext cx="2441576" cy="522288"/>
          </a:xfrm>
          <a:prstGeom prst="rect">
            <a:avLst/>
          </a:prstGeom>
          <a:solidFill>
            <a:schemeClr val="accent5">
              <a:lumMod val="50000"/>
            </a:schemeClr>
          </a:solidFill>
          <a:ln>
            <a:solidFill>
              <a:srgbClr val="00B0F0"/>
            </a:solidFill>
          </a:ln>
        </p:spPr>
        <p:txBody>
          <a:bodyPr wrap="none">
            <a:spAutoFit/>
          </a:bodyPr>
          <a:lstStyle/>
          <a:p>
            <a:pPr>
              <a:defRPr/>
            </a:pPr>
            <a:r>
              <a:rPr lang="en-US" sz="2800" b="1" dirty="0">
                <a:solidFill>
                  <a:schemeClr val="bg1"/>
                </a:solidFill>
                <a:cs typeface="+mn-cs"/>
              </a:rPr>
              <a:t>Rumble plate</a:t>
            </a:r>
          </a:p>
        </p:txBody>
      </p:sp>
      <p:sp>
        <p:nvSpPr>
          <p:cNvPr id="11" name="TextBox 10"/>
          <p:cNvSpPr txBox="1"/>
          <p:nvPr/>
        </p:nvSpPr>
        <p:spPr>
          <a:xfrm>
            <a:off x="315913" y="5486400"/>
            <a:ext cx="1403350" cy="523875"/>
          </a:xfrm>
          <a:prstGeom prst="rect">
            <a:avLst/>
          </a:prstGeom>
          <a:solidFill>
            <a:schemeClr val="accent5">
              <a:lumMod val="50000"/>
            </a:schemeClr>
          </a:solidFill>
          <a:ln>
            <a:solidFill>
              <a:srgbClr val="00B0F0"/>
            </a:solidFill>
          </a:ln>
        </p:spPr>
        <p:txBody>
          <a:bodyPr wrap="none">
            <a:spAutoFit/>
          </a:bodyPr>
          <a:lstStyle/>
          <a:p>
            <a:pPr>
              <a:defRPr/>
            </a:pPr>
            <a:r>
              <a:rPr lang="en-US" sz="2800" b="1" dirty="0">
                <a:solidFill>
                  <a:schemeClr val="bg1"/>
                </a:solidFill>
                <a:cs typeface="+mn-cs"/>
              </a:rPr>
              <a:t>Gravel </a:t>
            </a:r>
          </a:p>
        </p:txBody>
      </p:sp>
      <p:cxnSp>
        <p:nvCxnSpPr>
          <p:cNvPr id="7" name="Straight Arrow Connector 6"/>
          <p:cNvCxnSpPr/>
          <p:nvPr/>
        </p:nvCxnSpPr>
        <p:spPr>
          <a:xfrm>
            <a:off x="1719263" y="5748338"/>
            <a:ext cx="2014537"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550988" y="871538"/>
            <a:ext cx="2012950" cy="2100262"/>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39988" y="3538538"/>
            <a:ext cx="2012950"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p:txBody>
          <a:bodyPr/>
          <a:lstStyle/>
          <a:p>
            <a:r>
              <a:rPr lang="en-US" altLang="en-US" dirty="0" smtClean="0"/>
              <a:t>Fiber rolls (wattles) </a:t>
            </a:r>
            <a:br>
              <a:rPr lang="en-US" altLang="en-US" dirty="0" smtClean="0"/>
            </a:br>
            <a:r>
              <a:rPr lang="en-US" altLang="en-US" dirty="0" smtClean="0"/>
              <a:t>Type 1 installation</a:t>
            </a:r>
          </a:p>
        </p:txBody>
      </p:sp>
      <p:pic>
        <p:nvPicPr>
          <p:cNvPr id="38915" name="Picture 2" descr="D:\SANDY-FILES\Dropbox\Sandy's Photos\ESC Photos\Erosion and Sediment Control\PC160041sm.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2286000"/>
            <a:ext cx="3865563" cy="3017838"/>
          </a:xfrm>
          <a:noFill/>
        </p:spPr>
      </p:pic>
      <p:sp>
        <p:nvSpPr>
          <p:cNvPr id="38916" name="Content Placeholder 5"/>
          <p:cNvSpPr>
            <a:spLocks noGrp="1"/>
          </p:cNvSpPr>
          <p:nvPr>
            <p:ph sz="half" idx="2"/>
          </p:nvPr>
        </p:nvSpPr>
        <p:spPr>
          <a:xfrm>
            <a:off x="4267200" y="2286000"/>
            <a:ext cx="3233738" cy="2514600"/>
          </a:xfrm>
        </p:spPr>
        <p:txBody>
          <a:bodyPr/>
          <a:lstStyle/>
          <a:p>
            <a:r>
              <a:rPr lang="en-US" altLang="en-US" dirty="0" smtClean="0"/>
              <a:t>Install in shallow trench</a:t>
            </a:r>
          </a:p>
          <a:p>
            <a:r>
              <a:rPr lang="en-US" altLang="en-US" dirty="0" smtClean="0"/>
              <a:t>Stakes through wattle hold wattle to the soil</a:t>
            </a:r>
          </a:p>
        </p:txBody>
      </p:sp>
      <p:sp>
        <p:nvSpPr>
          <p:cNvPr id="3891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9CC4D4-4795-494B-8792-E321E811CEC6}" type="slidenum">
              <a:rPr lang="en-US" altLang="en-US" smtClean="0"/>
              <a:pPr eaLnBrk="1" hangingPunct="1"/>
              <a:t>32</a:t>
            </a:fld>
            <a:endParaRPr lang="en-US" altLang="en-US" smtClean="0"/>
          </a:p>
        </p:txBody>
      </p:sp>
      <p:pic>
        <p:nvPicPr>
          <p:cNvPr id="38918" name="Content Placeholder 5" descr="PA074257"/>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391400" y="1600200"/>
            <a:ext cx="16144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5"/>
          <p:cNvSpPr txBox="1">
            <a:spLocks/>
          </p:cNvSpPr>
          <p:nvPr/>
        </p:nvSpPr>
        <p:spPr bwMode="auto">
          <a:xfrm>
            <a:off x="533400" y="5334000"/>
            <a:ext cx="323373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80"/>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0080"/>
              </a:buClr>
              <a:buSzPct val="90000"/>
              <a:buFont typeface="Wingdings" pitchFamily="2" charset="2"/>
              <a:buChar char="l"/>
              <a:defRPr sz="2400">
                <a:solidFill>
                  <a:schemeClr val="tx1"/>
                </a:solidFill>
                <a:latin typeface="+mn-lt"/>
              </a:defRPr>
            </a:lvl2pPr>
            <a:lvl3pPr marL="1143000" indent="-228600" algn="l" rtl="0" eaLnBrk="0" fontAlgn="base" hangingPunct="0">
              <a:spcBef>
                <a:spcPct val="20000"/>
              </a:spcBef>
              <a:spcAft>
                <a:spcPct val="0"/>
              </a:spcAft>
              <a:buClr>
                <a:srgbClr val="000080"/>
              </a:buClr>
              <a:buSzPct val="7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000080"/>
              </a:buClr>
              <a:buSzPct val="75000"/>
              <a:buFont typeface="Wingdings" pitchFamily="2" charset="2"/>
              <a:buChar char="n"/>
              <a:defRPr sz="1800">
                <a:solidFill>
                  <a:schemeClr val="tx1"/>
                </a:solidFill>
                <a:latin typeface="+mn-lt"/>
              </a:defRPr>
            </a:lvl4pPr>
            <a:lvl5pPr marL="2057400" indent="-228600" algn="l" rtl="0" eaLnBrk="0" fontAlgn="base" hangingPunct="0">
              <a:spcBef>
                <a:spcPct val="20000"/>
              </a:spcBef>
              <a:spcAft>
                <a:spcPct val="0"/>
              </a:spcAft>
              <a:buClr>
                <a:srgbClr val="00CCFF"/>
              </a:buClr>
              <a:buSzPct val="75000"/>
              <a:buFont typeface="Wingdings" pitchFamily="2" charset="2"/>
              <a:buChar char="n"/>
              <a:defRPr sz="1800">
                <a:solidFill>
                  <a:schemeClr val="tx1"/>
                </a:solidFill>
                <a:latin typeface="+mn-lt"/>
              </a:defRPr>
            </a:lvl5pPr>
            <a:lvl6pPr marL="25146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6pPr>
            <a:lvl7pPr marL="29718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7pPr>
            <a:lvl8pPr marL="34290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8pPr>
            <a:lvl9pPr marL="38862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9pPr>
          </a:lstStyle>
          <a:p>
            <a:pPr eaLnBrk="1" hangingPunct="1"/>
            <a:r>
              <a:rPr lang="en-US" altLang="en-US" sz="2000" dirty="0"/>
              <a:t>Wattles with plastic nets must be removed</a:t>
            </a:r>
            <a:r>
              <a:rPr lang="en-US" altLang="en-US" sz="2000" dirty="0" smtClean="0"/>
              <a:t>.</a:t>
            </a:r>
          </a:p>
          <a:p>
            <a:pPr eaLnBrk="1" hangingPunct="1"/>
            <a:r>
              <a:rPr lang="en-US" altLang="en-US" sz="2000" dirty="0" smtClean="0"/>
              <a:t>Use </a:t>
            </a:r>
            <a:r>
              <a:rPr lang="en-US" altLang="en-US" sz="2000" dirty="0"/>
              <a:t>for temporary sediment control only!</a:t>
            </a:r>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dirty="0"/>
              <a:t>Fiber rolls (wattles) </a:t>
            </a:r>
            <a:br>
              <a:rPr lang="en-US" altLang="en-US" dirty="0"/>
            </a:br>
            <a:r>
              <a:rPr lang="en-US" altLang="en-US" dirty="0" smtClean="0"/>
              <a:t>Type 2 installation</a:t>
            </a:r>
          </a:p>
        </p:txBody>
      </p:sp>
      <p:pic>
        <p:nvPicPr>
          <p:cNvPr id="39939"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1828800"/>
            <a:ext cx="8731250" cy="42973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4B538F-669D-4E52-A6C8-8EF0B184657E}" type="slidenum">
              <a:rPr lang="en-US" altLang="en-US" smtClean="0"/>
              <a:pPr eaLnBrk="1" hangingPunct="1"/>
              <a:t>33</a:t>
            </a:fld>
            <a:endParaRPr lang="en-US" altLang="en-US" smtClean="0"/>
          </a:p>
        </p:txBody>
      </p: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65415" y="2209119"/>
            <a:ext cx="3969060" cy="4615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nvGrpSpPr>
          <p:cNvPr id="17" name="Group 16"/>
          <p:cNvGrpSpPr>
            <a:grpSpLocks/>
          </p:cNvGrpSpPr>
          <p:nvPr/>
        </p:nvGrpSpPr>
        <p:grpSpPr bwMode="auto">
          <a:xfrm>
            <a:off x="1447800" y="2884488"/>
            <a:ext cx="4298950" cy="3263900"/>
            <a:chOff x="1447800" y="2885050"/>
            <a:chExt cx="4298870" cy="3263681"/>
          </a:xfrm>
        </p:grpSpPr>
        <p:cxnSp>
          <p:nvCxnSpPr>
            <p:cNvPr id="39943" name="Straight Connector 7"/>
            <p:cNvCxnSpPr>
              <a:cxnSpLocks noChangeShapeType="1"/>
              <a:endCxn id="7" idx="1"/>
            </p:cNvCxnSpPr>
            <p:nvPr/>
          </p:nvCxnSpPr>
          <p:spPr bwMode="auto">
            <a:xfrm flipV="1">
              <a:off x="1447800" y="2885050"/>
              <a:ext cx="4298870" cy="2067950"/>
            </a:xfrm>
            <a:prstGeom prst="line">
              <a:avLst/>
            </a:prstGeom>
            <a:noFill/>
            <a:ln w="76200" algn="ctr">
              <a:solidFill>
                <a:srgbClr val="FFFF00"/>
              </a:solidFill>
              <a:prstDash val="sysDot"/>
              <a:round/>
              <a:headEnd/>
              <a:tailEnd/>
            </a:ln>
          </p:spPr>
        </p:cxnSp>
        <p:cxnSp>
          <p:nvCxnSpPr>
            <p:cNvPr id="39944" name="Straight Connector 9"/>
            <p:cNvCxnSpPr>
              <a:cxnSpLocks noChangeShapeType="1"/>
              <a:endCxn id="7" idx="3"/>
            </p:cNvCxnSpPr>
            <p:nvPr/>
          </p:nvCxnSpPr>
          <p:spPr bwMode="auto">
            <a:xfrm>
              <a:off x="1447800" y="4953000"/>
              <a:ext cx="4298870" cy="1195731"/>
            </a:xfrm>
            <a:prstGeom prst="line">
              <a:avLst/>
            </a:prstGeom>
            <a:noFill/>
            <a:ln w="76200" algn="ctr">
              <a:solidFill>
                <a:srgbClr val="FFFF00"/>
              </a:solidFill>
              <a:prstDash val="sysDot"/>
              <a:round/>
              <a:headEnd/>
              <a:tailEnd/>
            </a:ln>
          </p:spPr>
        </p:cxn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699609-971C-46BE-9CCA-493D227B9B8E}" type="slidenum">
              <a:rPr lang="en-US" altLang="en-US" smtClean="0"/>
              <a:pPr eaLnBrk="1" hangingPunct="1"/>
              <a:t>34</a:t>
            </a:fld>
            <a:endParaRPr lang="en-US" altLang="en-US" smtClean="0"/>
          </a:p>
        </p:txBody>
      </p:sp>
      <p:pic>
        <p:nvPicPr>
          <p:cNvPr id="20482" name="Picture 2" descr="D:\SANDY-FILES\Dropbox\Sandy's Photos\ESC Photos\Erosion and Sediment Control\IMG_20130608_102407_17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600200"/>
            <a:ext cx="8596313" cy="4846638"/>
          </a:xfrm>
        </p:spPr>
      </p:pic>
      <p:grpSp>
        <p:nvGrpSpPr>
          <p:cNvPr id="13" name="Group 12"/>
          <p:cNvGrpSpPr>
            <a:grpSpLocks/>
          </p:cNvGrpSpPr>
          <p:nvPr/>
        </p:nvGrpSpPr>
        <p:grpSpPr bwMode="auto">
          <a:xfrm>
            <a:off x="2057400" y="1828800"/>
            <a:ext cx="4724400" cy="3962400"/>
            <a:chOff x="2057400" y="1828800"/>
            <a:chExt cx="4724400" cy="3962400"/>
          </a:xfrm>
        </p:grpSpPr>
        <p:cxnSp>
          <p:nvCxnSpPr>
            <p:cNvPr id="40967" name="Straight Connector 13"/>
            <p:cNvCxnSpPr>
              <a:cxnSpLocks noChangeShapeType="1"/>
            </p:cNvCxnSpPr>
            <p:nvPr/>
          </p:nvCxnSpPr>
          <p:spPr bwMode="auto">
            <a:xfrm>
              <a:off x="2209800" y="1828800"/>
              <a:ext cx="4572000" cy="3810000"/>
            </a:xfrm>
            <a:prstGeom prst="line">
              <a:avLst/>
            </a:prstGeom>
            <a:noFill/>
            <a:ln w="76200" algn="ctr">
              <a:solidFill>
                <a:srgbClr val="FF0000"/>
              </a:solidFill>
              <a:round/>
              <a:headEnd/>
              <a:tailEnd/>
            </a:ln>
          </p:spPr>
        </p:cxnSp>
        <p:cxnSp>
          <p:nvCxnSpPr>
            <p:cNvPr id="40968" name="Straight Connector 14"/>
            <p:cNvCxnSpPr>
              <a:cxnSpLocks noChangeShapeType="1"/>
            </p:cNvCxnSpPr>
            <p:nvPr/>
          </p:nvCxnSpPr>
          <p:spPr bwMode="auto">
            <a:xfrm flipH="1">
              <a:off x="2057400" y="1828800"/>
              <a:ext cx="3886200" cy="3962400"/>
            </a:xfrm>
            <a:prstGeom prst="line">
              <a:avLst/>
            </a:prstGeom>
            <a:noFill/>
            <a:ln w="76200" algn="ctr">
              <a:solidFill>
                <a:srgbClr val="FF0000"/>
              </a:solidFill>
              <a:round/>
              <a:headEnd/>
              <a:tailEnd/>
            </a:ln>
          </p:spPr>
        </p:cxnSp>
      </p:grpSp>
      <p:pic>
        <p:nvPicPr>
          <p:cNvPr id="6" name="Picture 5" descr="20091021 Caltrans District 04 San Leandro Maint Yard 0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757" y="259079"/>
            <a:ext cx="4999470" cy="37490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mph" presetSubtype="0" nodeType="clickEffect">
                                  <p:stCondLst>
                                    <p:cond delay="0"/>
                                  </p:stCondLst>
                                  <p:childTnLst>
                                    <p:set>
                                      <p:cBhvr rctx="PPT">
                                        <p:cTn id="11" dur="indefinite"/>
                                        <p:tgtEl>
                                          <p:spTgt spid="20482"/>
                                        </p:tgtEl>
                                        <p:attrNameLst>
                                          <p:attrName>style.opacity</p:attrName>
                                        </p:attrNameLst>
                                      </p:cBhvr>
                                      <p:to>
                                        <p:strVal val="0.5"/>
                                      </p:to>
                                    </p:set>
                                    <p:animEffect filter="image" prLst="opacity: 0.5">
                                      <p:cBhvr rctx="IE">
                                        <p:cTn id="12" dur="indefinite"/>
                                        <p:tgtEl>
                                          <p:spTgt spid="20482"/>
                                        </p:tgtEl>
                                      </p:cBhvr>
                                    </p:animEffect>
                                  </p:childTnLst>
                                </p:cTn>
                              </p:par>
                              <p:par>
                                <p:cTn id="13" presetID="9" presetClass="emph" presetSubtype="0" nodeType="withEffect">
                                  <p:stCondLst>
                                    <p:cond delay="0"/>
                                  </p:stCondLst>
                                  <p:childTnLst>
                                    <p:set>
                                      <p:cBhvr rctx="PPT">
                                        <p:cTn id="14" dur="indefinite"/>
                                        <p:tgtEl>
                                          <p:spTgt spid="13"/>
                                        </p:tgtEl>
                                        <p:attrNameLst>
                                          <p:attrName>style.opacity</p:attrName>
                                        </p:attrNameLst>
                                      </p:cBhvr>
                                      <p:to>
                                        <p:strVal val="0.5"/>
                                      </p:to>
                                    </p:set>
                                    <p:animEffect filter="image" prLst="opacity: 0.5">
                                      <p:cBhvr rctx="IE">
                                        <p:cTn id="15" dur="indefinite"/>
                                        <p:tgtEl>
                                          <p:spTgt spid="13"/>
                                        </p:tgtEl>
                                      </p:cBhvr>
                                    </p:animEffec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smtClean="0"/>
              <a:t>Silt fence – pay attention to the trench</a:t>
            </a:r>
          </a:p>
        </p:txBody>
      </p:sp>
      <p:sp>
        <p:nvSpPr>
          <p:cNvPr id="419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0A1B82-6050-4380-BF15-1FDC50D6049D}" type="slidenum">
              <a:rPr lang="en-US" altLang="en-US" smtClean="0"/>
              <a:pPr eaLnBrk="1" hangingPunct="1"/>
              <a:t>35</a:t>
            </a:fld>
            <a:endParaRPr lang="en-US" altLang="en-US" smtClean="0"/>
          </a:p>
        </p:txBody>
      </p:sp>
      <p:pic>
        <p:nvPicPr>
          <p:cNvPr id="8" name="Picture 6" descr="C:\Users\sandym\Desktop\Small Projects BMPs 11-02-2015_Page_3.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46791" t="8309" r="7317" b="52253"/>
          <a:stretch/>
        </p:blipFill>
        <p:spPr bwMode="auto">
          <a:xfrm>
            <a:off x="228598" y="1598530"/>
            <a:ext cx="452313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sandym\Desktop\Small Projects BMPs 11-02-2015_Page_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120" t="20884" r="4863" b="59745"/>
          <a:stretch/>
        </p:blipFill>
        <p:spPr bwMode="auto">
          <a:xfrm>
            <a:off x="4343400" y="1752600"/>
            <a:ext cx="4476750" cy="46722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0A8293D-749C-46F7-9B74-2388A1C576BE}" type="slidenum">
              <a:rPr lang="en-US" smtClean="0"/>
              <a:pPr>
                <a:defRPr/>
              </a:pPr>
              <a:t>36</a:t>
            </a:fld>
            <a:endParaRPr lang="en-US" dirty="0"/>
          </a:p>
        </p:txBody>
      </p:sp>
      <p:pic>
        <p:nvPicPr>
          <p:cNvPr id="9" name="Picture 2" descr="D:\SANDY-FILES\Dropbox\Sandy's Photos\ESC Photos\BMP Workshop May 2015\20150502_151004.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905000"/>
            <a:ext cx="7152641" cy="402336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r>
              <a:rPr lang="en-US" dirty="0" smtClean="0"/>
              <a:t>Tug test</a:t>
            </a:r>
            <a:endParaRPr lang="en-US" dirty="0"/>
          </a:p>
        </p:txBody>
      </p:sp>
    </p:spTree>
    <p:extLst>
      <p:ext uri="{BB962C8B-B14F-4D97-AF65-F5344CB8AC3E}">
        <p14:creationId xmlns:p14="http://schemas.microsoft.com/office/powerpoint/2010/main" val="1835242817"/>
      </p:ext>
    </p:extLst>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dirty="0" smtClean="0"/>
              <a:t>Drain inlet protection </a:t>
            </a:r>
            <a:br>
              <a:rPr lang="en-US" altLang="en-US" dirty="0" smtClean="0"/>
            </a:br>
            <a:r>
              <a:rPr lang="en-US" altLang="en-US" dirty="0" smtClean="0"/>
              <a:t>			last line of defense</a:t>
            </a:r>
          </a:p>
        </p:txBody>
      </p:sp>
      <p:pic>
        <p:nvPicPr>
          <p:cNvPr id="43012" name="Picture 2" descr="D:\SANDY-FILES\Dropbox\Sandy's Photos\MCSTOPPP Cnst workshop\IMG_20131002_141230_453.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1706880"/>
            <a:ext cx="4326746" cy="3474720"/>
          </a:xfrm>
        </p:spPr>
      </p:pic>
      <p:sp>
        <p:nvSpPr>
          <p:cNvPr id="2" name="Content Placeholder 1"/>
          <p:cNvSpPr>
            <a:spLocks noGrp="1"/>
          </p:cNvSpPr>
          <p:nvPr>
            <p:ph sz="half" idx="2"/>
          </p:nvPr>
        </p:nvSpPr>
        <p:spPr>
          <a:xfrm>
            <a:off x="4648200" y="1600200"/>
            <a:ext cx="4343400" cy="4495800"/>
          </a:xfrm>
        </p:spPr>
        <p:txBody>
          <a:bodyPr/>
          <a:lstStyle/>
          <a:p>
            <a:r>
              <a:rPr lang="en-US" dirty="0" smtClean="0"/>
              <a:t>Protect drains on-site and immediately off-site</a:t>
            </a:r>
          </a:p>
          <a:p>
            <a:r>
              <a:rPr lang="en-US" dirty="0" smtClean="0"/>
              <a:t>Use woven geotextile bag</a:t>
            </a:r>
          </a:p>
          <a:p>
            <a:pPr lvl="1"/>
            <a:r>
              <a:rPr lang="en-US" dirty="0" smtClean="0"/>
              <a:t>Resistant to photo degradation</a:t>
            </a:r>
          </a:p>
          <a:p>
            <a:r>
              <a:rPr lang="en-US" dirty="0" smtClean="0"/>
              <a:t>Fill bags with washed </a:t>
            </a:r>
            <a:r>
              <a:rPr lang="en-US" b="1" u="sng" dirty="0" smtClean="0"/>
              <a:t>gravel</a:t>
            </a:r>
          </a:p>
          <a:p>
            <a:pPr lvl="1"/>
            <a:r>
              <a:rPr lang="en-US" b="1" dirty="0" smtClean="0">
                <a:solidFill>
                  <a:srgbClr val="FF0000"/>
                </a:solidFill>
              </a:rPr>
              <a:t>NOT SAND </a:t>
            </a:r>
          </a:p>
          <a:p>
            <a:pPr lvl="1"/>
            <a:r>
              <a:rPr lang="en-US" b="1" dirty="0" smtClean="0">
                <a:solidFill>
                  <a:srgbClr val="FF0000"/>
                </a:solidFill>
              </a:rPr>
              <a:t>NOT DIRT</a:t>
            </a:r>
          </a:p>
          <a:p>
            <a:pPr lvl="1"/>
            <a:r>
              <a:rPr lang="en-US" b="1" dirty="0" smtClean="0">
                <a:solidFill>
                  <a:srgbClr val="FF0000"/>
                </a:solidFill>
              </a:rPr>
              <a:t>NOT ASPHALT</a:t>
            </a:r>
            <a:endParaRPr lang="en-US" b="1" dirty="0">
              <a:solidFill>
                <a:srgbClr val="FF0000"/>
              </a:solidFill>
            </a:endParaRPr>
          </a:p>
        </p:txBody>
      </p:sp>
      <p:sp>
        <p:nvSpPr>
          <p:cNvPr id="4301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20FBE197-69ED-4CEF-B258-B1CCACC61ABF}" type="slidenum">
              <a:rPr lang="en-US" altLang="en-US" sz="1000" smtClean="0"/>
              <a:pPr eaLnBrk="1" hangingPunct="1">
                <a:spcBef>
                  <a:spcPct val="0"/>
                </a:spcBef>
                <a:buClrTx/>
                <a:buSzTx/>
                <a:buFontTx/>
                <a:buNone/>
              </a:pPr>
              <a:t>37</a:t>
            </a:fld>
            <a:endParaRPr lang="en-US" altLang="en-US" sz="1000" dirty="0" smtClean="0"/>
          </a:p>
        </p:txBody>
      </p:sp>
      <p:sp>
        <p:nvSpPr>
          <p:cNvPr id="6" name="Content Placeholder 1"/>
          <p:cNvSpPr txBox="1">
            <a:spLocks/>
          </p:cNvSpPr>
          <p:nvPr/>
        </p:nvSpPr>
        <p:spPr bwMode="auto">
          <a:xfrm>
            <a:off x="381000" y="5562600"/>
            <a:ext cx="4038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80"/>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0080"/>
              </a:buClr>
              <a:buSzPct val="90000"/>
              <a:buFont typeface="Wingdings" pitchFamily="2" charset="2"/>
              <a:buChar char="l"/>
              <a:defRPr sz="2400">
                <a:solidFill>
                  <a:schemeClr val="tx1"/>
                </a:solidFill>
                <a:latin typeface="+mn-lt"/>
              </a:defRPr>
            </a:lvl2pPr>
            <a:lvl3pPr marL="1143000" indent="-228600" algn="l" rtl="0" eaLnBrk="0" fontAlgn="base" hangingPunct="0">
              <a:spcBef>
                <a:spcPct val="20000"/>
              </a:spcBef>
              <a:spcAft>
                <a:spcPct val="0"/>
              </a:spcAft>
              <a:buClr>
                <a:srgbClr val="000080"/>
              </a:buClr>
              <a:buSzPct val="7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000080"/>
              </a:buClr>
              <a:buSzPct val="75000"/>
              <a:buFont typeface="Wingdings" pitchFamily="2" charset="2"/>
              <a:buChar char="n"/>
              <a:defRPr sz="1800">
                <a:solidFill>
                  <a:schemeClr val="tx1"/>
                </a:solidFill>
                <a:latin typeface="+mn-lt"/>
              </a:defRPr>
            </a:lvl4pPr>
            <a:lvl5pPr marL="2057400" indent="-228600" algn="l" rtl="0" eaLnBrk="0" fontAlgn="base" hangingPunct="0">
              <a:spcBef>
                <a:spcPct val="20000"/>
              </a:spcBef>
              <a:spcAft>
                <a:spcPct val="0"/>
              </a:spcAft>
              <a:buClr>
                <a:srgbClr val="00CCFF"/>
              </a:buClr>
              <a:buSzPct val="75000"/>
              <a:buFont typeface="Wingdings" pitchFamily="2" charset="2"/>
              <a:buChar char="n"/>
              <a:defRPr sz="1800">
                <a:solidFill>
                  <a:schemeClr val="tx1"/>
                </a:solidFill>
                <a:latin typeface="+mn-lt"/>
              </a:defRPr>
            </a:lvl5pPr>
            <a:lvl6pPr marL="25146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6pPr>
            <a:lvl7pPr marL="29718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7pPr>
            <a:lvl8pPr marL="34290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8pPr>
            <a:lvl9pPr marL="38862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9pPr>
          </a:lstStyle>
          <a:p>
            <a:r>
              <a:rPr lang="en-US" sz="2400" kern="0" dirty="0" smtClean="0">
                <a:solidFill>
                  <a:srgbClr val="FF0000"/>
                </a:solidFill>
              </a:rPr>
              <a:t>Never use silt fence material to cover an inlet</a:t>
            </a:r>
            <a:endParaRPr lang="en-US" sz="2400" kern="0" dirty="0">
              <a:solidFill>
                <a:srgbClr val="FF0000"/>
              </a:solidFill>
            </a:endParaRPr>
          </a:p>
        </p:txBody>
      </p:sp>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up a treatment train to the drain</a:t>
            </a:r>
            <a:endParaRPr lang="en-US" dirty="0"/>
          </a:p>
        </p:txBody>
      </p:sp>
      <p:sp>
        <p:nvSpPr>
          <p:cNvPr id="4" name="Slide Number Placeholder 3"/>
          <p:cNvSpPr>
            <a:spLocks noGrp="1"/>
          </p:cNvSpPr>
          <p:nvPr>
            <p:ph type="sldNum" sz="quarter" idx="12"/>
          </p:nvPr>
        </p:nvSpPr>
        <p:spPr/>
        <p:txBody>
          <a:bodyPr/>
          <a:lstStyle/>
          <a:p>
            <a:pPr>
              <a:defRPr/>
            </a:pPr>
            <a:fld id="{F6945E61-A314-47F2-9F05-4AB6C9479A6F}" type="slidenum">
              <a:rPr lang="en-US" smtClean="0"/>
              <a:pPr>
                <a:defRPr/>
              </a:pPr>
              <a:t>38</a:t>
            </a:fld>
            <a:endParaRPr lang="en-US" dirty="0"/>
          </a:p>
        </p:txBody>
      </p:sp>
      <p:pic>
        <p:nvPicPr>
          <p:cNvPr id="6" name="Picture 2" descr="D:\SANDY-FILES\Documents\Work\Projects\436 ACCWP\2010-15\Program Support\436.11 2013-14\Task 5 NDS 2014-15\BMP Field Demonstration\Doc Images from EC manual\ESC Manual pg 75.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474269" y="1524000"/>
            <a:ext cx="4823862" cy="4937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86200" y="4655929"/>
            <a:ext cx="2209800" cy="307777"/>
          </a:xfrm>
          <a:prstGeom prst="rect">
            <a:avLst/>
          </a:prstGeom>
          <a:pattFill prst="pct20">
            <a:fgClr>
              <a:schemeClr val="bg1">
                <a:lumMod val="65000"/>
              </a:schemeClr>
            </a:fgClr>
            <a:bgClr>
              <a:schemeClr val="bg1">
                <a:lumMod val="65000"/>
              </a:schemeClr>
            </a:bgClr>
          </a:pattFill>
        </p:spPr>
        <p:txBody>
          <a:bodyPr wrap="square" rtlCol="0">
            <a:spAutoFit/>
          </a:bodyPr>
          <a:lstStyle/>
          <a:p>
            <a:pPr algn="ctr"/>
            <a:r>
              <a:rPr lang="en-US" sz="1400" b="1" dirty="0" smtClean="0">
                <a:solidFill>
                  <a:schemeClr val="tx1">
                    <a:lumMod val="75000"/>
                    <a:lumOff val="25000"/>
                  </a:schemeClr>
                </a:solidFill>
              </a:rPr>
              <a:t>GRAVEL BAGS        </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100375852"/>
      </p:ext>
    </p:extLst>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Storm drain inlet protection</a:t>
            </a:r>
          </a:p>
        </p:txBody>
      </p:sp>
      <p:sp>
        <p:nvSpPr>
          <p:cNvPr id="440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2CC85C80-5C72-48C4-B3FA-FDBC744E5B02}" type="slidenum">
              <a:rPr lang="en-US" altLang="en-US" sz="1000" smtClean="0"/>
              <a:pPr eaLnBrk="1" hangingPunct="1">
                <a:spcBef>
                  <a:spcPct val="0"/>
                </a:spcBef>
                <a:buClrTx/>
                <a:buSzTx/>
                <a:buFontTx/>
                <a:buNone/>
              </a:pPr>
              <a:t>39</a:t>
            </a:fld>
            <a:endParaRPr lang="en-US" altLang="en-US" sz="1000" smtClean="0"/>
          </a:p>
        </p:txBody>
      </p:sp>
      <p:pic>
        <p:nvPicPr>
          <p:cNvPr id="44036" name="Picture 2" descr="D:\SANDY-FILES\Dropbox\Sandy's Photos\MCSTOPPP Cnst workshop\IMG_20131002_141137_059.jpg"/>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304800" y="1524000"/>
            <a:ext cx="4705350" cy="4389120"/>
          </a:xfrm>
        </p:spPr>
      </p:pic>
      <p:pic>
        <p:nvPicPr>
          <p:cNvPr id="4403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208550" y="1447800"/>
            <a:ext cx="3252944"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3984" y="6096000"/>
            <a:ext cx="4057521" cy="369332"/>
          </a:xfrm>
          <a:prstGeom prst="rect">
            <a:avLst/>
          </a:prstGeom>
          <a:noFill/>
        </p:spPr>
        <p:txBody>
          <a:bodyPr wrap="none" rtlCol="0">
            <a:spAutoFit/>
          </a:bodyPr>
          <a:lstStyle/>
          <a:p>
            <a:r>
              <a:rPr lang="en-US" dirty="0" smtClean="0"/>
              <a:t>J-hook check dam along the flow path</a:t>
            </a:r>
            <a:endParaRPr lang="en-US" dirty="0"/>
          </a:p>
        </p:txBody>
      </p:sp>
      <p:sp>
        <p:nvSpPr>
          <p:cNvPr id="7" name="TextBox 6"/>
          <p:cNvSpPr txBox="1"/>
          <p:nvPr/>
        </p:nvSpPr>
        <p:spPr>
          <a:xfrm>
            <a:off x="5715000" y="5887474"/>
            <a:ext cx="2441694" cy="369332"/>
          </a:xfrm>
          <a:prstGeom prst="rect">
            <a:avLst/>
          </a:prstGeom>
          <a:noFill/>
        </p:spPr>
        <p:txBody>
          <a:bodyPr wrap="none" rtlCol="0">
            <a:spAutoFit/>
          </a:bodyPr>
          <a:lstStyle/>
          <a:p>
            <a:r>
              <a:rPr lang="en-US" dirty="0" smtClean="0"/>
              <a:t>Protection at the drain</a:t>
            </a:r>
            <a:endParaRPr lang="en-US" dirty="0"/>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208550" y="3429000"/>
            <a:ext cx="3663763" cy="2286000"/>
          </a:xfrm>
          <a:prstGeom prst="rect">
            <a:avLst/>
          </a:prstGeom>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5"/>
          <p:cNvSpPr>
            <a:spLocks noGrp="1"/>
          </p:cNvSpPr>
          <p:nvPr>
            <p:ph type="title"/>
          </p:nvPr>
        </p:nvSpPr>
        <p:spPr/>
        <p:txBody>
          <a:bodyPr/>
          <a:lstStyle/>
          <a:p>
            <a:r>
              <a:rPr lang="en-US" altLang="en-US" smtClean="0"/>
              <a:t>A few common sources of water pollutants on construction sites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13576804"/>
              </p:ext>
            </p:extLst>
          </p:nvPr>
        </p:nvGraphicFramePr>
        <p:xfrm>
          <a:off x="457200" y="1595438"/>
          <a:ext cx="8229601" cy="4881807"/>
        </p:xfrm>
        <a:graphic>
          <a:graphicData uri="http://schemas.openxmlformats.org/drawingml/2006/table">
            <a:tbl>
              <a:tblPr firstRow="1" bandRow="1">
                <a:tableStyleId>{5C22544A-7EE6-4342-B048-85BDC9FD1C3A}</a:tableStyleId>
              </a:tblPr>
              <a:tblGrid>
                <a:gridCol w="3429000"/>
                <a:gridCol w="2057400"/>
                <a:gridCol w="2743201"/>
              </a:tblGrid>
              <a:tr h="430406">
                <a:tc>
                  <a:txBody>
                    <a:bodyPr/>
                    <a:lstStyle/>
                    <a:p>
                      <a:r>
                        <a:rPr lang="en-US" sz="1800" dirty="0" smtClean="0"/>
                        <a:t>Material</a:t>
                      </a:r>
                      <a:endParaRPr lang="en-US" sz="1800" dirty="0"/>
                    </a:p>
                  </a:txBody>
                  <a:tcPr marT="45714" marB="45714"/>
                </a:tc>
                <a:tc>
                  <a:txBody>
                    <a:bodyPr/>
                    <a:lstStyle/>
                    <a:p>
                      <a:r>
                        <a:rPr lang="en-US" sz="1800" dirty="0" smtClean="0"/>
                        <a:t>Pollutant</a:t>
                      </a:r>
                      <a:endParaRPr lang="en-US" sz="1800" dirty="0"/>
                    </a:p>
                  </a:txBody>
                  <a:tcPr marT="45714" marB="45714"/>
                </a:tc>
                <a:tc>
                  <a:txBody>
                    <a:bodyPr/>
                    <a:lstStyle/>
                    <a:p>
                      <a:r>
                        <a:rPr lang="en-US" sz="1800" dirty="0" smtClean="0"/>
                        <a:t>Effect on Creeks</a:t>
                      </a:r>
                      <a:endParaRPr lang="en-US" sz="1800" dirty="0"/>
                    </a:p>
                  </a:txBody>
                  <a:tcPr marT="45714" marB="45714"/>
                </a:tc>
              </a:tr>
              <a:tr h="6463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Dirt and Dust</a:t>
                      </a:r>
                    </a:p>
                  </a:txBody>
                  <a:tcPr marT="45714" marB="45714" anchor="ctr"/>
                </a:tc>
                <a:tc>
                  <a:txBody>
                    <a:bodyPr/>
                    <a:lstStyle/>
                    <a:p>
                      <a:pPr algn="l"/>
                      <a:r>
                        <a:rPr lang="en-US" sz="1800" dirty="0" smtClean="0"/>
                        <a:t>Sediment</a:t>
                      </a:r>
                    </a:p>
                  </a:txBody>
                  <a:tcPr marT="45714" marB="45714" anchor="ctr"/>
                </a:tc>
                <a:tc>
                  <a:txBody>
                    <a:bodyPr/>
                    <a:lstStyle/>
                    <a:p>
                      <a:pPr algn="l"/>
                      <a:r>
                        <a:rPr lang="en-US" sz="1800" baseline="0" dirty="0" smtClean="0"/>
                        <a:t>F</a:t>
                      </a:r>
                      <a:r>
                        <a:rPr lang="en-US" sz="1800" dirty="0" smtClean="0"/>
                        <a:t>ills</a:t>
                      </a:r>
                      <a:r>
                        <a:rPr lang="en-US" sz="1800" baseline="0" dirty="0" smtClean="0"/>
                        <a:t> habitat, clogs gills, impairs ability to hunt</a:t>
                      </a:r>
                      <a:endParaRPr lang="en-US" sz="1800" dirty="0"/>
                    </a:p>
                  </a:txBody>
                  <a:tcPr marT="45714" marB="45714" anchor="ctr"/>
                </a:tc>
              </a:tr>
              <a:tr h="3657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Concrete wastewater</a:t>
                      </a:r>
                    </a:p>
                  </a:txBody>
                  <a:tcPr marT="45714" marB="45714" anchor="ctr"/>
                </a:tc>
                <a:tc>
                  <a:txBody>
                    <a:bodyPr/>
                    <a:lstStyle/>
                    <a:p>
                      <a:pPr algn="l"/>
                      <a:r>
                        <a:rPr lang="en-US" sz="1800" dirty="0" smtClean="0"/>
                        <a:t>pH</a:t>
                      </a:r>
                      <a:endParaRPr lang="en-US" sz="1800" dirty="0"/>
                    </a:p>
                  </a:txBody>
                  <a:tcPr marT="45714" marB="45714" anchor="ctr"/>
                </a:tc>
                <a:tc>
                  <a:txBody>
                    <a:bodyPr/>
                    <a:lstStyle/>
                    <a:p>
                      <a:pPr algn="l"/>
                      <a:r>
                        <a:rPr lang="en-US" sz="1800" dirty="0" smtClean="0"/>
                        <a:t>Toxic to aquatic</a:t>
                      </a:r>
                      <a:r>
                        <a:rPr lang="en-US" sz="1800" baseline="0" dirty="0" smtClean="0"/>
                        <a:t> life</a:t>
                      </a:r>
                      <a:endParaRPr lang="en-US" sz="1800" dirty="0"/>
                    </a:p>
                  </a:txBody>
                  <a:tcPr marT="45714" marB="45714" anchor="ctr"/>
                </a:tc>
              </a:tr>
              <a:tr h="6399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Concrete wastewater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Vehicle fueling &amp; maintenance</a:t>
                      </a:r>
                      <a:endParaRPr lang="en-US" sz="1800" dirty="0"/>
                    </a:p>
                  </a:txBody>
                  <a:tcPr marT="45714" marB="45714" anchor="ctr"/>
                </a:tc>
                <a:tc>
                  <a:txBody>
                    <a:bodyPr/>
                    <a:lstStyle/>
                    <a:p>
                      <a:pPr algn="l"/>
                      <a:r>
                        <a:rPr lang="en-US" sz="1800" dirty="0" smtClean="0"/>
                        <a:t>Metals</a:t>
                      </a:r>
                      <a:endParaRPr lang="en-US" sz="1800" dirty="0"/>
                    </a:p>
                  </a:txBody>
                  <a:tcPr marT="45714" marB="45714" anchor="ctr"/>
                </a:tc>
                <a:tc>
                  <a:txBody>
                    <a:bodyPr/>
                    <a:lstStyle/>
                    <a:p>
                      <a:pPr algn="l"/>
                      <a:r>
                        <a:rPr lang="en-US" sz="1800" dirty="0" smtClean="0"/>
                        <a:t>Toxic to aquatic</a:t>
                      </a:r>
                      <a:r>
                        <a:rPr lang="en-US" sz="1800" baseline="0" dirty="0" smtClean="0"/>
                        <a:t> life</a:t>
                      </a:r>
                      <a:endParaRPr lang="en-US" sz="1800" dirty="0"/>
                    </a:p>
                  </a:txBody>
                  <a:tcPr marT="45714" marB="45714" anchor="ctr"/>
                </a:tc>
              </a:tr>
              <a:tr h="6399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Paints and solvents</a:t>
                      </a:r>
                    </a:p>
                  </a:txBody>
                  <a:tcPr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Synthetic organic compounds</a:t>
                      </a:r>
                    </a:p>
                  </a:txBody>
                  <a:tcPr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Toxic to aquatic</a:t>
                      </a:r>
                      <a:r>
                        <a:rPr lang="en-US" sz="1800" baseline="0" dirty="0" smtClean="0"/>
                        <a:t> life</a:t>
                      </a:r>
                      <a:endParaRPr lang="en-US" sz="1800" dirty="0" smtClean="0"/>
                    </a:p>
                  </a:txBody>
                  <a:tcPr marT="45714" marB="45714" anchor="ctr"/>
                </a:tc>
              </a:tr>
              <a:tr h="6399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Landscape trimmings</a:t>
                      </a:r>
                      <a:r>
                        <a:rPr lang="en-US" sz="1800" baseline="0" dirty="0" smtClean="0"/>
                        <a:t> and</a:t>
                      </a:r>
                      <a:r>
                        <a:rPr lang="en-US" sz="1800" dirty="0" smtClean="0"/>
                        <a:t> fertilizers</a:t>
                      </a:r>
                    </a:p>
                  </a:txBody>
                  <a:tcPr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Nutrients</a:t>
                      </a:r>
                    </a:p>
                  </a:txBody>
                  <a:tcPr marT="45714" marB="45714" anchor="ctr"/>
                </a:tc>
                <a:tc>
                  <a:txBody>
                    <a:bodyPr/>
                    <a:lstStyle/>
                    <a:p>
                      <a:pPr algn="l"/>
                      <a:r>
                        <a:rPr lang="en-US" sz="1800" dirty="0" smtClean="0"/>
                        <a:t>Causes</a:t>
                      </a:r>
                      <a:r>
                        <a:rPr lang="en-US" sz="1800" baseline="0" dirty="0" smtClean="0"/>
                        <a:t> algal blooms, depletes oxygen</a:t>
                      </a:r>
                      <a:endParaRPr lang="en-US" sz="1800" dirty="0"/>
                    </a:p>
                  </a:txBody>
                  <a:tcPr marT="45714" marB="45714" anchor="ctr"/>
                </a:tc>
              </a:tr>
              <a:tr h="6994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Landscape trimmings</a:t>
                      </a:r>
                    </a:p>
                  </a:txBody>
                  <a:tcPr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Biochemical oxygen demand</a:t>
                      </a:r>
                    </a:p>
                  </a:txBody>
                  <a:tcPr marT="45714" marB="45714" anchor="ctr"/>
                </a:tc>
                <a:tc>
                  <a:txBody>
                    <a:bodyPr/>
                    <a:lstStyle/>
                    <a:p>
                      <a:pPr algn="l"/>
                      <a:r>
                        <a:rPr lang="en-US" sz="1800" baseline="0" dirty="0" smtClean="0"/>
                        <a:t>Depletes oxygen</a:t>
                      </a:r>
                      <a:endParaRPr lang="en-US" sz="1800" dirty="0"/>
                    </a:p>
                  </a:txBody>
                  <a:tcPr marT="45714" marB="45714" anchor="ctr"/>
                </a:tc>
              </a:tr>
              <a:tr h="8196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Asphalt/Paving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Vehicle fueling &amp; maintenance</a:t>
                      </a:r>
                    </a:p>
                  </a:txBody>
                  <a:tcPr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Oil &amp; grease</a:t>
                      </a:r>
                    </a:p>
                  </a:txBody>
                  <a:tcPr marT="45714" marB="45714" anchor="ctr"/>
                </a:tc>
                <a:tc>
                  <a:txBody>
                    <a:bodyPr/>
                    <a:lstStyle/>
                    <a:p>
                      <a:pPr algn="l"/>
                      <a:r>
                        <a:rPr lang="en-US" sz="1800" dirty="0" smtClean="0"/>
                        <a:t>Causes sheen,</a:t>
                      </a:r>
                      <a:r>
                        <a:rPr lang="en-US" sz="1800" baseline="0" dirty="0" smtClean="0"/>
                        <a:t> toxic to aquatic life</a:t>
                      </a:r>
                      <a:endParaRPr lang="en-US" sz="1800" dirty="0"/>
                    </a:p>
                  </a:txBody>
                  <a:tcPr marT="45714" marB="45714" anchor="ctr"/>
                </a:tc>
              </a:tr>
            </a:tbl>
          </a:graphicData>
        </a:graphic>
      </p:graphicFrame>
      <p:sp>
        <p:nvSpPr>
          <p:cNvPr id="61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67AD6B-E29A-464F-9619-EBD00958EB39}" type="slidenum">
              <a:rPr lang="en-US" altLang="en-US" smtClean="0"/>
              <a:pPr eaLnBrk="1" hangingPunct="1"/>
              <a:t>4</a:t>
            </a:fld>
            <a:endParaRPr lang="en-US" altLang="en-US" smtClean="0"/>
          </a:p>
        </p:txBody>
      </p:sp>
      <p:sp>
        <p:nvSpPr>
          <p:cNvPr id="6186"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Good Housekeeping</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6945E61-A314-47F2-9F05-4AB6C9479A6F}" type="slidenum">
              <a:rPr lang="en-US" smtClean="0"/>
              <a:pPr>
                <a:defRPr/>
              </a:pPr>
              <a:t>40</a:t>
            </a:fld>
            <a:endParaRPr lang="en-US" dirty="0"/>
          </a:p>
        </p:txBody>
      </p:sp>
    </p:spTree>
    <p:extLst>
      <p:ext uri="{BB962C8B-B14F-4D97-AF65-F5344CB8AC3E}">
        <p14:creationId xmlns:p14="http://schemas.microsoft.com/office/powerpoint/2010/main" val="1159623262"/>
      </p:ext>
    </p:extLst>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p:cNvSpPr>
            <a:spLocks noGrp="1"/>
          </p:cNvSpPr>
          <p:nvPr>
            <p:ph type="title"/>
          </p:nvPr>
        </p:nvSpPr>
        <p:spPr/>
        <p:txBody>
          <a:bodyPr/>
          <a:lstStyle/>
          <a:p>
            <a:r>
              <a:rPr lang="en-US" altLang="en-US" dirty="0" smtClean="0"/>
              <a:t>Concrete washout</a:t>
            </a:r>
          </a:p>
        </p:txBody>
      </p:sp>
      <p:sp>
        <p:nvSpPr>
          <p:cNvPr id="4915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F54FC5B8-3DA3-4315-9F67-A14BA611820F}" type="slidenum">
              <a:rPr lang="en-US" altLang="en-US" sz="1000" smtClean="0"/>
              <a:pPr eaLnBrk="1" hangingPunct="1">
                <a:spcBef>
                  <a:spcPct val="0"/>
                </a:spcBef>
                <a:buClrTx/>
                <a:buSzTx/>
                <a:buFontTx/>
                <a:buNone/>
              </a:pPr>
              <a:t>41</a:t>
            </a:fld>
            <a:endParaRPr lang="en-US" altLang="en-US" sz="1000" smtClean="0"/>
          </a:p>
        </p:txBody>
      </p:sp>
      <p:pic>
        <p:nvPicPr>
          <p:cNvPr id="49156"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2667000"/>
            <a:ext cx="3633788" cy="2743200"/>
          </a:xfrm>
          <a:ln>
            <a:solidFill>
              <a:srgbClr val="000000"/>
            </a:solidFill>
            <a:miter lim="800000"/>
            <a:headEnd/>
            <a:tailEnd/>
          </a:ln>
        </p:spPr>
      </p:pic>
      <p:pic>
        <p:nvPicPr>
          <p:cNvPr id="49157"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2514600"/>
            <a:ext cx="3892550" cy="2925763"/>
          </a:xfrm>
        </p:spPr>
      </p:pic>
      <p:sp>
        <p:nvSpPr>
          <p:cNvPr id="49158" name="TextBox 9"/>
          <p:cNvSpPr txBox="1">
            <a:spLocks noChangeArrowheads="1"/>
          </p:cNvSpPr>
          <p:nvPr/>
        </p:nvSpPr>
        <p:spPr bwMode="auto">
          <a:xfrm>
            <a:off x="6172200" y="2992438"/>
            <a:ext cx="5334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algn="ctr" eaLnBrk="1" hangingPunct="1">
              <a:spcBef>
                <a:spcPct val="0"/>
              </a:spcBef>
              <a:buClrTx/>
              <a:buSzTx/>
              <a:buFontTx/>
              <a:buNone/>
            </a:pPr>
            <a:r>
              <a:rPr lang="en-US" altLang="en-US" sz="1000" b="1" dirty="0" err="1">
                <a:solidFill>
                  <a:srgbClr val="FF0000"/>
                </a:solidFill>
              </a:rPr>
              <a:t>WashOut</a:t>
            </a:r>
            <a:endParaRPr lang="en-US" altLang="en-US" sz="1000" b="1" dirty="0">
              <a:solidFill>
                <a:srgbClr val="FF0000"/>
              </a:solidFill>
            </a:endParaRPr>
          </a:p>
        </p:txBody>
      </p:sp>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77813"/>
            <a:ext cx="8229600" cy="865187"/>
          </a:xfrm>
        </p:spPr>
        <p:txBody>
          <a:bodyPr/>
          <a:lstStyle/>
          <a:p>
            <a:r>
              <a:rPr lang="en-US" altLang="en-US" dirty="0" smtClean="0"/>
              <a:t>Stockpile management</a:t>
            </a:r>
          </a:p>
        </p:txBody>
      </p:sp>
      <p:sp>
        <p:nvSpPr>
          <p:cNvPr id="450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7D788724-841A-4560-90BA-23B7345BC2F9}" type="slidenum">
              <a:rPr lang="en-US" altLang="en-US" sz="1000" smtClean="0"/>
              <a:pPr eaLnBrk="1" hangingPunct="1">
                <a:spcBef>
                  <a:spcPct val="0"/>
                </a:spcBef>
                <a:buClrTx/>
                <a:buSzTx/>
                <a:buFontTx/>
                <a:buNone/>
              </a:pPr>
              <a:t>42</a:t>
            </a:fld>
            <a:endParaRPr lang="en-US" altLang="en-US" sz="1000" smtClean="0"/>
          </a:p>
        </p:txBody>
      </p:sp>
      <p:pic>
        <p:nvPicPr>
          <p:cNvPr id="450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176" y="1752600"/>
            <a:ext cx="4163613"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DCP_480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54"/>
          <a:stretch/>
        </p:blipFill>
        <p:spPr bwMode="auto">
          <a:xfrm>
            <a:off x="3546529" y="4334359"/>
            <a:ext cx="5610386" cy="249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D:\SANDY-FILES\Dropbox\Sandy's Photos\ESC Photos\BMP Workshop May 2015\20150502_1519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04800" y="4334359"/>
            <a:ext cx="2975674" cy="176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dirty="0" smtClean="0"/>
              <a:t>Hazardous materials management</a:t>
            </a:r>
          </a:p>
        </p:txBody>
      </p:sp>
      <p:sp>
        <p:nvSpPr>
          <p:cNvPr id="4813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358B7208-9C01-4BA3-B896-8E48A59D805C}" type="slidenum">
              <a:rPr lang="en-US" altLang="en-US" sz="1000" smtClean="0"/>
              <a:pPr eaLnBrk="1" hangingPunct="1">
                <a:spcBef>
                  <a:spcPct val="0"/>
                </a:spcBef>
                <a:buClrTx/>
                <a:buSzTx/>
                <a:buFontTx/>
                <a:buNone/>
              </a:pPr>
              <a:t>43</a:t>
            </a:fld>
            <a:endParaRPr lang="en-US" altLang="en-US" sz="1000" smtClean="0"/>
          </a:p>
        </p:txBody>
      </p:sp>
      <p:pic>
        <p:nvPicPr>
          <p:cNvPr id="48132"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898430"/>
            <a:ext cx="5305425" cy="4495800"/>
          </a:xfrm>
        </p:spPr>
      </p:pic>
      <p:pic>
        <p:nvPicPr>
          <p:cNvPr id="2050" name="Picture 2" descr="http://cfnewsads.thomasnet.com/images/medium/592/5927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008" y="990600"/>
            <a:ext cx="34956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008" y="4046811"/>
            <a:ext cx="3657600" cy="2347419"/>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Sanitary facilities</a:t>
            </a:r>
          </a:p>
        </p:txBody>
      </p:sp>
      <p:sp>
        <p:nvSpPr>
          <p:cNvPr id="4" name="Content Placeholder 3"/>
          <p:cNvSpPr>
            <a:spLocks noGrp="1"/>
          </p:cNvSpPr>
          <p:nvPr>
            <p:ph sz="half" idx="2"/>
          </p:nvPr>
        </p:nvSpPr>
        <p:spPr/>
        <p:txBody>
          <a:bodyPr/>
          <a:lstStyle/>
          <a:p>
            <a:r>
              <a:rPr lang="en-US" altLang="en-US" dirty="0" smtClean="0"/>
              <a:t>… what is missing?</a:t>
            </a:r>
          </a:p>
        </p:txBody>
      </p:sp>
      <p:sp>
        <p:nvSpPr>
          <p:cNvPr id="501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F9F829DA-1C1C-47F3-BAA1-A07CBB09A860}" type="slidenum">
              <a:rPr lang="en-US" altLang="en-US" sz="1000" smtClean="0"/>
              <a:pPr eaLnBrk="1" hangingPunct="1">
                <a:spcBef>
                  <a:spcPct val="0"/>
                </a:spcBef>
                <a:buClrTx/>
                <a:buSzTx/>
                <a:buFontTx/>
                <a:buNone/>
              </a:pPr>
              <a:t>44</a:t>
            </a:fld>
            <a:endParaRPr lang="en-US" altLang="en-US" sz="1000" smtClean="0"/>
          </a:p>
        </p:txBody>
      </p:sp>
      <p:pic>
        <p:nvPicPr>
          <p:cNvPr id="50181" name="Picture 7" descr="MVC-005X"/>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1600200"/>
            <a:ext cx="3759200" cy="4754563"/>
          </a:xfrm>
        </p:spPr>
      </p:pic>
      <p:grpSp>
        <p:nvGrpSpPr>
          <p:cNvPr id="2" name="Group 1"/>
          <p:cNvGrpSpPr/>
          <p:nvPr/>
        </p:nvGrpSpPr>
        <p:grpSpPr>
          <a:xfrm>
            <a:off x="5105400" y="3352800"/>
            <a:ext cx="3706368" cy="2658011"/>
            <a:chOff x="5105400" y="3352800"/>
            <a:chExt cx="3706368" cy="2658011"/>
          </a:xfrm>
        </p:grpSpPr>
        <p:pic>
          <p:nvPicPr>
            <p:cNvPr id="1026" name="Picture 2" descr="Containment 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352800"/>
              <a:ext cx="22479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05400" y="5364480"/>
              <a:ext cx="3706368" cy="646331"/>
            </a:xfrm>
            <a:prstGeom prst="rect">
              <a:avLst/>
            </a:prstGeom>
          </p:spPr>
          <p:txBody>
            <a:bodyPr wrap="square">
              <a:spAutoFit/>
            </a:bodyPr>
            <a:lstStyle/>
            <a:p>
              <a:r>
                <a:rPr lang="en-US" b="1" dirty="0"/>
                <a:t>Secondary Containment Pans</a:t>
              </a:r>
              <a:br>
                <a:rPr lang="en-US" b="1" dirty="0"/>
              </a:br>
              <a:r>
                <a:rPr lang="en-US" b="1" dirty="0"/>
                <a:t>Stormwater Pollutant Protection</a:t>
              </a:r>
              <a:endParaRPr lang="en-US" dirty="0"/>
            </a:p>
          </p:txBody>
        </p:sp>
      </p:grpSp>
      <p:sp>
        <p:nvSpPr>
          <p:cNvPr id="5" name="TextBox 4"/>
          <p:cNvSpPr txBox="1"/>
          <p:nvPr/>
        </p:nvSpPr>
        <p:spPr>
          <a:xfrm>
            <a:off x="2590800" y="2667000"/>
            <a:ext cx="533400" cy="369332"/>
          </a:xfrm>
          <a:prstGeom prst="rect">
            <a:avLst/>
          </a:prstGeom>
          <a:solidFill>
            <a:srgbClr val="996633"/>
          </a:solidFill>
        </p:spPr>
        <p:txBody>
          <a:bodyPr wrap="square" rtlCol="0">
            <a:spAutoFit/>
          </a:bodyPr>
          <a:lstStyle/>
          <a:p>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 and Vehicle Maintenance</a:t>
            </a:r>
            <a:endParaRPr lang="en-US" dirty="0"/>
          </a:p>
        </p:txBody>
      </p:sp>
      <p:sp>
        <p:nvSpPr>
          <p:cNvPr id="4" name="Content Placeholder 3"/>
          <p:cNvSpPr>
            <a:spLocks noGrp="1"/>
          </p:cNvSpPr>
          <p:nvPr>
            <p:ph sz="half" idx="2"/>
          </p:nvPr>
        </p:nvSpPr>
        <p:spPr/>
        <p:txBody>
          <a:bodyPr/>
          <a:lstStyle/>
          <a:p>
            <a:r>
              <a:rPr lang="en-US" dirty="0" smtClean="0"/>
              <a:t>Avoid conducting maintenance at the job site</a:t>
            </a:r>
          </a:p>
          <a:p>
            <a:r>
              <a:rPr lang="en-US" dirty="0" smtClean="0"/>
              <a:t>Use drip pans, absorbent pads, and tarps to contain drips</a:t>
            </a:r>
          </a:p>
          <a:p>
            <a:r>
              <a:rPr lang="en-US" dirty="0" smtClean="0"/>
              <a:t>Clean up small spills and drips immediately</a:t>
            </a:r>
          </a:p>
        </p:txBody>
      </p:sp>
      <p:sp>
        <p:nvSpPr>
          <p:cNvPr id="5" name="Slide Number Placeholder 4"/>
          <p:cNvSpPr>
            <a:spLocks noGrp="1"/>
          </p:cNvSpPr>
          <p:nvPr>
            <p:ph type="sldNum" sz="quarter" idx="12"/>
          </p:nvPr>
        </p:nvSpPr>
        <p:spPr/>
        <p:txBody>
          <a:bodyPr/>
          <a:lstStyle/>
          <a:p>
            <a:pPr>
              <a:defRPr/>
            </a:pPr>
            <a:fld id="{F79549F5-F0C4-47FF-B76F-0732DA43AED6}" type="slidenum">
              <a:rPr lang="en-US" smtClean="0"/>
              <a:pPr>
                <a:defRPr/>
              </a:pPr>
              <a:t>45</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428" y="4648200"/>
            <a:ext cx="225742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Image result for leaking construction equipment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33600"/>
            <a:ext cx="3286125"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5819719"/>
      </p:ext>
    </p:extLst>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dirty="0" smtClean="0"/>
              <a:t>Waste and litter management</a:t>
            </a:r>
          </a:p>
        </p:txBody>
      </p:sp>
      <p:sp>
        <p:nvSpPr>
          <p:cNvPr id="4710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DB341266-0F1B-4BC0-9FA2-CFFA8ACB8B13}" type="slidenum">
              <a:rPr lang="en-US" altLang="en-US" sz="1000" smtClean="0"/>
              <a:pPr eaLnBrk="1" hangingPunct="1">
                <a:spcBef>
                  <a:spcPct val="0"/>
                </a:spcBef>
                <a:buClrTx/>
                <a:buSzTx/>
                <a:buFontTx/>
                <a:buNone/>
              </a:pPr>
              <a:t>46</a:t>
            </a:fld>
            <a:endParaRPr lang="en-US" altLang="en-US" sz="1000" smtClean="0"/>
          </a:p>
        </p:txBody>
      </p:sp>
      <p:pic>
        <p:nvPicPr>
          <p:cNvPr id="47108" name="Picture 2" descr="P1010005"/>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460375" y="1485900"/>
            <a:ext cx="3964223" cy="2286000"/>
          </a:xfrm>
        </p:spPr>
      </p:pic>
      <p:pic>
        <p:nvPicPr>
          <p:cNvPr id="47109"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638800" y="1600200"/>
            <a:ext cx="296227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D:\SANDY-FILES\Dropbox\Sandy's Photos\Trash bins\2014-01-17 14.46.4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114800" y="4142232"/>
            <a:ext cx="47310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result for marin trash bi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295400" y="4416552"/>
            <a:ext cx="1537312"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C:\Users\sandym\Desktop\Ero front page3 Model_2015103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5836" t="22278" r="15581" b="36967"/>
          <a:stretch>
            <a:fillRect/>
          </a:stretch>
        </p:blipFill>
        <p:spPr>
          <a:xfrm>
            <a:off x="2133600" y="381000"/>
            <a:ext cx="6870700" cy="6308725"/>
          </a:xfrm>
        </p:spPr>
      </p:pic>
      <p:sp>
        <p:nvSpPr>
          <p:cNvPr id="51203" name="Title 4"/>
          <p:cNvSpPr>
            <a:spLocks noGrp="1"/>
          </p:cNvSpPr>
          <p:nvPr>
            <p:ph type="title"/>
          </p:nvPr>
        </p:nvSpPr>
        <p:spPr>
          <a:xfrm>
            <a:off x="228600" y="201613"/>
            <a:ext cx="1963674" cy="2438716"/>
          </a:xfrm>
        </p:spPr>
        <p:txBody>
          <a:bodyPr/>
          <a:lstStyle/>
          <a:p>
            <a:r>
              <a:rPr lang="en-US" altLang="en-US" dirty="0" smtClean="0"/>
              <a:t>Layers of BMPs</a:t>
            </a:r>
          </a:p>
        </p:txBody>
      </p:sp>
      <p:sp>
        <p:nvSpPr>
          <p:cNvPr id="4" name="TextBox 3"/>
          <p:cNvSpPr txBox="1"/>
          <p:nvPr/>
        </p:nvSpPr>
        <p:spPr>
          <a:xfrm>
            <a:off x="5562600" y="381000"/>
            <a:ext cx="2286000" cy="381000"/>
          </a:xfrm>
          <a:prstGeom prst="rect">
            <a:avLst/>
          </a:prstGeom>
          <a:solidFill>
            <a:schemeClr val="bg2">
              <a:lumMod val="20000"/>
              <a:lumOff val="80000"/>
            </a:schemeClr>
          </a:solidFill>
        </p:spPr>
        <p:txBody>
          <a:bodyPr>
            <a:spAutoFit/>
          </a:bodyPr>
          <a:lstStyle/>
          <a:p>
            <a:pPr algn="ctr">
              <a:defRPr/>
            </a:pPr>
            <a:r>
              <a:rPr lang="en-US" b="1" dirty="0">
                <a:solidFill>
                  <a:srgbClr val="009900"/>
                </a:solidFill>
                <a:cs typeface="+mn-cs"/>
              </a:rPr>
              <a:t>Erosion Control</a:t>
            </a:r>
          </a:p>
        </p:txBody>
      </p:sp>
      <p:cxnSp>
        <p:nvCxnSpPr>
          <p:cNvPr id="6" name="Straight Arrow Connector 5"/>
          <p:cNvCxnSpPr>
            <a:cxnSpLocks noChangeShapeType="1"/>
            <a:stCxn id="4" idx="1"/>
          </p:cNvCxnSpPr>
          <p:nvPr/>
        </p:nvCxnSpPr>
        <p:spPr bwMode="auto">
          <a:xfrm flipH="1">
            <a:off x="4267200" y="571500"/>
            <a:ext cx="1295400" cy="190500"/>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8" name="Straight Arrow Connector 7"/>
          <p:cNvCxnSpPr>
            <a:cxnSpLocks noChangeShapeType="1"/>
          </p:cNvCxnSpPr>
          <p:nvPr/>
        </p:nvCxnSpPr>
        <p:spPr bwMode="auto">
          <a:xfrm>
            <a:off x="6705600" y="762000"/>
            <a:ext cx="1066800" cy="266700"/>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flipH="1">
            <a:off x="2590800" y="571499"/>
            <a:ext cx="2971800" cy="1143000"/>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sp>
        <p:nvSpPr>
          <p:cNvPr id="13" name="TextBox 12"/>
          <p:cNvSpPr txBox="1"/>
          <p:nvPr/>
        </p:nvSpPr>
        <p:spPr>
          <a:xfrm>
            <a:off x="355600" y="4339272"/>
            <a:ext cx="2108200" cy="369888"/>
          </a:xfrm>
          <a:prstGeom prst="rect">
            <a:avLst/>
          </a:prstGeom>
          <a:solidFill>
            <a:schemeClr val="bg2">
              <a:lumMod val="20000"/>
              <a:lumOff val="80000"/>
            </a:schemeClr>
          </a:solidFill>
        </p:spPr>
        <p:txBody>
          <a:bodyPr wrap="none">
            <a:spAutoFit/>
          </a:bodyPr>
          <a:lstStyle/>
          <a:p>
            <a:pPr algn="ctr">
              <a:defRPr/>
            </a:pPr>
            <a:r>
              <a:rPr lang="en-US" b="1" dirty="0">
                <a:solidFill>
                  <a:srgbClr val="FF0000"/>
                </a:solidFill>
                <a:cs typeface="+mn-cs"/>
              </a:rPr>
              <a:t>Sediment Control</a:t>
            </a:r>
          </a:p>
        </p:txBody>
      </p:sp>
      <p:cxnSp>
        <p:nvCxnSpPr>
          <p:cNvPr id="15" name="Straight Arrow Connector 14"/>
          <p:cNvCxnSpPr>
            <a:cxnSpLocks noChangeShapeType="1"/>
          </p:cNvCxnSpPr>
          <p:nvPr/>
        </p:nvCxnSpPr>
        <p:spPr bwMode="auto">
          <a:xfrm flipV="1">
            <a:off x="1409700" y="3086099"/>
            <a:ext cx="952500" cy="1295401"/>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a:stCxn id="13" idx="0"/>
          </p:cNvCxnSpPr>
          <p:nvPr/>
        </p:nvCxnSpPr>
        <p:spPr bwMode="auto">
          <a:xfrm flipV="1">
            <a:off x="1409700" y="3086099"/>
            <a:ext cx="1565148" cy="125317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flipV="1">
            <a:off x="1436624" y="3200400"/>
            <a:ext cx="4572000" cy="1109916"/>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19"/>
          <p:cNvCxnSpPr>
            <a:cxnSpLocks noChangeShapeType="1"/>
          </p:cNvCxnSpPr>
          <p:nvPr/>
        </p:nvCxnSpPr>
        <p:spPr bwMode="auto">
          <a:xfrm flipV="1">
            <a:off x="1436624" y="2438400"/>
            <a:ext cx="5802376" cy="19431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2" name="Straight Arrow Connector 21"/>
          <p:cNvCxnSpPr>
            <a:cxnSpLocks noChangeShapeType="1"/>
          </p:cNvCxnSpPr>
          <p:nvPr/>
        </p:nvCxnSpPr>
        <p:spPr bwMode="auto">
          <a:xfrm flipV="1">
            <a:off x="1394460" y="3467100"/>
            <a:ext cx="6682740" cy="914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23"/>
          <p:cNvCxnSpPr>
            <a:cxnSpLocks noChangeShapeType="1"/>
          </p:cNvCxnSpPr>
          <p:nvPr/>
        </p:nvCxnSpPr>
        <p:spPr bwMode="auto">
          <a:xfrm flipV="1">
            <a:off x="1436624" y="4267200"/>
            <a:ext cx="5954776" cy="72072"/>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8" name="TextBox 27"/>
          <p:cNvSpPr txBox="1"/>
          <p:nvPr/>
        </p:nvSpPr>
        <p:spPr>
          <a:xfrm>
            <a:off x="5562600" y="4800600"/>
            <a:ext cx="2514600" cy="369888"/>
          </a:xfrm>
          <a:prstGeom prst="rect">
            <a:avLst/>
          </a:prstGeom>
          <a:solidFill>
            <a:schemeClr val="bg2">
              <a:lumMod val="20000"/>
              <a:lumOff val="80000"/>
            </a:schemeClr>
          </a:solidFill>
        </p:spPr>
        <p:txBody>
          <a:bodyPr>
            <a:spAutoFit/>
          </a:bodyPr>
          <a:lstStyle/>
          <a:p>
            <a:pPr algn="ctr">
              <a:defRPr/>
            </a:pPr>
            <a:r>
              <a:rPr lang="en-US" b="1" dirty="0">
                <a:solidFill>
                  <a:srgbClr val="7030A0"/>
                </a:solidFill>
                <a:cs typeface="+mn-cs"/>
              </a:rPr>
              <a:t>Good Housekeeping</a:t>
            </a:r>
          </a:p>
        </p:txBody>
      </p:sp>
      <p:cxnSp>
        <p:nvCxnSpPr>
          <p:cNvPr id="31" name="Straight Arrow Connector 30"/>
          <p:cNvCxnSpPr>
            <a:cxnSpLocks noChangeShapeType="1"/>
            <a:stCxn id="28" idx="0"/>
          </p:cNvCxnSpPr>
          <p:nvPr/>
        </p:nvCxnSpPr>
        <p:spPr bwMode="auto">
          <a:xfrm flipV="1">
            <a:off x="6819900" y="1771649"/>
            <a:ext cx="1714500" cy="3028951"/>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33" name="Straight Arrow Connector 32"/>
          <p:cNvCxnSpPr>
            <a:cxnSpLocks noChangeShapeType="1"/>
          </p:cNvCxnSpPr>
          <p:nvPr/>
        </p:nvCxnSpPr>
        <p:spPr bwMode="auto">
          <a:xfrm flipV="1">
            <a:off x="6846824" y="1257300"/>
            <a:ext cx="18288" cy="3543300"/>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35"/>
          <p:cNvCxnSpPr>
            <a:cxnSpLocks noChangeShapeType="1"/>
          </p:cNvCxnSpPr>
          <p:nvPr/>
        </p:nvCxnSpPr>
        <p:spPr bwMode="auto">
          <a:xfrm flipH="1" flipV="1">
            <a:off x="6324600" y="1143001"/>
            <a:ext cx="522224" cy="3657599"/>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41" name="Straight Arrow Connector 40"/>
          <p:cNvCxnSpPr>
            <a:cxnSpLocks noChangeShapeType="1"/>
            <a:stCxn id="4" idx="1"/>
          </p:cNvCxnSpPr>
          <p:nvPr/>
        </p:nvCxnSpPr>
        <p:spPr bwMode="auto">
          <a:xfrm flipH="1">
            <a:off x="3429000" y="571500"/>
            <a:ext cx="2133600" cy="2400299"/>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sp>
        <p:nvSpPr>
          <p:cNvPr id="51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D2C951DD-6077-45FB-AE5A-12C49019452B}" type="slidenum">
              <a:rPr lang="en-US" altLang="en-US" sz="1000" smtClean="0"/>
              <a:pPr eaLnBrk="1" hangingPunct="1">
                <a:spcBef>
                  <a:spcPct val="0"/>
                </a:spcBef>
                <a:buClrTx/>
                <a:buSzTx/>
                <a:buFontTx/>
                <a:buNone/>
              </a:pPr>
              <a:t>47</a:t>
            </a:fld>
            <a:endParaRPr lang="en-US" altLang="en-US" sz="1000" smtClean="0"/>
          </a:p>
        </p:txBody>
      </p:sp>
      <p:cxnSp>
        <p:nvCxnSpPr>
          <p:cNvPr id="35" name="Straight Arrow Connector 34"/>
          <p:cNvCxnSpPr>
            <a:cxnSpLocks noChangeShapeType="1"/>
          </p:cNvCxnSpPr>
          <p:nvPr/>
        </p:nvCxnSpPr>
        <p:spPr bwMode="auto">
          <a:xfrm flipV="1">
            <a:off x="6855968" y="1714500"/>
            <a:ext cx="916432" cy="3086100"/>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39" name="Straight Arrow Connector 38"/>
          <p:cNvCxnSpPr>
            <a:cxnSpLocks noChangeShapeType="1"/>
          </p:cNvCxnSpPr>
          <p:nvPr/>
        </p:nvCxnSpPr>
        <p:spPr bwMode="auto">
          <a:xfrm flipH="1">
            <a:off x="4191000" y="571499"/>
            <a:ext cx="1371600" cy="4137661"/>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42" name="Straight Arrow Connector 41"/>
          <p:cNvCxnSpPr>
            <a:cxnSpLocks noChangeShapeType="1"/>
            <a:stCxn id="28" idx="0"/>
          </p:cNvCxnSpPr>
          <p:nvPr/>
        </p:nvCxnSpPr>
        <p:spPr bwMode="auto">
          <a:xfrm flipH="1" flipV="1">
            <a:off x="6172200" y="2286001"/>
            <a:ext cx="647700" cy="2514599"/>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500"/>
                                        <p:tgtEl>
                                          <p:spTgt spid="41"/>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0"/>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1"/>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39"/>
                                        </p:tgtEl>
                                        <p:attrNameLst>
                                          <p:attrName>style.visibility</p:attrName>
                                        </p:attrNameLst>
                                      </p:cBhvr>
                                      <p:to>
                                        <p:strVal val="hidden"/>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childTnLst>
                          </p:cTn>
                        </p:par>
                        <p:par>
                          <p:cTn id="52" fill="hold">
                            <p:stCondLst>
                              <p:cond delay="1000"/>
                            </p:stCondLst>
                            <p:childTnLst>
                              <p:par>
                                <p:cTn id="53" presetID="22" presetClass="entr" presetSubtype="4"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par>
                          <p:cTn id="56" fill="hold">
                            <p:stCondLst>
                              <p:cond delay="1500"/>
                            </p:stCondLst>
                            <p:childTnLst>
                              <p:par>
                                <p:cTn id="57" presetID="22" presetClass="entr" presetSubtype="4"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par>
                          <p:cTn id="60" fill="hold">
                            <p:stCondLst>
                              <p:cond delay="2000"/>
                            </p:stCondLst>
                            <p:childTnLst>
                              <p:par>
                                <p:cTn id="61" presetID="22" presetClass="entr" presetSubtype="4"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500"/>
                                        <p:tgtEl>
                                          <p:spTgt spid="24"/>
                                        </p:tgtEl>
                                      </p:cBhvr>
                                    </p:animEffect>
                                  </p:childTnLst>
                                </p:cTn>
                              </p:par>
                            </p:childTnLst>
                          </p:cTn>
                        </p:par>
                        <p:par>
                          <p:cTn id="64" fill="hold">
                            <p:stCondLst>
                              <p:cond delay="2500"/>
                            </p:stCondLst>
                            <p:childTnLst>
                              <p:par>
                                <p:cTn id="65" presetID="22" presetClass="entr" presetSubtype="4"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500"/>
                                        <p:tgtEl>
                                          <p:spTgt spid="1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xit" presetSubtype="0" fill="hold" nodeType="clickEffect">
                                  <p:stCondLst>
                                    <p:cond delay="0"/>
                                  </p:stCondLst>
                                  <p:childTnLst>
                                    <p:set>
                                      <p:cBhvr>
                                        <p:cTn id="71" dur="1" fill="hold">
                                          <p:stCondLst>
                                            <p:cond delay="0"/>
                                          </p:stCondLst>
                                        </p:cTn>
                                        <p:tgtEl>
                                          <p:spTgt spid="1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20"/>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24"/>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18"/>
                                        </p:tgtEl>
                                        <p:attrNameLst>
                                          <p:attrName>style.visibility</p:attrName>
                                        </p:attrNameLst>
                                      </p:cBhvr>
                                      <p:to>
                                        <p:strVal val="hidden"/>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par>
                          <p:cTn id="89" fill="hold">
                            <p:stCondLst>
                              <p:cond delay="0"/>
                            </p:stCondLst>
                            <p:childTnLst>
                              <p:par>
                                <p:cTn id="90" presetID="22" presetClass="entr" presetSubtype="4" fill="hold" nodeType="after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down)">
                                      <p:cBhvr>
                                        <p:cTn id="92" dur="500"/>
                                        <p:tgtEl>
                                          <p:spTgt spid="31"/>
                                        </p:tgtEl>
                                      </p:cBhvr>
                                    </p:animEffect>
                                  </p:childTnLst>
                                </p:cTn>
                              </p:par>
                            </p:childTnLst>
                          </p:cTn>
                        </p:par>
                        <p:par>
                          <p:cTn id="93" fill="hold">
                            <p:stCondLst>
                              <p:cond delay="500"/>
                            </p:stCondLst>
                            <p:childTnLst>
                              <p:par>
                                <p:cTn id="94" presetID="22" presetClass="entr" presetSubtype="4" fill="hold"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wipe(down)">
                                      <p:cBhvr>
                                        <p:cTn id="96" dur="500"/>
                                        <p:tgtEl>
                                          <p:spTgt spid="36"/>
                                        </p:tgtEl>
                                      </p:cBhvr>
                                    </p:animEffect>
                                  </p:childTnLst>
                                </p:cTn>
                              </p:par>
                            </p:childTnLst>
                          </p:cTn>
                        </p:par>
                        <p:par>
                          <p:cTn id="97" fill="hold">
                            <p:stCondLst>
                              <p:cond delay="1000"/>
                            </p:stCondLst>
                            <p:childTnLst>
                              <p:par>
                                <p:cTn id="98" presetID="22" presetClass="entr" presetSubtype="4" fill="hold" nodeType="after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down)">
                                      <p:cBhvr>
                                        <p:cTn id="100" dur="500"/>
                                        <p:tgtEl>
                                          <p:spTgt spid="33"/>
                                        </p:tgtEl>
                                      </p:cBhvr>
                                    </p:animEffect>
                                  </p:childTnLst>
                                </p:cTn>
                              </p:par>
                            </p:childTnLst>
                          </p:cTn>
                        </p:par>
                        <p:par>
                          <p:cTn id="101" fill="hold">
                            <p:stCondLst>
                              <p:cond delay="1500"/>
                            </p:stCondLst>
                            <p:childTnLst>
                              <p:par>
                                <p:cTn id="102" presetID="22" presetClass="entr" presetSubtype="4" fill="hold" nodeType="after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wipe(down)">
                                      <p:cBhvr>
                                        <p:cTn id="104" dur="500"/>
                                        <p:tgtEl>
                                          <p:spTgt spid="42"/>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42"/>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31"/>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36"/>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3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3"/>
          <p:cNvSpPr>
            <a:spLocks noGrp="1"/>
          </p:cNvSpPr>
          <p:nvPr>
            <p:ph sz="half" idx="2"/>
          </p:nvPr>
        </p:nvSpPr>
        <p:spPr>
          <a:xfrm>
            <a:off x="5486400" y="1600200"/>
            <a:ext cx="3352800" cy="3505200"/>
          </a:xfrm>
        </p:spPr>
        <p:txBody>
          <a:bodyPr/>
          <a:lstStyle/>
          <a:p>
            <a:pPr marL="0" indent="0">
              <a:buFont typeface="Wingdings" pitchFamily="2" charset="2"/>
              <a:buNone/>
            </a:pPr>
            <a:r>
              <a:rPr lang="en-US" altLang="en-US" sz="3200" dirty="0" smtClean="0"/>
              <a:t>MCSTOPPP Minimum Control Measures</a:t>
            </a:r>
          </a:p>
          <a:p>
            <a:pPr marL="0" indent="0">
              <a:buFont typeface="Wingdings" pitchFamily="2" charset="2"/>
              <a:buNone/>
            </a:pPr>
            <a:endParaRPr lang="en-US" altLang="en-US" sz="3600" dirty="0" smtClean="0"/>
          </a:p>
          <a:p>
            <a:pPr marL="344488" indent="-344488">
              <a:buFont typeface="Wingdings" pitchFamily="2" charset="2"/>
              <a:buNone/>
            </a:pPr>
            <a:r>
              <a:rPr lang="en-US" altLang="en-US" sz="1800" dirty="0" smtClean="0"/>
              <a:t>*	Appendix in Applicant Package</a:t>
            </a:r>
          </a:p>
        </p:txBody>
      </p:sp>
      <p:sp>
        <p:nvSpPr>
          <p:cNvPr id="3072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3D28C3C8-59DA-4248-A212-4FFF39C2E570}" type="slidenum">
              <a:rPr lang="en-US" altLang="en-US" sz="1000" smtClean="0">
                <a:solidFill>
                  <a:srgbClr val="D1EAEE"/>
                </a:solidFill>
              </a:rPr>
              <a:pPr eaLnBrk="1" hangingPunct="1">
                <a:spcBef>
                  <a:spcPct val="0"/>
                </a:spcBef>
                <a:buClrTx/>
                <a:buSzTx/>
                <a:buFontTx/>
                <a:buNone/>
              </a:pPr>
              <a:t>48</a:t>
            </a:fld>
            <a:endParaRPr lang="en-US" altLang="en-US" sz="1000" smtClean="0">
              <a:solidFill>
                <a:srgbClr val="D1EAEE"/>
              </a:solidFill>
            </a:endParaRPr>
          </a:p>
        </p:txBody>
      </p:sp>
      <p:sp>
        <p:nvSpPr>
          <p:cNvPr id="30725" name="Slide Number Placeholder 3"/>
          <p:cNvSpPr txBox="1">
            <a:spLocks/>
          </p:cNvSpPr>
          <p:nvPr/>
        </p:nvSpPr>
        <p:spPr bwMode="auto">
          <a:xfrm>
            <a:off x="67056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algn="r" eaLnBrk="1" hangingPunct="1">
              <a:spcBef>
                <a:spcPct val="0"/>
              </a:spcBef>
              <a:buClrTx/>
              <a:buSzTx/>
              <a:buFontTx/>
              <a:buNone/>
            </a:pPr>
            <a:fld id="{1C470CD5-E248-4AFA-B772-2E4901AEB259}" type="slidenum">
              <a:rPr lang="en-US" altLang="en-US" sz="1000"/>
              <a:pPr algn="r" eaLnBrk="1" hangingPunct="1">
                <a:spcBef>
                  <a:spcPct val="0"/>
                </a:spcBef>
                <a:buClrTx/>
                <a:buSzTx/>
                <a:buFontTx/>
                <a:buNone/>
              </a:pPr>
              <a:t>48</a:t>
            </a:fld>
            <a:endParaRPr lang="en-US" altLang="en-US" sz="1000"/>
          </a:p>
        </p:txBody>
      </p:sp>
      <p:pic>
        <p:nvPicPr>
          <p:cNvPr id="8" name="Picture 2" descr="C:\Users\sandym\Desktop\Pages from Small Projects BMPs 11-03-2015.jp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a:stretch/>
        </p:blipFill>
        <p:spPr bwMode="auto">
          <a:xfrm>
            <a:off x="152400" y="0"/>
            <a:ext cx="493834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3"/>
          <p:cNvSpPr>
            <a:spLocks noGrp="1"/>
          </p:cNvSpPr>
          <p:nvPr>
            <p:ph sz="half" idx="2"/>
          </p:nvPr>
        </p:nvSpPr>
        <p:spPr>
          <a:xfrm>
            <a:off x="5257800" y="1600200"/>
            <a:ext cx="3581400" cy="3505200"/>
          </a:xfrm>
        </p:spPr>
        <p:txBody>
          <a:bodyPr/>
          <a:lstStyle/>
          <a:p>
            <a:pPr marL="0" indent="0">
              <a:buFont typeface="Wingdings" pitchFamily="2" charset="2"/>
              <a:buNone/>
            </a:pPr>
            <a:r>
              <a:rPr lang="en-US" altLang="en-US" sz="3200" smtClean="0"/>
              <a:t>MCSTOPPP Trench Dewatering BMPs</a:t>
            </a:r>
          </a:p>
          <a:p>
            <a:pPr marL="0" indent="0">
              <a:buFont typeface="Wingdings" pitchFamily="2" charset="2"/>
              <a:buNone/>
            </a:pPr>
            <a:r>
              <a:rPr lang="en-US" altLang="en-US" sz="1800" smtClean="0">
                <a:solidFill>
                  <a:srgbClr val="000000"/>
                </a:solidFill>
              </a:rPr>
              <a:t>*Appendix in Applicant Package</a:t>
            </a:r>
          </a:p>
          <a:p>
            <a:pPr marL="0" indent="0">
              <a:buFont typeface="Wingdings" pitchFamily="2" charset="2"/>
              <a:buNone/>
            </a:pPr>
            <a:endParaRPr lang="en-US" altLang="en-US" sz="3600" smtClean="0"/>
          </a:p>
        </p:txBody>
      </p:sp>
      <p:sp>
        <p:nvSpPr>
          <p:cNvPr id="3174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61B7DE3F-0ED5-4812-8427-E671C4A6322A}" type="slidenum">
              <a:rPr lang="en-US" altLang="en-US" sz="1000" smtClean="0">
                <a:solidFill>
                  <a:srgbClr val="D1EAEE"/>
                </a:solidFill>
              </a:rPr>
              <a:pPr eaLnBrk="1" hangingPunct="1">
                <a:spcBef>
                  <a:spcPct val="0"/>
                </a:spcBef>
                <a:buClrTx/>
                <a:buSzTx/>
                <a:buFontTx/>
                <a:buNone/>
              </a:pPr>
              <a:t>49</a:t>
            </a:fld>
            <a:endParaRPr lang="en-US" altLang="en-US" sz="1000" smtClean="0">
              <a:solidFill>
                <a:srgbClr val="D1EAEE"/>
              </a:solidFill>
            </a:endParaRPr>
          </a:p>
        </p:txBody>
      </p:sp>
      <p:pic>
        <p:nvPicPr>
          <p:cNvPr id="31748" name="Picture 2" descr="C:\Users\sandym\Desktop\Pages from MCSTOPPP ESCP Applicant Pkg 20140605.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52400"/>
            <a:ext cx="4691063" cy="6492875"/>
          </a:xfrm>
          <a:ln w="3175" cap="sq">
            <a:solidFill>
              <a:srgbClr val="000000"/>
            </a:solidFill>
            <a:miter lim="800000"/>
          </a:ln>
          <a:effectLst>
            <a:outerShdw blurRad="57150" dist="50800" dir="2700000" algn="tl" rotWithShape="0">
              <a:srgbClr val="000000">
                <a:alpha val="40000"/>
              </a:srgbClr>
            </a:outerShdw>
          </a:effectLst>
        </p:spPr>
      </p:pic>
      <p:sp>
        <p:nvSpPr>
          <p:cNvPr id="31749" name="Slide Number Placeholder 3"/>
          <p:cNvSpPr txBox="1">
            <a:spLocks/>
          </p:cNvSpPr>
          <p:nvPr/>
        </p:nvSpPr>
        <p:spPr bwMode="auto">
          <a:xfrm>
            <a:off x="67056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algn="r" eaLnBrk="1" hangingPunct="1">
              <a:spcBef>
                <a:spcPct val="0"/>
              </a:spcBef>
              <a:buClrTx/>
              <a:buSzTx/>
              <a:buFontTx/>
              <a:buNone/>
            </a:pPr>
            <a:fld id="{FBD83F49-BFAD-4D9F-AE9D-3DA1D9198066}" type="slidenum">
              <a:rPr lang="en-US" altLang="en-US" sz="1000"/>
              <a:pPr algn="r" eaLnBrk="1" hangingPunct="1">
                <a:spcBef>
                  <a:spcPct val="0"/>
                </a:spcBef>
                <a:buClrTx/>
                <a:buSzTx/>
                <a:buFontTx/>
                <a:buNone/>
              </a:pPr>
              <a:t>49</a:t>
            </a:fld>
            <a:endParaRPr lang="en-US" altLang="en-US" sz="1000"/>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a:xfrm>
            <a:off x="381000" y="2209800"/>
            <a:ext cx="1752600" cy="2241550"/>
          </a:xfrm>
        </p:spPr>
        <p:txBody>
          <a:bodyPr/>
          <a:lstStyle/>
          <a:p>
            <a:r>
              <a:rPr lang="en-US" altLang="en-US" sz="3600" smtClean="0"/>
              <a:t>Layers of BMPs</a:t>
            </a:r>
          </a:p>
        </p:txBody>
      </p:sp>
      <p:pic>
        <p:nvPicPr>
          <p:cNvPr id="7171" name="Picture 6" descr="C:\Users\sandym\Desktop\Ero front page3 Model_2015103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5836" t="22278" r="15581" b="36967"/>
          <a:stretch>
            <a:fillRect/>
          </a:stretch>
        </p:blipFill>
        <p:spPr>
          <a:xfrm>
            <a:off x="2133600" y="381000"/>
            <a:ext cx="6870700" cy="6308725"/>
          </a:xfrm>
        </p:spPr>
      </p:pic>
      <p:sp>
        <p:nvSpPr>
          <p:cNvPr id="71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0DA97255-969D-4DA0-BCA6-360A28664432}" type="slidenum">
              <a:rPr lang="en-US" altLang="en-US" sz="1000" smtClean="0"/>
              <a:pPr eaLnBrk="1" hangingPunct="1">
                <a:spcBef>
                  <a:spcPct val="0"/>
                </a:spcBef>
                <a:buClrTx/>
                <a:buSzTx/>
                <a:buFontTx/>
                <a:buNone/>
              </a:pPr>
              <a:t>5</a:t>
            </a:fld>
            <a:endParaRPr lang="en-US" altLang="en-US" sz="1000" smtClean="0"/>
          </a:p>
        </p:txBody>
      </p:sp>
      <p:sp>
        <p:nvSpPr>
          <p:cNvPr id="7173"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277813"/>
            <a:ext cx="6096000" cy="1139825"/>
          </a:xfrm>
        </p:spPr>
        <p:txBody>
          <a:bodyPr/>
          <a:lstStyle/>
          <a:p>
            <a:r>
              <a:rPr lang="en-US" altLang="en-US" dirty="0" smtClean="0"/>
              <a:t>Where to get more BMP info</a:t>
            </a:r>
          </a:p>
        </p:txBody>
      </p:sp>
      <p:sp>
        <p:nvSpPr>
          <p:cNvPr id="52227" name="Content Placeholder 2"/>
          <p:cNvSpPr>
            <a:spLocks noGrp="1"/>
          </p:cNvSpPr>
          <p:nvPr>
            <p:ph idx="1"/>
          </p:nvPr>
        </p:nvSpPr>
        <p:spPr>
          <a:xfrm>
            <a:off x="304800" y="1600200"/>
            <a:ext cx="6324600" cy="4495800"/>
          </a:xfrm>
        </p:spPr>
        <p:txBody>
          <a:bodyPr/>
          <a:lstStyle/>
          <a:p>
            <a:r>
              <a:rPr lang="en-US" altLang="en-US" sz="2400" dirty="0" smtClean="0"/>
              <a:t>CASQA California BMP Handbook, Construction</a:t>
            </a:r>
          </a:p>
          <a:p>
            <a:pPr lvl="2"/>
            <a:r>
              <a:rPr lang="en-US" altLang="en-US" dirty="0" smtClean="0">
                <a:hlinkClick r:id="rId2"/>
              </a:rPr>
              <a:t>www.casqa.org</a:t>
            </a:r>
            <a:r>
              <a:rPr lang="en-US" altLang="en-US" dirty="0" smtClean="0"/>
              <a:t> </a:t>
            </a:r>
          </a:p>
          <a:p>
            <a:r>
              <a:rPr lang="en-US" altLang="en-US" sz="2400" dirty="0" smtClean="0"/>
              <a:t>Caltrans Stormwater Quality Handbook, Construction Site BMP Manual</a:t>
            </a:r>
          </a:p>
          <a:p>
            <a:pPr lvl="2"/>
            <a:r>
              <a:rPr lang="en-US" altLang="en-US" sz="1600" b="1" dirty="0" smtClean="0">
                <a:hlinkClick r:id="rId3"/>
              </a:rPr>
              <a:t>http://www.dot.ca.gov/hq/construc/stormwater/manuals.htm</a:t>
            </a:r>
            <a:r>
              <a:rPr lang="en-US" altLang="en-US" sz="1600" b="1" dirty="0" smtClean="0"/>
              <a:t> </a:t>
            </a:r>
          </a:p>
          <a:p>
            <a:r>
              <a:rPr lang="en-US" altLang="en-US" sz="2400" dirty="0" smtClean="0"/>
              <a:t>Erosion and Sediment Control Field Manual</a:t>
            </a:r>
          </a:p>
          <a:p>
            <a:pPr lvl="1"/>
            <a:r>
              <a:rPr lang="en-US" altLang="en-US" sz="2000" dirty="0" smtClean="0"/>
              <a:t>San Francisco Bay Regional Water Quality Control Board (2002) </a:t>
            </a:r>
          </a:p>
          <a:p>
            <a:pPr lvl="2"/>
            <a:r>
              <a:rPr lang="en-US" altLang="en-US" dirty="0" smtClean="0"/>
              <a:t>Out of print</a:t>
            </a:r>
          </a:p>
        </p:txBody>
      </p:sp>
      <p:sp>
        <p:nvSpPr>
          <p:cNvPr id="522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1C4F324A-C800-47A2-991E-9BC612885021}" type="slidenum">
              <a:rPr lang="en-US" altLang="en-US" sz="1000" smtClean="0"/>
              <a:pPr eaLnBrk="1" hangingPunct="1">
                <a:spcBef>
                  <a:spcPct val="0"/>
                </a:spcBef>
                <a:buClrTx/>
                <a:buSzTx/>
                <a:buFontTx/>
                <a:buNone/>
              </a:pPr>
              <a:t>50</a:t>
            </a:fld>
            <a:endParaRPr lang="en-US" altLang="en-US" sz="1000" smtClean="0"/>
          </a:p>
        </p:txBody>
      </p:sp>
      <p:pic>
        <p:nvPicPr>
          <p:cNvPr id="6" name="Picture 2" descr="C:\Documents and Settings\SandyM.LWA\My Documents\My Pictures\CASQA_Cvr_StrmWt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025" y="533400"/>
            <a:ext cx="2413000" cy="32004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Documents and Settings\SandyM.LWA\desktop\Caltrans Cnst Manual Jpgs\CSBMPM_303_Final_Page_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350" y="3962400"/>
            <a:ext cx="2371725" cy="28352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altLang="en-US" smtClean="0"/>
          </a:p>
        </p:txBody>
      </p:sp>
      <p:sp>
        <p:nvSpPr>
          <p:cNvPr id="5325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FE21586B-E5FD-4B4C-AA25-764C2DB9E633}" type="slidenum">
              <a:rPr lang="en-US" altLang="en-US" sz="1000" smtClean="0"/>
              <a:pPr eaLnBrk="1" hangingPunct="1">
                <a:spcBef>
                  <a:spcPct val="0"/>
                </a:spcBef>
                <a:buClrTx/>
                <a:buSzTx/>
                <a:buFontTx/>
                <a:buNone/>
              </a:pPr>
              <a:t>51</a:t>
            </a:fld>
            <a:endParaRPr lang="en-US" altLang="en-US" sz="1000" smtClean="0"/>
          </a:p>
        </p:txBody>
      </p:sp>
      <p:pic>
        <p:nvPicPr>
          <p:cNvPr id="53252" name="Picture 2" descr="D:\SANDY-FILES\Dropbox\Sandy's Photos\Marin\Marin July 2014\Lagunitas Creek\IMG_20140720_144449_16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extBox 4"/>
          <p:cNvSpPr txBox="1"/>
          <p:nvPr/>
        </p:nvSpPr>
        <p:spPr>
          <a:xfrm>
            <a:off x="0" y="2819400"/>
            <a:ext cx="4803775" cy="1323975"/>
          </a:xfrm>
          <a:prstGeom prst="rect">
            <a:avLst/>
          </a:prstGeom>
          <a:noFill/>
        </p:spPr>
        <p:txBody>
          <a:bodyPr wrap="none">
            <a:spAutoFit/>
          </a:bodyPr>
          <a:lstStyle/>
          <a:p>
            <a:pPr>
              <a:defRPr/>
            </a:pPr>
            <a:r>
              <a:rPr lang="en-US" sz="8000" dirty="0">
                <a:solidFill>
                  <a:schemeClr val="bg2">
                    <a:lumMod val="60000"/>
                    <a:lumOff val="40000"/>
                  </a:schemeClr>
                </a:solidFill>
                <a:cs typeface="+mn-cs"/>
              </a:rPr>
              <a:t>Questions</a:t>
            </a: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Connecting the dots between BMPs and activities</a:t>
            </a:r>
          </a:p>
        </p:txBody>
      </p:sp>
      <p:sp>
        <p:nvSpPr>
          <p:cNvPr id="41987" name="Text Placeholder 5"/>
          <p:cNvSpPr>
            <a:spLocks noGrp="1"/>
          </p:cNvSpPr>
          <p:nvPr>
            <p:ph type="body" idx="1"/>
          </p:nvPr>
        </p:nvSpPr>
        <p:spPr/>
        <p:txBody>
          <a:bodyPr/>
          <a:lstStyle/>
          <a:p>
            <a:r>
              <a:rPr lang="en-US" altLang="en-US" smtClean="0"/>
              <a:t>Construction Activities</a:t>
            </a:r>
          </a:p>
        </p:txBody>
      </p:sp>
      <p:sp>
        <p:nvSpPr>
          <p:cNvPr id="41988" name="Content Placeholder 6"/>
          <p:cNvSpPr>
            <a:spLocks noGrp="1"/>
          </p:cNvSpPr>
          <p:nvPr>
            <p:ph sz="half" idx="2"/>
          </p:nvPr>
        </p:nvSpPr>
        <p:spPr/>
        <p:txBody>
          <a:bodyPr/>
          <a:lstStyle/>
          <a:p>
            <a:r>
              <a:rPr lang="en-US" altLang="en-US" smtClean="0"/>
              <a:t>Grading</a:t>
            </a:r>
          </a:p>
          <a:p>
            <a:r>
              <a:rPr lang="en-US" altLang="en-US" smtClean="0"/>
              <a:t>Concrete</a:t>
            </a:r>
          </a:p>
          <a:p>
            <a:r>
              <a:rPr lang="en-US" altLang="en-US" smtClean="0"/>
              <a:t>Trash</a:t>
            </a:r>
          </a:p>
          <a:p>
            <a:r>
              <a:rPr lang="en-US" altLang="en-US" smtClean="0"/>
              <a:t>Clearing</a:t>
            </a:r>
          </a:p>
          <a:p>
            <a:r>
              <a:rPr lang="en-US" altLang="en-US" smtClean="0"/>
              <a:t>Painting</a:t>
            </a:r>
          </a:p>
          <a:p>
            <a:r>
              <a:rPr lang="en-US" altLang="en-US" smtClean="0"/>
              <a:t>Fueling</a:t>
            </a:r>
          </a:p>
          <a:p>
            <a:r>
              <a:rPr lang="en-US" altLang="en-US" smtClean="0"/>
              <a:t>Landscaping materials</a:t>
            </a:r>
          </a:p>
          <a:p>
            <a:endParaRPr lang="en-US" altLang="en-US" smtClean="0"/>
          </a:p>
        </p:txBody>
      </p:sp>
      <p:sp>
        <p:nvSpPr>
          <p:cNvPr id="41989" name="Text Placeholder 7"/>
          <p:cNvSpPr>
            <a:spLocks noGrp="1"/>
          </p:cNvSpPr>
          <p:nvPr>
            <p:ph type="body" sz="quarter" idx="3"/>
          </p:nvPr>
        </p:nvSpPr>
        <p:spPr/>
        <p:txBody>
          <a:bodyPr/>
          <a:lstStyle/>
          <a:p>
            <a:r>
              <a:rPr lang="en-US" altLang="en-US" smtClean="0"/>
              <a:t>BMP Categories</a:t>
            </a:r>
          </a:p>
        </p:txBody>
      </p:sp>
      <p:sp>
        <p:nvSpPr>
          <p:cNvPr id="41990" name="Content Placeholder 8"/>
          <p:cNvSpPr>
            <a:spLocks noGrp="1"/>
          </p:cNvSpPr>
          <p:nvPr>
            <p:ph sz="quarter" idx="4"/>
          </p:nvPr>
        </p:nvSpPr>
        <p:spPr/>
        <p:txBody>
          <a:bodyPr/>
          <a:lstStyle/>
          <a:p>
            <a:r>
              <a:rPr lang="en-US" altLang="en-US" sz="3600" smtClean="0"/>
              <a:t>Erosion Controls</a:t>
            </a:r>
          </a:p>
          <a:p>
            <a:r>
              <a:rPr lang="en-US" altLang="en-US" sz="3600" smtClean="0"/>
              <a:t>Sediment Controls</a:t>
            </a:r>
          </a:p>
          <a:p>
            <a:r>
              <a:rPr lang="en-US" altLang="en-US" sz="3600" smtClean="0"/>
              <a:t>Good Housekeeping</a:t>
            </a:r>
            <a:endParaRPr lang="en-US" altLang="en-US" smtClean="0"/>
          </a:p>
          <a:p>
            <a:endParaRPr lang="en-US" altLang="en-US" smtClean="0"/>
          </a:p>
        </p:txBody>
      </p:sp>
      <p:cxnSp>
        <p:nvCxnSpPr>
          <p:cNvPr id="13319" name="Straight Arrow Connector 12"/>
          <p:cNvCxnSpPr>
            <a:cxnSpLocks noChangeShapeType="1"/>
            <a:endCxn id="41990" idx="1"/>
          </p:cNvCxnSpPr>
          <p:nvPr/>
        </p:nvCxnSpPr>
        <p:spPr bwMode="auto">
          <a:xfrm>
            <a:off x="2133600" y="2819400"/>
            <a:ext cx="2511425" cy="1331913"/>
          </a:xfrm>
          <a:prstGeom prst="straightConnector1">
            <a:avLst/>
          </a:prstGeom>
          <a:noFill/>
          <a:ln w="1905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13320" name="Straight Arrow Connector 17"/>
          <p:cNvCxnSpPr>
            <a:cxnSpLocks noChangeShapeType="1"/>
          </p:cNvCxnSpPr>
          <p:nvPr/>
        </p:nvCxnSpPr>
        <p:spPr bwMode="auto">
          <a:xfrm>
            <a:off x="2133600" y="4191000"/>
            <a:ext cx="2514600" cy="76200"/>
          </a:xfrm>
          <a:prstGeom prst="straightConnector1">
            <a:avLst/>
          </a:prstGeom>
          <a:noFill/>
          <a:ln w="1905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13321" name="Straight Arrow Connector 20"/>
          <p:cNvCxnSpPr>
            <a:cxnSpLocks noChangeShapeType="1"/>
          </p:cNvCxnSpPr>
          <p:nvPr/>
        </p:nvCxnSpPr>
        <p:spPr bwMode="auto">
          <a:xfrm>
            <a:off x="1981200" y="2438400"/>
            <a:ext cx="2438400" cy="77788"/>
          </a:xfrm>
          <a:prstGeom prst="straightConnector1">
            <a:avLst/>
          </a:prstGeom>
          <a:noFill/>
          <a:ln w="1905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3322" name="Straight Arrow Connector 23"/>
          <p:cNvCxnSpPr>
            <a:cxnSpLocks noChangeShapeType="1"/>
          </p:cNvCxnSpPr>
          <p:nvPr/>
        </p:nvCxnSpPr>
        <p:spPr bwMode="auto">
          <a:xfrm>
            <a:off x="1981200" y="2438400"/>
            <a:ext cx="2514600" cy="68580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323" name="Straight Arrow Connector 27"/>
          <p:cNvCxnSpPr>
            <a:cxnSpLocks noChangeShapeType="1"/>
            <a:endCxn id="41988" idx="3"/>
          </p:cNvCxnSpPr>
          <p:nvPr/>
        </p:nvCxnSpPr>
        <p:spPr bwMode="auto">
          <a:xfrm>
            <a:off x="1676400" y="3276600"/>
            <a:ext cx="2820988" cy="874713"/>
          </a:xfrm>
          <a:prstGeom prst="straightConnector1">
            <a:avLst/>
          </a:prstGeom>
          <a:noFill/>
          <a:ln w="1905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13324" name="Straight Arrow Connector 30"/>
          <p:cNvCxnSpPr>
            <a:cxnSpLocks noChangeShapeType="1"/>
          </p:cNvCxnSpPr>
          <p:nvPr/>
        </p:nvCxnSpPr>
        <p:spPr bwMode="auto">
          <a:xfrm flipV="1">
            <a:off x="1981200" y="4419600"/>
            <a:ext cx="2667000" cy="228600"/>
          </a:xfrm>
          <a:prstGeom prst="straightConnector1">
            <a:avLst/>
          </a:prstGeom>
          <a:noFill/>
          <a:ln w="1905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13325" name="Straight Arrow Connector 33"/>
          <p:cNvCxnSpPr>
            <a:cxnSpLocks noChangeShapeType="1"/>
          </p:cNvCxnSpPr>
          <p:nvPr/>
        </p:nvCxnSpPr>
        <p:spPr bwMode="auto">
          <a:xfrm flipV="1">
            <a:off x="3962400" y="4495800"/>
            <a:ext cx="685800" cy="609600"/>
          </a:xfrm>
          <a:prstGeom prst="straightConnector1">
            <a:avLst/>
          </a:prstGeom>
          <a:noFill/>
          <a:ln w="1905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13326" name="Straight Arrow Connector 40"/>
          <p:cNvCxnSpPr>
            <a:cxnSpLocks noChangeShapeType="1"/>
          </p:cNvCxnSpPr>
          <p:nvPr/>
        </p:nvCxnSpPr>
        <p:spPr bwMode="auto">
          <a:xfrm flipV="1">
            <a:off x="2057400" y="2590800"/>
            <a:ext cx="2514600" cy="1123156"/>
          </a:xfrm>
          <a:prstGeom prst="straightConnector1">
            <a:avLst/>
          </a:prstGeom>
          <a:noFill/>
          <a:ln w="1905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3327" name="Straight Arrow Connector 42"/>
          <p:cNvCxnSpPr>
            <a:cxnSpLocks noChangeShapeType="1"/>
          </p:cNvCxnSpPr>
          <p:nvPr/>
        </p:nvCxnSpPr>
        <p:spPr bwMode="auto">
          <a:xfrm flipV="1">
            <a:off x="2057400" y="3200400"/>
            <a:ext cx="2362200" cy="513556"/>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328" name="Straight Arrow Connector 47"/>
          <p:cNvCxnSpPr>
            <a:cxnSpLocks noChangeShapeType="1"/>
          </p:cNvCxnSpPr>
          <p:nvPr/>
        </p:nvCxnSpPr>
        <p:spPr bwMode="auto">
          <a:xfrm rot="5400000" flipH="1" flipV="1">
            <a:off x="3124200" y="3505200"/>
            <a:ext cx="2438400" cy="762000"/>
          </a:xfrm>
          <a:prstGeom prst="straightConnector1">
            <a:avLst/>
          </a:prstGeom>
          <a:noFill/>
          <a:ln w="1905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3329" name="Straight Arrow Connector 51"/>
          <p:cNvCxnSpPr>
            <a:cxnSpLocks noChangeShapeType="1"/>
          </p:cNvCxnSpPr>
          <p:nvPr/>
        </p:nvCxnSpPr>
        <p:spPr bwMode="auto">
          <a:xfrm rot="5400000" flipH="1" flipV="1">
            <a:off x="3505200" y="3810000"/>
            <a:ext cx="1752600" cy="83820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821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D0CFE093-478E-4ADC-B362-D5C386DB1EFF}" type="slidenum">
              <a:rPr lang="en-US" altLang="en-US" sz="1000" smtClean="0"/>
              <a:pPr eaLnBrk="1" hangingPunct="1">
                <a:spcBef>
                  <a:spcPct val="0"/>
                </a:spcBef>
                <a:buClrTx/>
                <a:buSzTx/>
                <a:buFontTx/>
                <a:buNone/>
              </a:pPr>
              <a:t>6</a:t>
            </a:fld>
            <a:endParaRPr lang="en-US" altLang="en-US" sz="1000" smtClean="0"/>
          </a:p>
        </p:txBody>
      </p:sp>
      <p:sp>
        <p:nvSpPr>
          <p:cNvPr id="8211"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9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9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90">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98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98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988">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988">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988">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98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988">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98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32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331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332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3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3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332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332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33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32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D:\SANDY-FILES\Dropbox\Sandy's Photos\ESC Photos\BMP Workshop May 2015\20150502_142318.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410200" y="3886200"/>
            <a:ext cx="3581400" cy="2314575"/>
          </a:xfrm>
          <a:noFill/>
        </p:spPr>
      </p:pic>
      <p:sp>
        <p:nvSpPr>
          <p:cNvPr id="9219" name="Title 1"/>
          <p:cNvSpPr>
            <a:spLocks noGrp="1"/>
          </p:cNvSpPr>
          <p:nvPr>
            <p:ph type="title"/>
          </p:nvPr>
        </p:nvSpPr>
        <p:spPr/>
        <p:txBody>
          <a:bodyPr/>
          <a:lstStyle/>
          <a:p>
            <a:r>
              <a:rPr lang="en-US" altLang="en-US" smtClean="0">
                <a:solidFill>
                  <a:srgbClr val="009900"/>
                </a:solidFill>
              </a:rPr>
              <a:t>Erosion Control</a:t>
            </a:r>
          </a:p>
        </p:txBody>
      </p:sp>
      <p:sp>
        <p:nvSpPr>
          <p:cNvPr id="9220" name="Content Placeholder 6"/>
          <p:cNvSpPr>
            <a:spLocks noGrp="1"/>
          </p:cNvSpPr>
          <p:nvPr>
            <p:ph sz="half" idx="1"/>
          </p:nvPr>
        </p:nvSpPr>
        <p:spPr>
          <a:xfrm>
            <a:off x="457200" y="1600200"/>
            <a:ext cx="4918075" cy="4495800"/>
          </a:xfrm>
        </p:spPr>
        <p:txBody>
          <a:bodyPr/>
          <a:lstStyle/>
          <a:p>
            <a:r>
              <a:rPr lang="en-US" altLang="en-US" smtClean="0"/>
              <a:t>Protects soil and prevents soil particles from becoming detached by rainfall, flowing water or wind</a:t>
            </a:r>
          </a:p>
          <a:p>
            <a:r>
              <a:rPr lang="en-US" altLang="en-US" smtClean="0"/>
              <a:t>Soil protected as a resource</a:t>
            </a:r>
          </a:p>
          <a:p>
            <a:r>
              <a:rPr lang="en-US" altLang="en-US" smtClean="0"/>
              <a:t>Source controls that prevent soil from becoming a pollutant</a:t>
            </a:r>
          </a:p>
        </p:txBody>
      </p:sp>
      <p:pic>
        <p:nvPicPr>
          <p:cNvPr id="9221" name="Picture 2" descr="C:\Documents and Settings\SandyM.LWA\My Documents\My Pictures\Photo Library\Erosion and Sediment Control\Photos from Greg Naffz\IMG_00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173163"/>
            <a:ext cx="354647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C:\Documents and Settings\SandyM.LWA\Local Settings\Temporary Internet Files\Content.IE5\HWBI3N6C\MC90019746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5486400"/>
            <a:ext cx="15954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0F5D5592-127F-4692-AAD6-FC95D715AA8C}" type="slidenum">
              <a:rPr lang="en-US" altLang="en-US" sz="1000" smtClean="0"/>
              <a:pPr eaLnBrk="1" hangingPunct="1">
                <a:spcBef>
                  <a:spcPct val="0"/>
                </a:spcBef>
                <a:buClrTx/>
                <a:buSzTx/>
                <a:buFontTx/>
                <a:buNone/>
              </a:pPr>
              <a:t>7</a:t>
            </a:fld>
            <a:endParaRPr lang="en-US" altLang="en-US" sz="1000" smtClean="0"/>
          </a:p>
        </p:txBody>
      </p:sp>
      <p:sp>
        <p:nvSpPr>
          <p:cNvPr id="9224"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457200" y="457200"/>
            <a:ext cx="8229600" cy="914400"/>
          </a:xfrm>
        </p:spPr>
        <p:txBody>
          <a:bodyPr/>
          <a:lstStyle/>
          <a:p>
            <a:pPr eaLnBrk="1" hangingPunct="1"/>
            <a:r>
              <a:rPr lang="en-US" altLang="en-US" sz="3600" dirty="0" smtClean="0"/>
              <a:t>MCSTOPPP Minimum Control Measures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33640115"/>
              </p:ext>
            </p:extLst>
          </p:nvPr>
        </p:nvGraphicFramePr>
        <p:xfrm>
          <a:off x="685800" y="1752600"/>
          <a:ext cx="7086600" cy="4633688"/>
        </p:xfrm>
        <a:graphic>
          <a:graphicData uri="http://schemas.openxmlformats.org/drawingml/2006/table">
            <a:tbl>
              <a:tblPr firstRow="1" bandRow="1">
                <a:tableStyleId>{69CF1AB2-1976-4502-BF36-3FF5EA218861}</a:tableStyleId>
              </a:tblPr>
              <a:tblGrid>
                <a:gridCol w="7086600"/>
              </a:tblGrid>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3200" dirty="0" smtClean="0"/>
                        <a:t>Erosion Controls</a:t>
                      </a:r>
                      <a:endParaRPr lang="en-US" sz="3200" b="0" dirty="0"/>
                    </a:p>
                  </a:txBody>
                  <a:tcPr marT="45727" marB="45727"/>
                </a:tc>
              </a:tr>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t>Scheduling</a:t>
                      </a:r>
                      <a:endParaRPr lang="en-US" sz="3200" b="0" dirty="0"/>
                    </a:p>
                  </a:txBody>
                  <a:tcPr marT="45727" marB="45727"/>
                </a:tc>
              </a:tr>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t>Protect existing vegetation</a:t>
                      </a:r>
                      <a:endParaRPr lang="en-US" sz="3200" b="0" dirty="0"/>
                    </a:p>
                  </a:txBody>
                  <a:tcPr marT="45727" marB="45727"/>
                </a:tc>
              </a:tr>
              <a:tr h="579211">
                <a:tc>
                  <a:txBody>
                    <a:bodyPr/>
                    <a:lstStyle/>
                    <a:p>
                      <a:r>
                        <a:rPr lang="en-US" sz="3200" b="0" dirty="0" smtClean="0"/>
                        <a:t>Creek</a:t>
                      </a:r>
                      <a:r>
                        <a:rPr lang="en-US" sz="3200" b="0" baseline="0" dirty="0" smtClean="0"/>
                        <a:t> set backs</a:t>
                      </a:r>
                      <a:endParaRPr lang="en-US" sz="3200" b="0" dirty="0"/>
                    </a:p>
                  </a:txBody>
                  <a:tcPr marT="45727" marB="45727"/>
                </a:tc>
              </a:tr>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Soil cover</a:t>
                      </a:r>
                      <a:endParaRPr lang="en-US" sz="3200" dirty="0"/>
                    </a:p>
                  </a:txBody>
                  <a:tcPr marT="45727" marB="45727"/>
                </a:tc>
              </a:tr>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t>Soil</a:t>
                      </a:r>
                      <a:r>
                        <a:rPr lang="en-US" sz="3200" b="0" baseline="0" dirty="0" smtClean="0"/>
                        <a:t> preparation/roughening</a:t>
                      </a:r>
                      <a:endParaRPr lang="en-US" sz="3200" dirty="0" smtClean="0"/>
                    </a:p>
                  </a:txBody>
                  <a:tcPr marT="45727" marB="45727"/>
                </a:tc>
              </a:tr>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Erosion control</a:t>
                      </a:r>
                      <a:r>
                        <a:rPr lang="en-US" sz="3200" baseline="0" dirty="0" smtClean="0"/>
                        <a:t> </a:t>
                      </a:r>
                      <a:r>
                        <a:rPr lang="en-US" sz="3200" dirty="0" smtClean="0"/>
                        <a:t>blankets</a:t>
                      </a:r>
                    </a:p>
                  </a:txBody>
                  <a:tcPr marT="45727" marB="45727"/>
                </a:tc>
              </a:tr>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Revegetation</a:t>
                      </a:r>
                    </a:p>
                  </a:txBody>
                  <a:tcPr marT="45727" marB="45727"/>
                </a:tc>
              </a:tr>
            </a:tbl>
          </a:graphicData>
        </a:graphic>
      </p:graphicFrame>
      <p:sp>
        <p:nvSpPr>
          <p:cNvPr id="1128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CDF37539-5C83-4D95-8F75-C90C6D60D946}" type="slidenum">
              <a:rPr lang="en-US" altLang="en-US" sz="1000" smtClean="0"/>
              <a:pPr eaLnBrk="1" hangingPunct="1">
                <a:spcBef>
                  <a:spcPct val="0"/>
                </a:spcBef>
                <a:buClrTx/>
                <a:buSzTx/>
                <a:buFontTx/>
                <a:buNone/>
              </a:pPr>
              <a:t>8</a:t>
            </a:fld>
            <a:endParaRPr lang="en-US" altLang="en-US" sz="1000" smtClean="0"/>
          </a:p>
        </p:txBody>
      </p:sp>
      <p:sp>
        <p:nvSpPr>
          <p:cNvPr id="11286"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smtClean="0"/>
              <a:t>Benefits of vegetation</a:t>
            </a:r>
          </a:p>
        </p:txBody>
      </p:sp>
      <p:pic>
        <p:nvPicPr>
          <p:cNvPr id="12292" name="Content Placeholder 4"/>
          <p:cNvPicPr>
            <a:picLocks noGrp="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1524000"/>
            <a:ext cx="4038600" cy="3795012"/>
          </a:xfr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766F005E-5EDE-4771-AEAE-B2CC7732DEE7}" type="slidenum">
              <a:rPr lang="en-US" altLang="en-US" sz="1000" smtClean="0"/>
              <a:pPr eaLnBrk="1" hangingPunct="1">
                <a:spcBef>
                  <a:spcPct val="0"/>
                </a:spcBef>
                <a:buClrTx/>
                <a:buSzTx/>
                <a:buFontTx/>
                <a:buNone/>
              </a:pPr>
              <a:t>9</a:t>
            </a:fld>
            <a:endParaRPr lang="en-US" altLang="en-US" sz="1000" smtClean="0"/>
          </a:p>
        </p:txBody>
      </p:sp>
      <p:sp>
        <p:nvSpPr>
          <p:cNvPr id="12293"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pic>
        <p:nvPicPr>
          <p:cNvPr id="7" name="Picture 3" descr="D:\SANDY-FILES\Dropbox\Sandy's Photos\WCIECA field trips\CIMG247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572000" y="3429000"/>
            <a:ext cx="4387310" cy="3291840"/>
          </a:xfrm>
        </p:spPr>
      </p:pic>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Design Template">
  <a:themeElements>
    <a:clrScheme name="Custom 3">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000000"/>
      </a:hlink>
      <a:folHlink>
        <a:srgbClr val="000000"/>
      </a:folHlink>
    </a:clrScheme>
    <a:fontScheme name="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sign Template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Design Template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Design Template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Design Template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Design Template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Design Template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Design Template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Design Template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Final Presentation Template May 2006</Template>
  <TotalTime>3642</TotalTime>
  <Words>1738</Words>
  <Application>Microsoft Office PowerPoint</Application>
  <PresentationFormat>On-screen Show (4:3)</PresentationFormat>
  <Paragraphs>357</Paragraphs>
  <Slides>51</Slides>
  <Notes>28</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Design Template</vt:lpstr>
      <vt:lpstr>Construction  Stormwater Best Management Practices </vt:lpstr>
      <vt:lpstr>Disclaimer</vt:lpstr>
      <vt:lpstr>Basic principles of stormwater quality protection</vt:lpstr>
      <vt:lpstr>A few common sources of water pollutants on construction sites</vt:lpstr>
      <vt:lpstr>Layers of BMPs</vt:lpstr>
      <vt:lpstr>Connecting the dots between BMPs and activities</vt:lpstr>
      <vt:lpstr>Erosion Control</vt:lpstr>
      <vt:lpstr>MCSTOPPP Minimum Control Measures</vt:lpstr>
      <vt:lpstr>Benefits of vegetation</vt:lpstr>
      <vt:lpstr>Sediment Control</vt:lpstr>
      <vt:lpstr>MCSTOPPP Minimum Control Measures</vt:lpstr>
      <vt:lpstr>Good Housekeeping</vt:lpstr>
      <vt:lpstr>MCSTOPPP Minimum Control Measures</vt:lpstr>
      <vt:lpstr>Erosion Control BMPs</vt:lpstr>
      <vt:lpstr>Scheduling</vt:lpstr>
      <vt:lpstr>Preserve vegetation and  creek setbacks</vt:lpstr>
      <vt:lpstr>Preserve vegetation</vt:lpstr>
      <vt:lpstr>Soil cover</vt:lpstr>
      <vt:lpstr>Track walked slope treated with hydromulch</vt:lpstr>
      <vt:lpstr>Slope treated with hydromulch</vt:lpstr>
      <vt:lpstr>Compost blankets</vt:lpstr>
      <vt:lpstr>Soil preparation and roughening</vt:lpstr>
      <vt:lpstr>Comparison of smooth and track walked slopes</vt:lpstr>
      <vt:lpstr>Erosion control blankets</vt:lpstr>
      <vt:lpstr>Wildlife friendly products</vt:lpstr>
      <vt:lpstr>PowerPoint Presentation</vt:lpstr>
      <vt:lpstr>Sediment Control</vt:lpstr>
      <vt:lpstr>Tracking control</vt:lpstr>
      <vt:lpstr>Stabilized entrance/exit</vt:lpstr>
      <vt:lpstr>PowerPoint Presentation</vt:lpstr>
      <vt:lpstr>PowerPoint Presentation</vt:lpstr>
      <vt:lpstr>Fiber rolls (wattles)  Type 1 installation</vt:lpstr>
      <vt:lpstr>Fiber rolls (wattles)  Type 2 installation</vt:lpstr>
      <vt:lpstr>PowerPoint Presentation</vt:lpstr>
      <vt:lpstr>Silt fence – pay attention to the trench</vt:lpstr>
      <vt:lpstr>Tug test</vt:lpstr>
      <vt:lpstr>Drain inlet protection     last line of defense</vt:lpstr>
      <vt:lpstr>Setting up a treatment train to the drain</vt:lpstr>
      <vt:lpstr>Storm drain inlet protection</vt:lpstr>
      <vt:lpstr>Good Housekeeping</vt:lpstr>
      <vt:lpstr>Concrete washout</vt:lpstr>
      <vt:lpstr>Stockpile management</vt:lpstr>
      <vt:lpstr>Hazardous materials management</vt:lpstr>
      <vt:lpstr>Sanitary facilities</vt:lpstr>
      <vt:lpstr>Equipment and Vehicle Maintenance</vt:lpstr>
      <vt:lpstr>Waste and litter management</vt:lpstr>
      <vt:lpstr>Layers of BMPs</vt:lpstr>
      <vt:lpstr>PowerPoint Presentation</vt:lpstr>
      <vt:lpstr>PowerPoint Presentation</vt:lpstr>
      <vt:lpstr>Where to get more BMP info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Sandy Mathews</dc:creator>
  <cp:lastModifiedBy>Sandy Mathews</cp:lastModifiedBy>
  <cp:revision>309</cp:revision>
  <dcterms:created xsi:type="dcterms:W3CDTF">2007-12-27T20:07:35Z</dcterms:created>
  <dcterms:modified xsi:type="dcterms:W3CDTF">2015-11-10T01:01:00Z</dcterms:modified>
</cp:coreProperties>
</file>