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6" r:id="rId3"/>
    <p:sldId id="259" r:id="rId4"/>
    <p:sldId id="260" r:id="rId5"/>
    <p:sldId id="261" r:id="rId6"/>
    <p:sldId id="262" r:id="rId7"/>
    <p:sldId id="275" r:id="rId8"/>
    <p:sldId id="276" r:id="rId9"/>
    <p:sldId id="277" r:id="rId10"/>
    <p:sldId id="278" r:id="rId11"/>
    <p:sldId id="279" r:id="rId12"/>
    <p:sldId id="263" r:id="rId13"/>
    <p:sldId id="264" r:id="rId14"/>
    <p:sldId id="265" r:id="rId15"/>
    <p:sldId id="269" r:id="rId16"/>
    <p:sldId id="266" r:id="rId17"/>
    <p:sldId id="267" r:id="rId18"/>
    <p:sldId id="268" r:id="rId19"/>
    <p:sldId id="270" r:id="rId20"/>
    <p:sldId id="271" r:id="rId21"/>
    <p:sldId id="272" r:id="rId22"/>
    <p:sldId id="273"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91A23-A613-40C9-8BF4-9D225E123E4A}" v="14876" dt="2018-11-08T00:21:48.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42807" autoAdjust="0"/>
  </p:normalViewPr>
  <p:slideViewPr>
    <p:cSldViewPr snapToGrid="0">
      <p:cViewPr varScale="1">
        <p:scale>
          <a:sx n="49" d="100"/>
          <a:sy n="49" d="100"/>
        </p:scale>
        <p:origin x="2892" y="42"/>
      </p:cViewPr>
      <p:guideLst/>
    </p:cSldViewPr>
  </p:slideViewPr>
  <p:notesTextViewPr>
    <p:cViewPr>
      <p:scale>
        <a:sx n="1" d="1"/>
        <a:sy n="1" d="1"/>
      </p:scale>
      <p:origin x="0" y="0"/>
    </p:cViewPr>
  </p:notesTextViewPr>
  <p:notesViewPr>
    <p:cSldViewPr snapToGrid="0">
      <p:cViewPr varScale="1">
        <p:scale>
          <a:sx n="45" d="100"/>
          <a:sy n="45" d="100"/>
        </p:scale>
        <p:origin x="2046" y="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7E630-A8F3-446A-9AD1-79F0C794A6F4}" type="datetimeFigureOut">
              <a:rPr lang="en-US" smtClean="0"/>
              <a:t>11/14/2018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FF2F8-6B57-4A86-96EA-A766B5DF46D4}" type="slidenum">
              <a:rPr lang="en-US" smtClean="0"/>
              <a:t>‹#›</a:t>
            </a:fld>
            <a:endParaRPr lang="en-US"/>
          </a:p>
        </p:txBody>
      </p:sp>
    </p:spTree>
    <p:extLst>
      <p:ext uri="{BB962C8B-B14F-4D97-AF65-F5344CB8AC3E}">
        <p14:creationId xmlns:p14="http://schemas.microsoft.com/office/powerpoint/2010/main" val="3782493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total]</a:t>
            </a:r>
          </a:p>
          <a:p>
            <a:endParaRPr lang="en-US" dirty="0"/>
          </a:p>
          <a:p>
            <a:r>
              <a:rPr lang="en-US" dirty="0"/>
              <a:t>Thank you all for taking time out of your busy days and lives to attend this meeting today. </a:t>
            </a:r>
          </a:p>
          <a:p>
            <a:endParaRPr lang="en-US" dirty="0"/>
          </a:p>
          <a:p>
            <a:pPr rtl="0" fontAlgn="base"/>
            <a:r>
              <a:rPr lang="en-US" sz="1200" b="0" i="0" u="none" strike="noStrike" kern="1200" dirty="0">
                <a:solidFill>
                  <a:schemeClr val="tx1"/>
                </a:solidFill>
                <a:effectLst/>
                <a:latin typeface="+mn-lt"/>
                <a:ea typeface="+mn-ea"/>
                <a:cs typeface="+mn-cs"/>
              </a:rPr>
              <a:t>I am going to provide a quick overview of what we’ll cover today so we can make sure we are all on the same page. </a:t>
            </a:r>
            <a:r>
              <a:rPr lang="en-US" sz="1200" b="0" i="0" kern="1200" dirty="0">
                <a:solidFill>
                  <a:schemeClr val="tx1"/>
                </a:solidFill>
                <a:effectLst/>
                <a:latin typeface="+mn-lt"/>
                <a:ea typeface="+mn-ea"/>
                <a:cs typeface="+mn-cs"/>
              </a:rPr>
              <a:t>​There are some slight changes from the agenda I originally sent out – hoping that this streamlines our time together.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-First we’ll get ourselves acquainted through a land acknowledgement and an exercise that will allow us to dive deeper into who each of us are</a:t>
            </a:r>
          </a:p>
          <a:p>
            <a:pPr rtl="0" fontAlgn="base"/>
            <a:r>
              <a:rPr lang="en-US" sz="1200" b="0" i="0" kern="1200" dirty="0">
                <a:solidFill>
                  <a:schemeClr val="tx1"/>
                </a:solidFill>
                <a:effectLst/>
                <a:latin typeface="+mn-lt"/>
                <a:ea typeface="+mn-ea"/>
                <a:cs typeface="+mn-cs"/>
              </a:rPr>
              <a:t>-Then, we’re going to talk about the various frameworks and key issues that we need to address to be successful not only as a group but within the larger Drawdown project and beyond</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 get to take a 15 min break. If at any time you want to take a personal timeout for a snack, to walk around, or check your phone, feel free to do it! We want you all to be comfortable.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-Next, we are jumping into what are the opportunities and challenges we face as they relate to increasing our use of renewable energy; we’ll get to show off our ideas for solutions</a:t>
            </a:r>
          </a:p>
          <a:p>
            <a:pPr rtl="0" fontAlgn="base"/>
            <a:r>
              <a:rPr lang="en-US" sz="1200" b="0" i="0" kern="1200" dirty="0">
                <a:solidFill>
                  <a:schemeClr val="tx1"/>
                </a:solidFill>
                <a:effectLst/>
                <a:latin typeface="+mn-lt"/>
                <a:ea typeface="+mn-ea"/>
                <a:cs typeface="+mn-cs"/>
              </a:rPr>
              <a:t>-We’ll work together to brainstorm goals and strategies for reaching those goals.</a:t>
            </a:r>
          </a:p>
          <a:p>
            <a:pPr rtl="0" fontAlgn="base"/>
            <a:r>
              <a:rPr lang="en-US" sz="1200" b="0" i="0" kern="1200" dirty="0">
                <a:solidFill>
                  <a:schemeClr val="tx1"/>
                </a:solidFill>
                <a:effectLst/>
                <a:latin typeface="+mn-lt"/>
                <a:ea typeface="+mn-ea"/>
                <a:cs typeface="+mn-cs"/>
              </a:rPr>
              <a:t>-Finally, we’ll close with an overview of our schedule moving forward, meeting format, and our relationship to other Drawdown groups. </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Before we dive in – I’d love to do a fun exercise!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What ice cream flavor best represents who you are and why? </a:t>
            </a:r>
            <a:r>
              <a:rPr lang="en-US" sz="1200" b="0" i="0" kern="1200" dirty="0">
                <a:solidFill>
                  <a:schemeClr val="tx1"/>
                </a:solidFill>
                <a:effectLst/>
                <a:latin typeface="+mn-lt"/>
                <a:ea typeface="+mn-ea"/>
                <a:cs typeface="+mn-cs"/>
              </a:rPr>
              <a:t>​</a:t>
            </a:r>
          </a:p>
          <a:p>
            <a:endParaRPr lang="en-US" dirty="0"/>
          </a:p>
          <a:p>
            <a:r>
              <a:rPr lang="en-US" b="1" dirty="0"/>
              <a:t>Alex</a:t>
            </a:r>
            <a:r>
              <a:rPr lang="en-US" dirty="0"/>
              <a:t> – I’m going to go with Three Twins (started in San Rafael), Dad’s Cardamom. It’s a unique flavor, unusual and slightly unexpected, but also complex and a classic flavor in Eastern cooking. It’s more spicy than sweet, but well-balanced.</a:t>
            </a:r>
          </a:p>
          <a:p>
            <a:r>
              <a:rPr lang="en-US" dirty="0"/>
              <a:t>Anybody else want to quickly share?</a:t>
            </a:r>
          </a:p>
          <a:p>
            <a:endParaRPr lang="en-US" dirty="0"/>
          </a:p>
          <a:p>
            <a:r>
              <a:rPr lang="en-US" dirty="0"/>
              <a:t>[2 min]</a:t>
            </a:r>
          </a:p>
          <a:p>
            <a:endParaRPr lang="en-US" dirty="0"/>
          </a:p>
          <a:p>
            <a:r>
              <a:rPr lang="en-US" dirty="0"/>
              <a:t>OK – back to the serious stuff:</a:t>
            </a:r>
          </a:p>
          <a:p>
            <a:br>
              <a:rPr lang="en-US" dirty="0"/>
            </a:br>
            <a:r>
              <a:rPr lang="en-US" dirty="0"/>
              <a:t>What is Drawdown?</a:t>
            </a:r>
          </a:p>
          <a:p>
            <a:r>
              <a:rPr lang="en-US" sz="1200" kern="1200" dirty="0">
                <a:solidFill>
                  <a:schemeClr val="tx1"/>
                </a:solidFill>
                <a:effectLst/>
                <a:latin typeface="+mn-lt"/>
                <a:ea typeface="+mn-ea"/>
                <a:cs typeface="+mn-cs"/>
              </a:rPr>
              <a:t>Drawdown: Marin is a community-driven campaign to do our part to dramatically reduce greenhouse gas emissions and prepare for climate change impacts.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Drawdown: Marin aims to put a comprehensive plan into action and is aligned with State guidance and regulations and the solutions-oriented approach of  Paul Hawken’s “Project Drawdown.”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County, with input and support from the entire community, will work to eliminate fossil fuel use and “draw down” carbon emissions by designing and implementing solutions in 6 Focus Areas: </a:t>
            </a:r>
          </a:p>
          <a:p>
            <a:r>
              <a:rPr lang="en-US" sz="1200" kern="1200" dirty="0">
                <a:solidFill>
                  <a:schemeClr val="tx1"/>
                </a:solidFill>
                <a:effectLst/>
                <a:latin typeface="+mn-lt"/>
                <a:ea typeface="+mn-ea"/>
                <a:cs typeface="+mn-cs"/>
              </a:rPr>
              <a:t>Renewable Energy, Transportation, Buildings + Infrastructure, Local Food + Food Waste, Carbon Sequestration, Climate Resilient Communities</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a:t>
            </a:fld>
            <a:endParaRPr lang="en-US"/>
          </a:p>
        </p:txBody>
      </p:sp>
    </p:spTree>
    <p:extLst>
      <p:ext uri="{BB962C8B-B14F-4D97-AF65-F5344CB8AC3E}">
        <p14:creationId xmlns:p14="http://schemas.microsoft.com/office/powerpoint/2010/main" val="70352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[4 min]</a:t>
            </a:r>
          </a:p>
          <a:p>
            <a:endParaRPr lang="en-US" u="sng" dirty="0"/>
          </a:p>
          <a:p>
            <a:r>
              <a:rPr lang="en-US" u="sng" dirty="0"/>
              <a:t>The U-Process</a:t>
            </a:r>
          </a:p>
          <a:p>
            <a:endParaRPr lang="en-US" dirty="0"/>
          </a:p>
          <a:p>
            <a:r>
              <a:rPr lang="en-US" dirty="0"/>
              <a:t>This framework says that we can gain insight into tough problems by cultivating certain capacities and the right conditions. These are not new capacities or unique but by the “hyperrational West” has buried them. We often respond to complex problems by deploying solutions that we’re most familiar with, but we really need to respond in a much deeper and more thoughtful way. </a:t>
            </a:r>
          </a:p>
          <a:p>
            <a:endParaRPr lang="en-US" dirty="0"/>
          </a:p>
          <a:p>
            <a:r>
              <a:rPr lang="en-US" dirty="0"/>
              <a:t>The U-Process as 3 phases (sensing, presencing, and realizing) and 7 capacities needed to move through those phases (suspending, redirecting, letting go, letting come, crystallizing, prototyping, and institutionalizing). </a:t>
            </a:r>
          </a:p>
          <a:p>
            <a:r>
              <a:rPr lang="en-US" dirty="0"/>
              <a:t>The goal is to create the conditions that lead us toward regeneration. </a:t>
            </a:r>
          </a:p>
          <a:p>
            <a:endParaRPr lang="en-US" dirty="0"/>
          </a:p>
          <a:p>
            <a:r>
              <a:rPr lang="en-US" dirty="0"/>
              <a:t>Sensing – uncover the system as a whole and the realities of that system</a:t>
            </a:r>
          </a:p>
          <a:p>
            <a:r>
              <a:rPr lang="en-US" dirty="0"/>
              <a:t>Presencing – uncover our deeper understanding of what is going on</a:t>
            </a:r>
          </a:p>
          <a:p>
            <a:r>
              <a:rPr lang="en-US" dirty="0"/>
              <a:t>Realizing – multiple, rapid conclusions that unfold over time – clarity about what we need to do next</a:t>
            </a:r>
          </a:p>
          <a:p>
            <a:endParaRPr lang="en-US" dirty="0"/>
          </a:p>
          <a:p>
            <a:r>
              <a:rPr lang="en-US" dirty="0"/>
              <a:t>The U-process says that we need to just “start” – throw out lots of ideas, see what ones are good ones, try and fail quick and try again. </a:t>
            </a:r>
          </a:p>
          <a:p>
            <a:r>
              <a:rPr lang="en-US" dirty="0"/>
              <a:t>As a Collaborative, we need to immerse ourselves in the system to understand why is a solution needed, who will it impact, who thinks it’s a bad idea?, who thinks it’s a good idea?, has something like this been done before, what happened?</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10</a:t>
            </a:fld>
            <a:endParaRPr lang="en-US"/>
          </a:p>
        </p:txBody>
      </p:sp>
    </p:spTree>
    <p:extLst>
      <p:ext uri="{BB962C8B-B14F-4D97-AF65-F5344CB8AC3E}">
        <p14:creationId xmlns:p14="http://schemas.microsoft.com/office/powerpoint/2010/main" val="1260094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+ 5 min for questions]</a:t>
            </a:r>
          </a:p>
          <a:p>
            <a:endParaRPr lang="en-US" dirty="0"/>
          </a:p>
          <a:p>
            <a:r>
              <a:rPr lang="en-US" dirty="0"/>
              <a:t>**to recap, there are several common themes that thread these different models/frameworks together:</a:t>
            </a:r>
          </a:p>
          <a:p>
            <a:endParaRPr lang="en-US" dirty="0"/>
          </a:p>
          <a:p>
            <a:r>
              <a:rPr lang="en-US" dirty="0"/>
              <a:t>-the system is big and we are all interconnected, how will our actions impact all of the system components?</a:t>
            </a:r>
          </a:p>
          <a:p>
            <a:r>
              <a:rPr lang="en-US" dirty="0"/>
              <a:t>-what are the old structures, paradigms, and feedback loops that we need to be aware of to make real change?</a:t>
            </a:r>
          </a:p>
          <a:p>
            <a:r>
              <a:rPr lang="en-US" dirty="0"/>
              <a:t>-we are facing tough and complex problems, what are the biases, assumptions, and life experiences that we each bring to the table that might influence our work</a:t>
            </a:r>
          </a:p>
          <a:p>
            <a:r>
              <a:rPr lang="en-US" dirty="0"/>
              <a:t>-how do we make systemic and institutional change by considering all people and designing solutions with all stakeholders in mind?</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11</a:t>
            </a:fld>
            <a:endParaRPr lang="en-US"/>
          </a:p>
        </p:txBody>
      </p:sp>
    </p:spTree>
    <p:extLst>
      <p:ext uri="{BB962C8B-B14F-4D97-AF65-F5344CB8AC3E}">
        <p14:creationId xmlns:p14="http://schemas.microsoft.com/office/powerpoint/2010/main" val="3851856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a:p>
            <a:endParaRPr lang="en-US" dirty="0"/>
          </a:p>
          <a:p>
            <a:r>
              <a:rPr lang="en-US" dirty="0"/>
              <a:t>All of the frameworks we just discussed touch on the idea that we really need to be designing solutions with ALL stakeholders in mind. We need to acknowledge that our current system doesn’t necessarily lead to </a:t>
            </a:r>
            <a:r>
              <a:rPr lang="en-US" b="1" dirty="0"/>
              <a:t>equitable</a:t>
            </a:r>
            <a:r>
              <a:rPr lang="en-US" b="0" dirty="0"/>
              <a:t> access to resources. A core tenant of Drawdown and the vision of the Board of Supervisors is to figure out how can Drawdown address those inequities? </a:t>
            </a:r>
            <a:r>
              <a:rPr lang="en-US" dirty="0"/>
              <a:t> </a:t>
            </a:r>
          </a:p>
          <a:p>
            <a:endParaRPr lang="en-US" dirty="0"/>
          </a:p>
          <a:p>
            <a:r>
              <a:rPr lang="en-US" b="0" dirty="0"/>
              <a:t>The word equity is showing up more and more in state legislation, grant program guidelines, local government plans, and in philanthropic circles. I’m sure we’ve all seen this word in conferences, featured prominently in a plenary session and breakout sessions. Bringing equity to the forefront of peoples’ minds is important but some feel that the word “equity” is being co-opted by organizations that don’t really understand what it means or how to go about achieving it. </a:t>
            </a:r>
          </a:p>
          <a:p>
            <a:endParaRPr lang="en-US" b="0" dirty="0"/>
          </a:p>
          <a:p>
            <a:r>
              <a:rPr lang="en-US" b="0" dirty="0"/>
              <a:t>A couple of years ago, Stanford asked staff at foundations across the US, some considered to be leading so-called equity work, if there was a common definition of equity. Very few foundations had a clear definition of what equity means internally much less in the field. </a:t>
            </a:r>
          </a:p>
          <a:p>
            <a:endParaRPr lang="en-US" b="0" dirty="0"/>
          </a:p>
          <a:p>
            <a:r>
              <a:rPr lang="en-US" b="0" dirty="0"/>
              <a:t>The Annie E. Casey Foundation describes equity as distinct from diversity (numerical representation of different types of people) and inclusion (action or state of including or being included within a group or structure). Equity is also different than equality – everyone has the same amount of something despite their existing needs or assets. </a:t>
            </a:r>
          </a:p>
          <a:p>
            <a:endParaRPr lang="en-US" b="0" dirty="0"/>
          </a:p>
          <a:p>
            <a:r>
              <a:rPr lang="en-US" b="0" dirty="0"/>
              <a:t>I recently attended the County’s Cultural Competency training, required for all County employees. We also talked about what is equity and said, “achieving equity is when identity has no impact on outcome”. </a:t>
            </a:r>
          </a:p>
          <a:p>
            <a:r>
              <a:rPr lang="en-US" b="0" dirty="0"/>
              <a:t>Specifically, race, socio-economic status, gender, etc. should not directly correlate to your ability to achieve your desired outcome. And we all should consider how these components of our identity interplay and prevent us from developing equitable solutions. </a:t>
            </a:r>
          </a:p>
          <a:p>
            <a:r>
              <a:rPr lang="en-US" b="0" dirty="0"/>
              <a:t> </a:t>
            </a:r>
          </a:p>
          <a:p>
            <a:endParaRPr lang="en-US" b="0" dirty="0"/>
          </a:p>
          <a:p>
            <a:r>
              <a:rPr lang="en-US" b="0" dirty="0"/>
              <a:t>Is anyone willing to share a definition of equity they have heard before or one that they use in their work or personal life? </a:t>
            </a:r>
          </a:p>
          <a:p>
            <a:endParaRPr lang="en-US" b="0" dirty="0"/>
          </a:p>
          <a:p>
            <a:r>
              <a:rPr lang="en-US" b="0" dirty="0"/>
              <a:t>-We don’t need to agree to a single definition of equity, but we all should think deeply about what an equitable future looks like where everyone has access not only to the resources they need now but the resources that are needed to make them “whole” and repair the inequities they have experienced previously.</a:t>
            </a:r>
          </a:p>
          <a:p>
            <a:endParaRPr lang="en-US" b="0" dirty="0"/>
          </a:p>
          <a:p>
            <a:endParaRPr lang="en-US" b="0" dirty="0"/>
          </a:p>
          <a:p>
            <a:r>
              <a:rPr lang="en-US" b="0" i="1" dirty="0"/>
              <a:t>Why does this all matter for our work?</a:t>
            </a:r>
          </a:p>
          <a:p>
            <a:r>
              <a:rPr lang="en-US" b="0" dirty="0"/>
              <a:t>We have an opportunity to be proactive and be leaders in our community. Drawdown: Marin and you all in this Collaborative can address historical inequities and create a more equitable future by framing the challenges, opportunities, and solutions in a way that is equitable for all people. We can develop solutions that are not just about using 100% renewable energy but take into account other parts of the “system” we talked about before. For example, how can all people realize the environmental and financial benefits of using 100% Renewable Energy?</a:t>
            </a:r>
          </a:p>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12</a:t>
            </a:fld>
            <a:endParaRPr lang="en-US"/>
          </a:p>
        </p:txBody>
      </p:sp>
    </p:spTree>
    <p:extLst>
      <p:ext uri="{BB962C8B-B14F-4D97-AF65-F5344CB8AC3E}">
        <p14:creationId xmlns:p14="http://schemas.microsoft.com/office/powerpoint/2010/main" val="1519800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Futura" panose="02000503020000020003" pitchFamily="2" charset="0"/>
              </a:rPr>
              <a:t>[8 min]</a:t>
            </a:r>
          </a:p>
          <a:p>
            <a:endParaRPr lang="en-US" sz="1200" dirty="0">
              <a:solidFill>
                <a:schemeClr val="bg1"/>
              </a:solidFill>
              <a:latin typeface="Futura" panose="02000503020000020003" pitchFamily="2" charset="0"/>
            </a:endParaRPr>
          </a:p>
          <a:p>
            <a:r>
              <a:rPr lang="en-US" sz="1200" dirty="0">
                <a:solidFill>
                  <a:schemeClr val="bg1"/>
                </a:solidFill>
                <a:latin typeface="Futura" panose="02000503020000020003" pitchFamily="2" charset="0"/>
              </a:rPr>
              <a:t>So, we are all in this together and to really formalize this, we are all going to make a formal pledge to one another to be active and thoughtful participants in this working group moving forward. This pledge will ensure that we have shared visions for our work together and that we are accountable to one another. </a:t>
            </a:r>
          </a:p>
          <a:p>
            <a:endParaRPr lang="en-US" sz="1200" dirty="0">
              <a:solidFill>
                <a:schemeClr val="bg1"/>
              </a:solidFill>
              <a:latin typeface="Futura" panose="02000503020000020003" pitchFamily="2" charset="0"/>
            </a:endParaRPr>
          </a:p>
          <a:p>
            <a:r>
              <a:rPr lang="en-US" sz="1200" dirty="0">
                <a:solidFill>
                  <a:schemeClr val="bg1"/>
                </a:solidFill>
                <a:latin typeface="Futura" panose="02000503020000020003" pitchFamily="2" charset="0"/>
              </a:rPr>
              <a:t>Some key components of the pledge I wanted to highlight:</a:t>
            </a:r>
          </a:p>
          <a:p>
            <a:endParaRPr lang="en-US" sz="1200" dirty="0">
              <a:solidFill>
                <a:schemeClr val="bg1"/>
              </a:solidFill>
              <a:latin typeface="Futura" panose="02000503020000020003" pitchFamily="2" charset="0"/>
            </a:endParaRPr>
          </a:p>
          <a:p>
            <a:r>
              <a:rPr lang="en-US" sz="1200" dirty="0">
                <a:solidFill>
                  <a:schemeClr val="bg1"/>
                </a:solidFill>
                <a:latin typeface="Futura" panose="02000503020000020003" pitchFamily="2" charset="0"/>
              </a:rPr>
              <a:t>Step up and Step Back – I encourage you to think about your fellow group members. Take a moment to look around and evaluate if there are folks who haven’t had a chance to speak and consider taking a step back so they can step up and share. </a:t>
            </a:r>
          </a:p>
          <a:p>
            <a:r>
              <a:rPr lang="en-US" sz="1200" dirty="0">
                <a:solidFill>
                  <a:schemeClr val="bg1"/>
                </a:solidFill>
                <a:latin typeface="Futura" panose="02000503020000020003" pitchFamily="2" charset="0"/>
              </a:rPr>
              <a:t>“And” instead of “But” – be kind and respectful to others by responding to ideas or comments using the word and instead of but. If you disagree try saying “Thanks Robert for your idea and I think we should also consider this… vs. Thanks Robert for your idea but it won’t work because…</a:t>
            </a:r>
          </a:p>
          <a:p>
            <a:r>
              <a:rPr lang="en-US" sz="1200" dirty="0">
                <a:solidFill>
                  <a:schemeClr val="bg1"/>
                </a:solidFill>
                <a:latin typeface="Futura" panose="02000503020000020003" pitchFamily="2" charset="0"/>
              </a:rPr>
              <a:t>Reaching consensus – we will discuss complex issues and we may not agree on everything. That’s OK – agreement and disagreement are on a fluid spectrum. We all don’t need to be 100% on board with everything that comes out of this group. That being said, I’d like permission from the group to step in and put ideas that are causing us to stall as a group into a parking lot. Where we can revisit these notions later either one-on-one, during our small group meetings that I will discuss later, or at a future meeting. I’d also like permission from the group to keep us on track so we can be most effective during our time together. I may ask you to raise your hands to quiet the group or clap. Is that OK with everyone? </a:t>
            </a:r>
          </a:p>
          <a:p>
            <a:endParaRPr lang="en-US" sz="1200" dirty="0">
              <a:solidFill>
                <a:schemeClr val="bg1"/>
              </a:solidFill>
              <a:latin typeface="Futura" panose="02000503020000020003" pitchFamily="2" charset="0"/>
            </a:endParaRPr>
          </a:p>
          <a:p>
            <a:r>
              <a:rPr lang="en-US" sz="1200" dirty="0">
                <a:solidFill>
                  <a:schemeClr val="bg1"/>
                </a:solidFill>
                <a:latin typeface="Futura" panose="02000503020000020003" pitchFamily="2" charset="0"/>
              </a:rPr>
              <a:t>Great! So, c</a:t>
            </a:r>
            <a:r>
              <a:rPr lang="en-US" dirty="0"/>
              <a:t>an someone read the participation pledge out loud? </a:t>
            </a:r>
          </a:p>
          <a:p>
            <a:endParaRPr lang="en-US" dirty="0"/>
          </a:p>
          <a:p>
            <a:r>
              <a:rPr lang="en-US" dirty="0"/>
              <a:t>Now we’re going to pass around the pledge and I’d like everyone to sign it. I’ll bring this to every meeting we have moving forward to remind us of our promise to each other. </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13</a:t>
            </a:fld>
            <a:endParaRPr lang="en-US"/>
          </a:p>
        </p:txBody>
      </p:sp>
    </p:spTree>
    <p:extLst>
      <p:ext uri="{BB962C8B-B14F-4D97-AF65-F5344CB8AC3E}">
        <p14:creationId xmlns:p14="http://schemas.microsoft.com/office/powerpoint/2010/main" val="973131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Meeting 1</a:t>
            </a:r>
            <a:r>
              <a:rPr lang="en-US" sz="1200" kern="1200" dirty="0">
                <a:solidFill>
                  <a:schemeClr val="tx1"/>
                </a:solidFill>
                <a:effectLst/>
                <a:latin typeface="+mn-lt"/>
                <a:ea typeface="+mn-ea"/>
                <a:cs typeface="+mn-cs"/>
              </a:rPr>
              <a:t>-  Purpose of today’s meeting is to get ourselves oriented with the work and each other, sign our pledges, brainstorm our biggest opportunities, challenges, and solutions, set goals and objectives. And be clear about what are next steps and the Drawdown schedule.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today, we will have 4 more meetings.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Meeting 2</a:t>
            </a:r>
            <a:r>
              <a:rPr lang="en-US" sz="1200" kern="1200" dirty="0">
                <a:solidFill>
                  <a:schemeClr val="tx1"/>
                </a:solidFill>
                <a:effectLst/>
                <a:latin typeface="+mn-lt"/>
                <a:ea typeface="+mn-ea"/>
                <a:cs typeface="+mn-cs"/>
              </a:rPr>
              <a:t> – Small Group Meetings, members choose format (coffee meeting, yoga and a smoothie, stroll at the Farmers Market) with guidance from Drawdown Coordinator to ensure diverse opinions/expertise; Each group is assigned up to 3 potential solutions to vet. In these small group meetings members will discuss what are:</a:t>
            </a:r>
          </a:p>
          <a:p>
            <a:r>
              <a:rPr lang="en-US" sz="1200" kern="1200" dirty="0">
                <a:solidFill>
                  <a:schemeClr val="tx1"/>
                </a:solidFill>
                <a:effectLst/>
                <a:latin typeface="+mn-lt"/>
                <a:ea typeface="+mn-ea"/>
                <a:cs typeface="+mn-cs"/>
              </a:rPr>
              <a:t>-knowledge gaps and research needs, </a:t>
            </a:r>
          </a:p>
          <a:p>
            <a:r>
              <a:rPr lang="en-US" sz="1200" kern="1200" dirty="0">
                <a:solidFill>
                  <a:schemeClr val="tx1"/>
                </a:solidFill>
                <a:effectLst/>
                <a:latin typeface="+mn-lt"/>
                <a:ea typeface="+mn-ea"/>
                <a:cs typeface="+mn-cs"/>
              </a:rPr>
              <a:t>-potential partners, </a:t>
            </a:r>
          </a:p>
          <a:p>
            <a:r>
              <a:rPr lang="en-US" sz="1200" kern="1200" dirty="0">
                <a:solidFill>
                  <a:schemeClr val="tx1"/>
                </a:solidFill>
                <a:effectLst/>
                <a:latin typeface="+mn-lt"/>
                <a:ea typeface="+mn-ea"/>
                <a:cs typeface="+mn-cs"/>
              </a:rPr>
              <a:t>-funding opportunities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Small group meetings will happen independently, and Drawdown Coordinator will not attend but provide tools needed for those breakouts. </a:t>
            </a:r>
          </a:p>
          <a:p>
            <a:r>
              <a:rPr lang="en-US" sz="1200" kern="1200" dirty="0">
                <a:solidFill>
                  <a:schemeClr val="tx1"/>
                </a:solidFill>
                <a:effectLst/>
                <a:latin typeface="+mn-lt"/>
                <a:ea typeface="+mn-ea"/>
                <a:cs typeface="+mn-cs"/>
              </a:rPr>
              <a:t>Key Outcomes:</a:t>
            </a:r>
          </a:p>
          <a:p>
            <a:pPr lvl="0"/>
            <a:r>
              <a:rPr lang="en-US" sz="1200" kern="1200" dirty="0">
                <a:solidFill>
                  <a:schemeClr val="tx1"/>
                </a:solidFill>
                <a:effectLst/>
                <a:latin typeface="+mn-lt"/>
                <a:ea typeface="+mn-ea"/>
                <a:cs typeface="+mn-cs"/>
              </a:rPr>
              <a:t>1-page brief for each solution/opportunity – what are knowledge gaps and research needs, potential partners, funding opportunities, priority level (near, mid, or long term) and benefits (more to come on this front later in the meeting)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Meeting 3</a:t>
            </a:r>
            <a:r>
              <a:rPr lang="en-US" sz="1200" kern="1200" dirty="0">
                <a:solidFill>
                  <a:schemeClr val="tx1"/>
                </a:solidFill>
                <a:effectLst/>
                <a:latin typeface="+mn-lt"/>
                <a:ea typeface="+mn-ea"/>
                <a:cs typeface="+mn-cs"/>
              </a:rPr>
              <a:t> – We’ll reconvene as a big group and each small group will present to the full Collaborative. We will also discuss ranking criteria, rank all solutions. Develop metrics for each solution – how will we measure impact?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Meeting 4 – </a:t>
            </a:r>
            <a:r>
              <a:rPr lang="en-US" sz="1200" kern="1200" dirty="0">
                <a:solidFill>
                  <a:schemeClr val="tx1"/>
                </a:solidFill>
                <a:effectLst/>
                <a:latin typeface="+mn-lt"/>
                <a:ea typeface="+mn-ea"/>
                <a:cs typeface="+mn-cs"/>
              </a:rPr>
              <a:t>Drawdown Coordinator presents to SC: summary of community input and recommended changes to priority solutions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Outcomes: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 tweaks on 1-pagers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Meeting 5</a:t>
            </a:r>
            <a:r>
              <a:rPr lang="en-US" sz="1200" kern="1200" dirty="0">
                <a:solidFill>
                  <a:schemeClr val="tx1"/>
                </a:solidFill>
                <a:effectLst/>
                <a:latin typeface="+mn-lt"/>
                <a:ea typeface="+mn-ea"/>
                <a:cs typeface="+mn-cs"/>
              </a:rPr>
              <a:t> – Present overview of process, ranked solutions, and solution metrics to Executive Steering Committee (ESC) and receive feedback.</a:t>
            </a:r>
          </a:p>
          <a:p>
            <a:r>
              <a:rPr lang="en-US" sz="1200" kern="1200" dirty="0">
                <a:solidFill>
                  <a:schemeClr val="tx1"/>
                </a:solidFill>
                <a:effectLst/>
                <a:latin typeface="+mn-lt"/>
                <a:ea typeface="+mn-ea"/>
                <a:cs typeface="+mn-cs"/>
              </a:rPr>
              <a:t>Key Outcomes:</a:t>
            </a:r>
          </a:p>
          <a:p>
            <a:pPr lvl="0"/>
            <a:r>
              <a:rPr lang="en-US" sz="1200" kern="1200" dirty="0">
                <a:solidFill>
                  <a:schemeClr val="tx1"/>
                </a:solidFill>
                <a:effectLst/>
                <a:latin typeface="+mn-lt"/>
                <a:ea typeface="+mn-ea"/>
                <a:cs typeface="+mn-cs"/>
              </a:rPr>
              <a:t>Open dialogue about the SC’s process and findings</a:t>
            </a:r>
          </a:p>
          <a:p>
            <a:pPr lvl="0"/>
            <a:r>
              <a:rPr lang="en-US" sz="1200" kern="1200" dirty="0">
                <a:solidFill>
                  <a:schemeClr val="tx1"/>
                </a:solidFill>
                <a:effectLst/>
                <a:latin typeface="+mn-lt"/>
                <a:ea typeface="+mn-ea"/>
                <a:cs typeface="+mn-cs"/>
              </a:rPr>
              <a:t>List of required/suggested changes </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Document sharing</a:t>
            </a:r>
          </a:p>
          <a:p>
            <a:pPr lvl="0"/>
            <a:r>
              <a:rPr lang="en-US" sz="1200" i="0" kern="1200" dirty="0">
                <a:solidFill>
                  <a:schemeClr val="tx1"/>
                </a:solidFill>
                <a:effectLst/>
                <a:latin typeface="+mn-lt"/>
                <a:ea typeface="+mn-ea"/>
                <a:cs typeface="+mn-cs"/>
              </a:rPr>
              <a:t>Google docs! I will send out a link to the Drawdown: Marin folder on Google Drive and we can access all document related to our meetings there. </a:t>
            </a:r>
          </a:p>
          <a:p>
            <a:pPr lvl="0"/>
            <a:endParaRPr lang="en-US" sz="1200" i="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Attendance</a:t>
            </a:r>
          </a:p>
          <a:p>
            <a:pPr lvl="0"/>
            <a:r>
              <a:rPr lang="en-US" sz="1200" i="0" kern="1200" dirty="0">
                <a:solidFill>
                  <a:schemeClr val="tx1"/>
                </a:solidFill>
                <a:effectLst/>
                <a:latin typeface="+mn-lt"/>
                <a:ea typeface="+mn-ea"/>
                <a:cs typeface="+mn-cs"/>
              </a:rPr>
              <a:t>As part of the Participation Pledge we just signed, we all agreed to be physically and mentally present at the meetings. If you cannot attend or have an emergency, you must notify me and arrange to “make up” the work you’ve missed. There may be a call-in option available for extenuating circumstances.</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14</a:t>
            </a:fld>
            <a:endParaRPr lang="en-US"/>
          </a:p>
        </p:txBody>
      </p:sp>
    </p:spTree>
    <p:extLst>
      <p:ext uri="{BB962C8B-B14F-4D97-AF65-F5344CB8AC3E}">
        <p14:creationId xmlns:p14="http://schemas.microsoft.com/office/powerpoint/2010/main" val="149828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7FF2F8-6B57-4A86-96EA-A766B5DF46D4}" type="slidenum">
              <a:rPr lang="en-US" smtClean="0"/>
              <a:t>15</a:t>
            </a:fld>
            <a:endParaRPr lang="en-US"/>
          </a:p>
        </p:txBody>
      </p:sp>
    </p:spTree>
    <p:extLst>
      <p:ext uri="{BB962C8B-B14F-4D97-AF65-F5344CB8AC3E}">
        <p14:creationId xmlns:p14="http://schemas.microsoft.com/office/powerpoint/2010/main" val="355672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 (video is 2:09)</a:t>
            </a:r>
          </a:p>
          <a:p>
            <a:endParaRPr lang="en-US" dirty="0"/>
          </a:p>
          <a:p>
            <a:r>
              <a:rPr lang="en-US" dirty="0"/>
              <a:t>OK! We’ve been talking about a lot of serious things, and now we get to have some fun. </a:t>
            </a:r>
          </a:p>
          <a:p>
            <a:endParaRPr lang="en-US" dirty="0"/>
          </a:p>
          <a:p>
            <a:r>
              <a:rPr lang="en-US" dirty="0"/>
              <a:t>Who here has heard of conversation mapping? </a:t>
            </a:r>
          </a:p>
          <a:p>
            <a:endParaRPr lang="en-US" dirty="0"/>
          </a:p>
          <a:p>
            <a:r>
              <a:rPr lang="en-US" dirty="0"/>
              <a:t>We’re going to watch a short video to learn more – see if you can spot the local celebrity! </a:t>
            </a:r>
          </a:p>
          <a:p>
            <a:endParaRPr lang="en-US" dirty="0"/>
          </a:p>
          <a:p>
            <a:r>
              <a:rPr lang="en-US" dirty="0"/>
              <a:t>https://www.youtube.com/watch?v=uqwL4k2easU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16</a:t>
            </a:fld>
            <a:endParaRPr lang="en-US"/>
          </a:p>
        </p:txBody>
      </p:sp>
    </p:spTree>
    <p:extLst>
      <p:ext uri="{BB962C8B-B14F-4D97-AF65-F5344CB8AC3E}">
        <p14:creationId xmlns:p14="http://schemas.microsoft.com/office/powerpoint/2010/main" val="2709147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We need a plan to draw down carbon and we need to put that plan in action. There are hundreds of solutions that are technically feasible and viable right now, but what ones make sense for us to focus on?</a:t>
            </a:r>
          </a:p>
          <a:p>
            <a:endParaRPr lang="en-US" dirty="0"/>
          </a:p>
          <a:p>
            <a:r>
              <a:rPr lang="en-US" dirty="0"/>
              <a:t>Who here as read Project Drawdown? If you want to skim during our break, it’s right there (point to book).</a:t>
            </a:r>
          </a:p>
          <a:p>
            <a:endParaRPr lang="en-US" dirty="0"/>
          </a:p>
          <a:p>
            <a:r>
              <a:rPr lang="en-US" dirty="0"/>
              <a:t>The book is intended to be solutions oriented and show us a path toward a decarbonized future. Project Drawdown </a:t>
            </a:r>
            <a:r>
              <a:rPr lang="en-US" sz="1200" b="0" i="0" kern="1200" dirty="0">
                <a:solidFill>
                  <a:schemeClr val="tx1"/>
                </a:solidFill>
                <a:effectLst/>
                <a:latin typeface="+mn-lt"/>
                <a:ea typeface="+mn-ea"/>
                <a:cs typeface="+mn-cs"/>
              </a:rPr>
              <a:t>gathered a qualified and diverse group of researchers from around the world to identify, research, and model the 100 most substantive, existing solutions to address climate change. What was uncovered is a path forward that can roll back global greenhouse gas emissions within thirty years. Our work here today and the Drawdown: Marin project draws from this book and the solutions-oriented framework. Personally, the book really resonates with me because it is more holistic, focuses on people, and elevates women, indigenous communities, and nature-based solutions.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favorite solutions –</a:t>
            </a:r>
          </a:p>
          <a:p>
            <a:r>
              <a:rPr lang="en-US" sz="1200" b="0" i="0" kern="1200" dirty="0">
                <a:solidFill>
                  <a:schemeClr val="tx1"/>
                </a:solidFill>
                <a:effectLst/>
                <a:latin typeface="+mn-lt"/>
                <a:ea typeface="+mn-ea"/>
                <a:cs typeface="+mn-cs"/>
              </a:rPr>
              <a:t>Educating girls</a:t>
            </a:r>
          </a:p>
          <a:p>
            <a:r>
              <a:rPr lang="en-US" sz="1200" b="0" i="0" kern="1200" dirty="0">
                <a:solidFill>
                  <a:schemeClr val="tx1"/>
                </a:solidFill>
                <a:effectLst/>
                <a:latin typeface="+mn-lt"/>
                <a:ea typeface="+mn-ea"/>
                <a:cs typeface="+mn-cs"/>
              </a:rPr>
              <a:t>Afforestation</a:t>
            </a:r>
          </a:p>
          <a:p>
            <a:r>
              <a:rPr lang="en-US" sz="1200" b="0" i="0" kern="1200" dirty="0">
                <a:solidFill>
                  <a:schemeClr val="tx1"/>
                </a:solidFill>
                <a:effectLst/>
                <a:latin typeface="+mn-lt"/>
                <a:ea typeface="+mn-ea"/>
                <a:cs typeface="+mn-cs"/>
              </a:rPr>
              <a:t>Indigenous Peoples’ Land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 you have favorite solutions or solutions you are most excited about from the book?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Great, thank you for sharing these solutions. A common thread through these solutions is that they are BIG solutions. Significant undertakings. I want you to remember the nature and scale of the solutions we just discussed as we move forward today. Think about how these solutions relate to the goals and objectives for our work in the RE group.</a:t>
            </a:r>
            <a:endParaRPr lang="en-US" dirty="0"/>
          </a:p>
          <a:p>
            <a:endParaRPr lang="en-US" dirty="0"/>
          </a:p>
          <a:p>
            <a:r>
              <a:rPr lang="en-US" dirty="0"/>
              <a:t>So! We know we need to select BIG solutions that rapidly and dramatically draw down carbon, but to understand what those solutions are and what makes sense for Marin, we also need to have a baseline or understand what is already going on in Marin right now. I am going to name some of the existing initiatives but I invite folks to quickly share – 1 min each – other initiatives that I may have missed. I am going to write down the initiatives you shout out and will send out a full list after the meeting. </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17</a:t>
            </a:fld>
            <a:endParaRPr lang="en-US"/>
          </a:p>
        </p:txBody>
      </p:sp>
    </p:spTree>
    <p:extLst>
      <p:ext uri="{BB962C8B-B14F-4D97-AF65-F5344CB8AC3E}">
        <p14:creationId xmlns:p14="http://schemas.microsoft.com/office/powerpoint/2010/main" val="141253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to introduce the topic + 30 for the exercise]</a:t>
            </a:r>
          </a:p>
          <a:p>
            <a:endParaRPr lang="en-US" dirty="0"/>
          </a:p>
          <a:p>
            <a:r>
              <a:rPr lang="en-US" dirty="0"/>
              <a:t>I hope you all feel excited about brainstorming solutions that are BIG and that will work in Marin and for our neighboring communities. </a:t>
            </a:r>
          </a:p>
          <a:p>
            <a:endParaRPr lang="en-US" dirty="0"/>
          </a:p>
          <a:p>
            <a:r>
              <a:rPr lang="en-US" dirty="0"/>
              <a:t>I’ve asked you to bring with you your “top 2 solutions” for achieving 100% Renewable Energy in Marin. No idea is a bad idea. You can draw from your own research, from the amazing Renewable Energy Resource list developed by the RE Learning Group (on your table), Project Drawdown, or any other source. Please also consult the tables where we spent time identifying our biggest opportunities and challenges. The idea is that the solutions we end up choosing as a group will tie back to the ideas we all wrote down on the butcher paper. </a:t>
            </a:r>
          </a:p>
          <a:p>
            <a:endParaRPr lang="en-US" dirty="0"/>
          </a:p>
          <a:p>
            <a:r>
              <a:rPr lang="en-US" dirty="0"/>
              <a:t>There are post-it notes on the table and markers. Please clearly and concisely write your proposed solution on a post-it note. Feel free to share/discuss amongst yourself. Once you have written your top solutions down, each solution on a separate note, please walk up to the chart and place it on the diagram in the appropriate quadrant. For example (Alex writes down a solution and puts it in the correct quadrant).  This diagram will help us understand the potential impact of the solutions we choose and also helps tie back these solutions to the concept of equity that we discussed earlier in our meeting. </a:t>
            </a:r>
          </a:p>
          <a:p>
            <a:endParaRPr lang="en-US" dirty="0"/>
          </a:p>
          <a:p>
            <a:r>
              <a:rPr lang="en-US" dirty="0"/>
              <a:t>**Explain quadrants: “Good for only Marin County”, “Good for only Others”, “Designed Will All People in Mind” and “Designed with a Select Few in Mind”</a:t>
            </a:r>
          </a:p>
          <a:p>
            <a:endParaRPr lang="en-US" dirty="0"/>
          </a:p>
          <a:p>
            <a:r>
              <a:rPr lang="en-US" dirty="0"/>
              <a:t>We have 35 minutes to do this and I will give you 10 and 5 min warnings. </a:t>
            </a:r>
          </a:p>
          <a:p>
            <a:endParaRPr lang="en-US" dirty="0"/>
          </a:p>
          <a:p>
            <a:r>
              <a:rPr lang="en-US" dirty="0"/>
              <a:t>Does anyone have questions?</a:t>
            </a:r>
          </a:p>
        </p:txBody>
      </p:sp>
      <p:sp>
        <p:nvSpPr>
          <p:cNvPr id="4" name="Slide Number Placeholder 3"/>
          <p:cNvSpPr>
            <a:spLocks noGrp="1"/>
          </p:cNvSpPr>
          <p:nvPr>
            <p:ph type="sldNum" sz="quarter" idx="5"/>
          </p:nvPr>
        </p:nvSpPr>
        <p:spPr/>
        <p:txBody>
          <a:bodyPr/>
          <a:lstStyle/>
          <a:p>
            <a:fld id="{777FF2F8-6B57-4A86-96EA-A766B5DF46D4}" type="slidenum">
              <a:rPr lang="en-US" smtClean="0"/>
              <a:t>18</a:t>
            </a:fld>
            <a:endParaRPr lang="en-US"/>
          </a:p>
        </p:txBody>
      </p:sp>
    </p:spTree>
    <p:extLst>
      <p:ext uri="{BB962C8B-B14F-4D97-AF65-F5344CB8AC3E}">
        <p14:creationId xmlns:p14="http://schemas.microsoft.com/office/powerpoint/2010/main" val="360288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for What are Goals + 40 min. for visual goal setting/caucus + 15 min. for breakouts and 10 min for group debrief)</a:t>
            </a:r>
          </a:p>
          <a:p>
            <a:endParaRPr lang="en-US" dirty="0"/>
          </a:p>
          <a:p>
            <a:r>
              <a:rPr lang="en-US" dirty="0"/>
              <a:t>What is the overarching goal of </a:t>
            </a:r>
            <a:r>
              <a:rPr lang="en-US" dirty="0" err="1"/>
              <a:t>Drawdown:Marin</a:t>
            </a:r>
            <a:r>
              <a:rPr lang="en-US" dirty="0"/>
              <a:t>.</a:t>
            </a:r>
          </a:p>
          <a:p>
            <a:endParaRPr lang="en-US" dirty="0"/>
          </a:p>
          <a:p>
            <a:r>
              <a:rPr lang="en-US" dirty="0"/>
              <a:t>I’ll suggest one to get us started:</a:t>
            </a:r>
          </a:p>
          <a:p>
            <a:endParaRPr lang="en-US" dirty="0"/>
          </a:p>
          <a:p>
            <a:r>
              <a:rPr lang="en-US" b="1" dirty="0"/>
              <a:t>Marin reverses its impact on the climate, powering our lives with clean energy and sequestering more GHGs than we emit, as we transition to a thriving, equitable, and resilient future for all.</a:t>
            </a:r>
          </a:p>
          <a:p>
            <a:endParaRPr lang="en-US" dirty="0"/>
          </a:p>
          <a:p>
            <a:r>
              <a:rPr lang="en-US" dirty="0"/>
              <a:t>How do we set goals for this group? Let’s try using the SMART framework. Goals should be: </a:t>
            </a:r>
          </a:p>
          <a:p>
            <a:endParaRPr lang="en-US" dirty="0"/>
          </a:p>
          <a:p>
            <a:r>
              <a:rPr lang="en-US" dirty="0"/>
              <a:t>Specific</a:t>
            </a:r>
          </a:p>
          <a:p>
            <a:r>
              <a:rPr lang="en-US" dirty="0"/>
              <a:t>Measurable</a:t>
            </a:r>
          </a:p>
          <a:p>
            <a:r>
              <a:rPr lang="en-US" dirty="0"/>
              <a:t>Achievable</a:t>
            </a:r>
          </a:p>
          <a:p>
            <a:r>
              <a:rPr lang="en-US" dirty="0"/>
              <a:t>Results-focused</a:t>
            </a:r>
          </a:p>
          <a:p>
            <a:r>
              <a:rPr lang="en-US" dirty="0"/>
              <a:t>Time-bound</a:t>
            </a:r>
          </a:p>
          <a:p>
            <a:endParaRPr lang="en-US" dirty="0"/>
          </a:p>
          <a:p>
            <a:r>
              <a:rPr lang="en-US" dirty="0"/>
              <a:t>Sample goals:  </a:t>
            </a:r>
          </a:p>
          <a:p>
            <a:r>
              <a:rPr lang="en-US" dirty="0"/>
              <a:t>All electricity demand for buildings and infrastructure in Marin County is provided by renewable energy via Marin Clean Energy’s Deep Green program by 2022.</a:t>
            </a:r>
          </a:p>
          <a:p>
            <a:r>
              <a:rPr lang="en-US" dirty="0"/>
              <a:t>All commercial buildings have battery back-up that can store renewable energy and be used in the event of a power outage, during times when the renewable energy system is not producing power, and for demand reduction by 2030. </a:t>
            </a:r>
          </a:p>
          <a:p>
            <a:endParaRPr lang="en-US" dirty="0"/>
          </a:p>
          <a:p>
            <a:r>
              <a:rPr lang="en-US" dirty="0"/>
              <a:t>Each Stakeholder Collaborative needs to choose 3 goals. Remember, not everyone has to agree 100%. We need to build consensus for 3 goals that most of us are excited about and can support.</a:t>
            </a:r>
          </a:p>
          <a:p>
            <a:endParaRPr lang="en-US" dirty="0"/>
          </a:p>
          <a:p>
            <a:r>
              <a:rPr lang="en-US" dirty="0"/>
              <a:t>What do we want to achieve?  Popcorn style – you shout goals out and I draw them. </a:t>
            </a:r>
          </a:p>
          <a:p>
            <a:endParaRPr lang="en-US" dirty="0"/>
          </a:p>
          <a:p>
            <a:r>
              <a:rPr lang="en-US" dirty="0"/>
              <a:t>Goal Caucus</a:t>
            </a:r>
          </a:p>
          <a:p>
            <a:endParaRPr lang="en-US" dirty="0"/>
          </a:p>
          <a:p>
            <a:r>
              <a:rPr lang="en-US" dirty="0"/>
              <a:t>-First we have a primary and vote for our top 5 goals</a:t>
            </a:r>
          </a:p>
          <a:p>
            <a:r>
              <a:rPr lang="en-US" dirty="0"/>
              <a:t>-Second, folks can persuade others to choose their favorite goal </a:t>
            </a:r>
          </a:p>
          <a:p>
            <a:r>
              <a:rPr lang="en-US" dirty="0"/>
              <a:t>-Third, we vote again to select the top 3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19</a:t>
            </a:fld>
            <a:endParaRPr lang="en-US"/>
          </a:p>
        </p:txBody>
      </p:sp>
    </p:spTree>
    <p:extLst>
      <p:ext uri="{BB962C8B-B14F-4D97-AF65-F5344CB8AC3E}">
        <p14:creationId xmlns:p14="http://schemas.microsoft.com/office/powerpoint/2010/main" val="123745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total]</a:t>
            </a:r>
          </a:p>
          <a:p>
            <a:endParaRPr lang="en-US" dirty="0"/>
          </a:p>
          <a:p>
            <a:r>
              <a:rPr lang="en-US" dirty="0"/>
              <a:t>Before we get into meeting each other and the rest of our time together, it’s incredibly important that we acknowledge the land we stand on today.​</a:t>
            </a:r>
          </a:p>
          <a:p>
            <a:endParaRPr lang="en-US" dirty="0"/>
          </a:p>
          <a:p>
            <a:r>
              <a:rPr lang="en-US" dirty="0"/>
              <a:t>This is Coast Miwok land. The aboriginal land of the Miwok tribe who are the traditional guardians of this land. Their relationship to the land is centuries old.​</a:t>
            </a:r>
          </a:p>
          <a:p>
            <a:endParaRPr lang="en-US" dirty="0"/>
          </a:p>
          <a:p>
            <a:r>
              <a:rPr lang="en-US" dirty="0"/>
              <a:t>​</a:t>
            </a:r>
          </a:p>
          <a:p>
            <a:endParaRPr lang="en-US" dirty="0"/>
          </a:p>
          <a:p>
            <a:r>
              <a:rPr lang="en-US" dirty="0"/>
              <a:t>Respecting indigenous and native peoples, their land, and traditional ecological knowledge is really central to our effort. The solutions we come up with today may not be new or technologically driven. They me based in practices developed by native folks. Indigenous communities have long been on the frontline of resistance against deforestation; mineral, oil, and gas extraction; and the expansion of monocrop plantations. We can and should learn from these efforts!</a:t>
            </a:r>
          </a:p>
        </p:txBody>
      </p:sp>
      <p:sp>
        <p:nvSpPr>
          <p:cNvPr id="4" name="Slide Number Placeholder 3"/>
          <p:cNvSpPr>
            <a:spLocks noGrp="1"/>
          </p:cNvSpPr>
          <p:nvPr>
            <p:ph type="sldNum" sz="quarter" idx="5"/>
          </p:nvPr>
        </p:nvSpPr>
        <p:spPr/>
        <p:txBody>
          <a:bodyPr/>
          <a:lstStyle/>
          <a:p>
            <a:fld id="{777FF2F8-6B57-4A86-96EA-A766B5DF46D4}" type="slidenum">
              <a:rPr lang="en-US" smtClean="0"/>
              <a:t>2</a:t>
            </a:fld>
            <a:endParaRPr lang="en-US"/>
          </a:p>
        </p:txBody>
      </p:sp>
    </p:spTree>
    <p:extLst>
      <p:ext uri="{BB962C8B-B14F-4D97-AF65-F5344CB8AC3E}">
        <p14:creationId xmlns:p14="http://schemas.microsoft.com/office/powerpoint/2010/main" val="1076440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breakout groups – choose 2 objectives for each goal</a:t>
            </a:r>
          </a:p>
          <a:p>
            <a:endParaRPr lang="en-US" dirty="0"/>
          </a:p>
          <a:p>
            <a:r>
              <a:rPr lang="en-US" dirty="0"/>
              <a:t>We have 15 min to discuss among ourselves and each group will have 3 minutes to explain what objectives they came up with…</a:t>
            </a:r>
          </a:p>
          <a:p>
            <a:endParaRPr lang="en-US" dirty="0"/>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20</a:t>
            </a:fld>
            <a:endParaRPr lang="en-US"/>
          </a:p>
        </p:txBody>
      </p:sp>
    </p:spTree>
    <p:extLst>
      <p:ext uri="{BB962C8B-B14F-4D97-AF65-F5344CB8AC3E}">
        <p14:creationId xmlns:p14="http://schemas.microsoft.com/office/powerpoint/2010/main" val="137312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min]</a:t>
            </a:r>
          </a:p>
          <a:p>
            <a:endParaRPr lang="en-US" dirty="0"/>
          </a:p>
          <a:p>
            <a:r>
              <a:rPr lang="en-US" dirty="0"/>
              <a:t>Our meeting schedule (recap form previous slide):</a:t>
            </a:r>
          </a:p>
          <a:p>
            <a:pPr lvl="0"/>
            <a:r>
              <a:rPr lang="en-US" sz="1200" kern="1200" dirty="0">
                <a:solidFill>
                  <a:schemeClr val="tx1"/>
                </a:solidFill>
                <a:effectLst/>
                <a:latin typeface="+mn-lt"/>
                <a:ea typeface="+mn-ea"/>
                <a:cs typeface="+mn-cs"/>
              </a:rPr>
              <a:t>Small group meetings – between 11/26 and 12/14 (Alex available via email and phone if you have questions)</a:t>
            </a:r>
          </a:p>
          <a:p>
            <a:pPr lvl="0"/>
            <a:r>
              <a:rPr lang="en-US" sz="1200" kern="1200" dirty="0">
                <a:solidFill>
                  <a:schemeClr val="tx1"/>
                </a:solidFill>
                <a:effectLst/>
                <a:latin typeface="+mn-lt"/>
                <a:ea typeface="+mn-ea"/>
                <a:cs typeface="+mn-cs"/>
              </a:rPr>
              <a:t>Second all group – week of 12/31</a:t>
            </a:r>
          </a:p>
          <a:p>
            <a:pPr lvl="0"/>
            <a:r>
              <a:rPr lang="en-US" sz="1200" kern="1200" dirty="0">
                <a:solidFill>
                  <a:schemeClr val="tx1"/>
                </a:solidFill>
                <a:effectLst/>
                <a:latin typeface="+mn-lt"/>
                <a:ea typeface="+mn-ea"/>
                <a:cs typeface="+mn-cs"/>
              </a:rPr>
              <a:t>Community engagement – 12/31 – 1/31</a:t>
            </a:r>
          </a:p>
          <a:p>
            <a:pPr lvl="0"/>
            <a:r>
              <a:rPr lang="en-US" sz="1200" kern="1200" dirty="0">
                <a:solidFill>
                  <a:schemeClr val="tx1"/>
                </a:solidFill>
                <a:effectLst/>
                <a:latin typeface="+mn-lt"/>
                <a:ea typeface="+mn-ea"/>
                <a:cs typeface="+mn-cs"/>
              </a:rPr>
              <a:t>Summary of initial community input and recommendations to SC – week of 2/4</a:t>
            </a:r>
          </a:p>
          <a:p>
            <a:pPr lvl="0"/>
            <a:r>
              <a:rPr lang="en-US" sz="1200" kern="1200" dirty="0">
                <a:solidFill>
                  <a:schemeClr val="tx1"/>
                </a:solidFill>
                <a:effectLst/>
                <a:latin typeface="+mn-lt"/>
                <a:ea typeface="+mn-ea"/>
                <a:cs typeface="+mn-cs"/>
              </a:rPr>
              <a:t>Presentation to ESC  – week of 2/18</a:t>
            </a:r>
            <a:endParaRPr lang="en-US" dirty="0"/>
          </a:p>
          <a:p>
            <a:endParaRPr lang="en-US" dirty="0"/>
          </a:p>
          <a:p>
            <a:endParaRPr lang="en-US" dirty="0"/>
          </a:p>
          <a:p>
            <a:r>
              <a:rPr lang="en-US" dirty="0"/>
              <a:t>If anyone knows they will have a conflict with an upcoming meeting, please let me know.  If anyone has an issue with the </a:t>
            </a:r>
          </a:p>
          <a:p>
            <a:endParaRPr lang="en-US" dirty="0"/>
          </a:p>
          <a:p>
            <a:endParaRPr lang="en-US" dirty="0"/>
          </a:p>
          <a:p>
            <a:r>
              <a:rPr lang="en-US" dirty="0"/>
              <a:t>Small group meetings – the purpose of these meetings is to create some flexibility in how we meet and to allow for more robust one-on-one conversations. </a:t>
            </a:r>
          </a:p>
          <a:p>
            <a:endParaRPr lang="en-US" dirty="0"/>
          </a:p>
          <a:p>
            <a:r>
              <a:rPr lang="en-US" sz="1200" b="0" i="0" kern="1200" dirty="0">
                <a:solidFill>
                  <a:schemeClr val="tx1"/>
                </a:solidFill>
                <a:effectLst/>
                <a:latin typeface="+mn-lt"/>
                <a:ea typeface="+mn-ea"/>
                <a:cs typeface="+mn-cs"/>
              </a:rPr>
              <a:t>After this meeting, I will take note of all the solutions we brainstormed together – all of the post-it notes on the chart there. I will assign 2-3 solutions to each group. In these small meetings members will:</a:t>
            </a:r>
          </a:p>
          <a:p>
            <a:r>
              <a:rPr lang="en-US" sz="1200" b="0" i="0" kern="1200" dirty="0">
                <a:solidFill>
                  <a:schemeClr val="tx1"/>
                </a:solidFill>
                <a:effectLst/>
                <a:latin typeface="+mn-lt"/>
                <a:ea typeface="+mn-ea"/>
                <a:cs typeface="+mn-cs"/>
              </a:rPr>
              <a:t>-gather data on the proposed solution, </a:t>
            </a:r>
          </a:p>
          <a:p>
            <a:r>
              <a:rPr lang="en-US" sz="1200" b="0" i="0" kern="1200" dirty="0">
                <a:solidFill>
                  <a:schemeClr val="tx1"/>
                </a:solidFill>
                <a:effectLst/>
                <a:latin typeface="+mn-lt"/>
                <a:ea typeface="+mn-ea"/>
                <a:cs typeface="+mn-cs"/>
              </a:rPr>
              <a:t>-refine and develop solutions, </a:t>
            </a:r>
          </a:p>
          <a:p>
            <a:r>
              <a:rPr lang="en-US" sz="1200" b="0" i="0" kern="1200" dirty="0">
                <a:solidFill>
                  <a:schemeClr val="tx1"/>
                </a:solidFill>
                <a:effectLst/>
                <a:latin typeface="+mn-lt"/>
                <a:ea typeface="+mn-ea"/>
                <a:cs typeface="+mn-cs"/>
              </a:rPr>
              <a:t>-understand feasibility and co-benefits, </a:t>
            </a:r>
          </a:p>
          <a:p>
            <a:r>
              <a:rPr lang="en-US" sz="1200" b="0" i="0" kern="1200" dirty="0">
                <a:solidFill>
                  <a:schemeClr val="tx1"/>
                </a:solidFill>
                <a:effectLst/>
                <a:latin typeface="+mn-lt"/>
                <a:ea typeface="+mn-ea"/>
                <a:cs typeface="+mn-cs"/>
              </a:rPr>
              <a:t>-describe prototyping process, or how we would implement the solution </a:t>
            </a:r>
          </a:p>
          <a:p>
            <a:r>
              <a:rPr lang="en-US" sz="1200" b="0" i="0" kern="1200" dirty="0">
                <a:solidFill>
                  <a:schemeClr val="tx1"/>
                </a:solidFill>
                <a:effectLst/>
                <a:latin typeface="+mn-lt"/>
                <a:ea typeface="+mn-ea"/>
                <a:cs typeface="+mn-cs"/>
              </a:rPr>
              <a:t>-understand how much the solution might cost to implement</a:t>
            </a:r>
          </a:p>
          <a:p>
            <a:r>
              <a:rPr lang="en-US" sz="1200" b="0" i="0" kern="1200" dirty="0">
                <a:solidFill>
                  <a:schemeClr val="tx1"/>
                </a:solidFill>
                <a:effectLst/>
                <a:latin typeface="+mn-lt"/>
                <a:ea typeface="+mn-ea"/>
                <a:cs typeface="+mn-cs"/>
              </a:rPr>
              <a:t>-who are the key partners needed to implement this solution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will not be present at these meetings but will provide you with instructions and a guided document for note taking so that each small group is gathering and recording information in the same way. </a:t>
            </a:r>
          </a:p>
          <a:p>
            <a:r>
              <a:rPr lang="en-US" sz="1200" b="0" i="0" kern="1200" dirty="0">
                <a:solidFill>
                  <a:schemeClr val="tx1"/>
                </a:solidFill>
                <a:effectLst/>
                <a:latin typeface="+mn-lt"/>
                <a:ea typeface="+mn-ea"/>
                <a:cs typeface="+mn-cs"/>
              </a:rPr>
              <a:t>I’d love for you all to form these small groups now, no need to move around, but identify who you’d like to met with – ideally 3-4 people per group. Some ideas for small meetings: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-Pastry and Coffee @ </a:t>
            </a:r>
            <a:r>
              <a:rPr lang="en-US" sz="1200" b="0" i="0" kern="1200" dirty="0" err="1">
                <a:solidFill>
                  <a:schemeClr val="tx1"/>
                </a:solidFill>
                <a:effectLst/>
                <a:latin typeface="+mn-lt"/>
                <a:ea typeface="+mn-ea"/>
                <a:cs typeface="+mn-cs"/>
              </a:rPr>
              <a:t>Arizmendi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-Potluck dinner </a:t>
            </a:r>
          </a:p>
          <a:p>
            <a:r>
              <a:rPr lang="en-US" sz="1200" b="0" i="0" kern="1200" dirty="0">
                <a:solidFill>
                  <a:schemeClr val="tx1"/>
                </a:solidFill>
                <a:effectLst/>
                <a:latin typeface="+mn-lt"/>
                <a:ea typeface="+mn-ea"/>
                <a:cs typeface="+mn-cs"/>
              </a:rPr>
              <a:t>-Yoga and coffee</a:t>
            </a:r>
          </a:p>
          <a:p>
            <a:r>
              <a:rPr lang="en-US" sz="1200" b="0" i="0" kern="1200" dirty="0">
                <a:solidFill>
                  <a:schemeClr val="tx1"/>
                </a:solidFill>
                <a:effectLst/>
                <a:latin typeface="+mn-lt"/>
                <a:ea typeface="+mn-ea"/>
                <a:cs typeface="+mn-cs"/>
              </a:rPr>
              <a:t>-Hike and chat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meetings will take place between 11/26 and 12/14. I will be available via email to help if anything comes up. We will use Google Drive to share documents and access resources needed for these groups.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also wanted to provide you an overview of the Drawdown structure so that you can understand how the Stakeholder Collaboratives will work together and with the Community Partnership Council and Executive Steering Committee. </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21</a:t>
            </a:fld>
            <a:endParaRPr lang="en-US"/>
          </a:p>
        </p:txBody>
      </p:sp>
    </p:spTree>
    <p:extLst>
      <p:ext uri="{BB962C8B-B14F-4D97-AF65-F5344CB8AC3E}">
        <p14:creationId xmlns:p14="http://schemas.microsoft.com/office/powerpoint/2010/main" val="3995583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about coordination between the groups</a:t>
            </a:r>
          </a:p>
        </p:txBody>
      </p:sp>
      <p:sp>
        <p:nvSpPr>
          <p:cNvPr id="4" name="Slide Number Placeholder 3"/>
          <p:cNvSpPr>
            <a:spLocks noGrp="1"/>
          </p:cNvSpPr>
          <p:nvPr>
            <p:ph type="sldNum" sz="quarter" idx="5"/>
          </p:nvPr>
        </p:nvSpPr>
        <p:spPr/>
        <p:txBody>
          <a:bodyPr/>
          <a:lstStyle/>
          <a:p>
            <a:fld id="{777FF2F8-6B57-4A86-96EA-A766B5DF46D4}" type="slidenum">
              <a:rPr lang="en-US" smtClean="0"/>
              <a:t>22</a:t>
            </a:fld>
            <a:endParaRPr lang="en-US"/>
          </a:p>
        </p:txBody>
      </p:sp>
    </p:spTree>
    <p:extLst>
      <p:ext uri="{BB962C8B-B14F-4D97-AF65-F5344CB8AC3E}">
        <p14:creationId xmlns:p14="http://schemas.microsoft.com/office/powerpoint/2010/main" val="3486089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r>
              <a:rPr lang="en-US" dirty="0"/>
              <a:t>I wanted to end our time together on a positive note by sharing with you something I am grateful for and invite anyone who wants to to do the same. </a:t>
            </a:r>
          </a:p>
          <a:p>
            <a:endParaRPr lang="en-US" dirty="0"/>
          </a:p>
          <a:p>
            <a:r>
              <a:rPr lang="en-US" dirty="0"/>
              <a:t>I am grateful for the opportunity to practice my facilitation skills and learn from you all what I could have done better.</a:t>
            </a:r>
          </a:p>
        </p:txBody>
      </p:sp>
      <p:sp>
        <p:nvSpPr>
          <p:cNvPr id="4" name="Slide Number Placeholder 3"/>
          <p:cNvSpPr>
            <a:spLocks noGrp="1"/>
          </p:cNvSpPr>
          <p:nvPr>
            <p:ph type="sldNum" sz="quarter" idx="5"/>
          </p:nvPr>
        </p:nvSpPr>
        <p:spPr/>
        <p:txBody>
          <a:bodyPr/>
          <a:lstStyle/>
          <a:p>
            <a:fld id="{777FF2F8-6B57-4A86-96EA-A766B5DF46D4}" type="slidenum">
              <a:rPr lang="en-US" smtClean="0"/>
              <a:t>23</a:t>
            </a:fld>
            <a:endParaRPr lang="en-US"/>
          </a:p>
        </p:txBody>
      </p:sp>
    </p:spTree>
    <p:extLst>
      <p:ext uri="{BB962C8B-B14F-4D97-AF65-F5344CB8AC3E}">
        <p14:creationId xmlns:p14="http://schemas.microsoft.com/office/powerpoint/2010/main" val="379708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520618f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g4520618f03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[4 min]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As I mentioned, I’m so happy that you all made this meeting a priority today and want to do another exercise to help center us in our work today and moving forward.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Instead of doing a typical round of introductions, we’re going to try a different exercise to get to know one another.</a:t>
            </a:r>
            <a:r>
              <a:rPr lang="en-US" sz="1200" b="0" i="0" kern="1200" dirty="0">
                <a:solidFill>
                  <a:schemeClr val="tx1"/>
                </a:solidFill>
                <a:effectLst/>
                <a:latin typeface="+mn-lt"/>
                <a:ea typeface="+mn-ea"/>
                <a:cs typeface="+mn-cs"/>
              </a:rPr>
              <a:t>​ It might feel like we’re spending a lot of time talking about our identities rather than Renewable Energy, which is a fair observation. However, in order for our work to be productive, we really need to build trust within our group. I can imagine that it might be difficult for some folks and that this may be new to you all to approach a meeting this way. I appreciate those concerns an am here to make this as easy as possible. If at any point you feel uncomfortable, please let me know. </a:t>
            </a:r>
          </a:p>
          <a:p>
            <a:pPr rtl="0" fontAlgn="base"/>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idea behind this exercise is that before we start to think about what are our challenges, opportunities, and solutions, it is crucial to consider our own identity, beliefs, values, backgrounds, and rank relevant to the people we want to implement these solutions. This is a starting point for equitable decision and policy making. For this we will use a tool called  the “Paseo Circles of Identity.”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1" u="none" strike="noStrike" kern="1200" dirty="0">
                <a:solidFill>
                  <a:schemeClr val="tx1"/>
                </a:solidFill>
                <a:effectLst/>
                <a:latin typeface="+mn-lt"/>
                <a:ea typeface="+mn-ea"/>
                <a:cs typeface="+mn-cs"/>
              </a:rPr>
              <a:t>This exercise was developed by </a:t>
            </a:r>
            <a:r>
              <a:rPr lang="en-US" sz="1200" b="0" i="1" u="none" strike="noStrike" kern="1200" dirty="0" err="1">
                <a:solidFill>
                  <a:schemeClr val="tx1"/>
                </a:solidFill>
                <a:effectLst/>
                <a:latin typeface="+mn-lt"/>
                <a:ea typeface="+mn-ea"/>
                <a:cs typeface="+mn-cs"/>
              </a:rPr>
              <a:t>CivicMakers</a:t>
            </a:r>
            <a:r>
              <a:rPr lang="en-US" sz="1200" b="0" i="1" u="none" strike="noStrike" kern="1200" dirty="0">
                <a:solidFill>
                  <a:schemeClr val="tx1"/>
                </a:solidFill>
                <a:effectLst/>
                <a:latin typeface="+mn-lt"/>
                <a:ea typeface="+mn-ea"/>
                <a:cs typeface="+mn-cs"/>
              </a:rPr>
              <a:t> – a SF nonprofit doing really amazing community engagement work across California. </a:t>
            </a:r>
            <a:r>
              <a:rPr lang="en-US" sz="1200" b="0" i="0" kern="1200" dirty="0">
                <a:solidFill>
                  <a:schemeClr val="tx1"/>
                </a:solidFill>
                <a:effectLst/>
                <a:latin typeface="+mn-lt"/>
                <a:ea typeface="+mn-ea"/>
                <a:cs typeface="+mn-cs"/>
              </a:rPr>
              <a:t>​</a:t>
            </a:r>
          </a:p>
          <a:p>
            <a:pPr marL="0" lvl="0" indent="0" algn="l" rtl="0">
              <a:lnSpc>
                <a:spcPct val="115000"/>
              </a:lnSpc>
              <a:spcBef>
                <a:spcPts val="0"/>
              </a:spcBef>
              <a:spcAft>
                <a:spcPts val="0"/>
              </a:spcAft>
              <a:buSzPts val="1100"/>
              <a:buNone/>
            </a:pPr>
            <a:endParaRPr sz="1200" i="1" dirty="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520618f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520618f03_0_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rtl="0" fontAlgn="base"/>
            <a:r>
              <a:rPr lang="en-US" sz="1200" b="0" i="0" u="none" strike="noStrike" kern="1200" dirty="0">
                <a:solidFill>
                  <a:schemeClr val="tx1"/>
                </a:solidFill>
                <a:effectLst/>
                <a:latin typeface="+mn-lt"/>
                <a:ea typeface="+mn-ea"/>
                <a:cs typeface="+mn-cs"/>
              </a:rPr>
              <a:t>[5 min total]</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Let’s get to know each other a little better.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Write your name in the center circle. Each additional circle should contain a word or phrase that captures some element of your identity — those terms or descriptors that have most helped shape who you are and how you interact in the world. You can also include words or phrases that other people use to identify you.  I’ve provided a list of suggested words to get the brain flowing, but feel free to choose your own words.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If I was filling this out, I would write Alex in the middle and I might choose middle-class, environmentalist, white, wife/sister/daughter, avid runner/yogi.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Please take 3 minutes to fill out this diagram and then we’ll pair up to discuss.</a:t>
            </a:r>
            <a:endParaRPr lang="en-US" sz="1200" b="0" i="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520618f0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520618f03_0_3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200" dirty="0">
                <a:solidFill>
                  <a:srgbClr val="555555"/>
                </a:solidFill>
                <a:latin typeface="Open Sans"/>
                <a:ea typeface="Open Sans"/>
                <a:cs typeface="Open Sans"/>
                <a:sym typeface="Open Sans"/>
              </a:rPr>
              <a:t>Now, I’d love for everyone to reflect on their identity and discuss these questions with a partner (there are 10 of us so we should all be able to pair up) – each person gets 3 min to explain his/her answers.</a:t>
            </a:r>
          </a:p>
          <a:p>
            <a:pPr marL="0" lvl="0" indent="0" algn="l" rtl="0">
              <a:lnSpc>
                <a:spcPct val="115000"/>
              </a:lnSpc>
              <a:spcBef>
                <a:spcPts val="0"/>
              </a:spcBef>
              <a:spcAft>
                <a:spcPts val="0"/>
              </a:spcAft>
              <a:buNone/>
            </a:pPr>
            <a:endParaRPr lang="en-US" sz="1200" dirty="0">
              <a:solidFill>
                <a:srgbClr val="555555"/>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200" dirty="0">
                <a:solidFill>
                  <a:srgbClr val="555555"/>
                </a:solidFill>
                <a:latin typeface="Open Sans"/>
                <a:ea typeface="Open Sans"/>
                <a:cs typeface="Open Sans"/>
                <a:sym typeface="Open Sans"/>
              </a:rPr>
              <a:t>At ___pm we’ll come back to the large group and debrief.</a:t>
            </a:r>
            <a:endParaRPr sz="1200" dirty="0">
              <a:solidFill>
                <a:srgbClr val="555555"/>
              </a:solidFill>
              <a:latin typeface="Open Sans"/>
              <a:ea typeface="Open Sans"/>
              <a:cs typeface="Open Sans"/>
              <a:sym typeface="Open Sans"/>
            </a:endParaRPr>
          </a:p>
          <a:p>
            <a:pPr marL="0" lvl="0" indent="0" algn="l" rtl="0">
              <a:lnSpc>
                <a:spcPct val="115000"/>
              </a:lnSpc>
              <a:spcBef>
                <a:spcPts val="400"/>
              </a:spcBef>
              <a:spcAft>
                <a:spcPts val="0"/>
              </a:spcAft>
              <a:buNone/>
            </a:pPr>
            <a:endParaRPr lang="en-US" sz="1100" dirty="0">
              <a:latin typeface="Open Sans"/>
              <a:ea typeface="Open Sans"/>
              <a:cs typeface="Open Sans"/>
              <a:sym typeface="Open Sans"/>
            </a:endParaRPr>
          </a:p>
          <a:p>
            <a:pPr marL="0" lvl="0" indent="0" algn="l" rtl="0">
              <a:lnSpc>
                <a:spcPct val="115000"/>
              </a:lnSpc>
              <a:spcBef>
                <a:spcPts val="400"/>
              </a:spcBef>
              <a:spcAft>
                <a:spcPts val="0"/>
              </a:spcAft>
              <a:buNone/>
            </a:pPr>
            <a:r>
              <a:rPr lang="en-US" sz="1100" dirty="0">
                <a:latin typeface="Open Sans"/>
                <a:ea typeface="Open Sans"/>
                <a:cs typeface="Open Sans"/>
                <a:sym typeface="Open Sans"/>
              </a:rPr>
              <a:t>(6 min total)</a:t>
            </a:r>
            <a:endParaRPr sz="1100" dirty="0">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520618f0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520618f03_0_3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rtl="0" fontAlgn="base"/>
            <a:r>
              <a:rPr lang="en-US" sz="1200" b="0" i="0" u="none" strike="noStrike" kern="1200" dirty="0">
                <a:solidFill>
                  <a:schemeClr val="tx1"/>
                </a:solidFill>
                <a:effectLst/>
                <a:latin typeface="+mn-lt"/>
                <a:ea typeface="+mn-ea"/>
                <a:cs typeface="+mn-cs"/>
              </a:rPr>
              <a:t>Do a few people want to share an answer to this question?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Alex’s answer:</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1"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I think it is important to consider issues of identity, diversity, beliefs, and values in order to make connections between who we are as practitioners and technical experts and how these things shapes our decisions, tendencies, behaviors, and how we impact those around us specifically through the selection of goals, objectives, and solutions for the Renewable Energy focus area.</a:t>
            </a:r>
            <a:endParaRPr lang="en-US" sz="1200" b="0" i="0" kern="1200" dirty="0">
              <a:solidFill>
                <a:schemeClr val="tx1"/>
              </a:solidFill>
              <a:effectLst/>
              <a:latin typeface="+mn-lt"/>
              <a:ea typeface="+mn-ea"/>
              <a:cs typeface="+mn-cs"/>
            </a:endParaRPr>
          </a:p>
          <a:p>
            <a:pPr marL="152400" lvl="0" indent="0" algn="l" rtl="0">
              <a:lnSpc>
                <a:spcPct val="115000"/>
              </a:lnSpc>
              <a:spcBef>
                <a:spcPts val="0"/>
              </a:spcBef>
              <a:spcAft>
                <a:spcPts val="0"/>
              </a:spcAft>
              <a:buClr>
                <a:srgbClr val="555555"/>
              </a:buClr>
              <a:buSzPts val="1200"/>
              <a:buFont typeface="Open Sans"/>
              <a:buNone/>
            </a:pPr>
            <a:endParaRPr lang="en-US" sz="1200" i="0" dirty="0">
              <a:solidFill>
                <a:srgbClr val="555555"/>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 min]</a:t>
            </a:r>
          </a:p>
          <a:p>
            <a:endParaRPr lang="en-US" dirty="0"/>
          </a:p>
          <a:p>
            <a:r>
              <a:rPr lang="en-US" dirty="0"/>
              <a:t>Part of the reason why we did the last exercise is because Drawdown: Marin is trying to shift old paradigms and examine how we can change our points of view and methodologies for approaching complex problems. </a:t>
            </a:r>
          </a:p>
          <a:p>
            <a:endParaRPr lang="en-US" dirty="0"/>
          </a:p>
          <a:p>
            <a:r>
              <a:rPr lang="en-US" dirty="0"/>
              <a:t>We’re now going to discuss a few of the frameworks that this group and all of the Drawdown groups should consider as move forward with this project. I’m going to give a brief overview of these 3 frameworks: Systems Thinking, Collective Impact Model, and the U-Process.</a:t>
            </a:r>
          </a:p>
          <a:p>
            <a:r>
              <a:rPr lang="en-US" u="none" dirty="0"/>
              <a:t> </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7</a:t>
            </a:fld>
            <a:endParaRPr lang="en-US"/>
          </a:p>
        </p:txBody>
      </p:sp>
    </p:spTree>
    <p:extLst>
      <p:ext uri="{BB962C8B-B14F-4D97-AF65-F5344CB8AC3E}">
        <p14:creationId xmlns:p14="http://schemas.microsoft.com/office/powerpoint/2010/main" val="3798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[4 min.]</a:t>
            </a:r>
          </a:p>
          <a:p>
            <a:endParaRPr lang="en-US" u="sng" dirty="0"/>
          </a:p>
          <a:p>
            <a:r>
              <a:rPr lang="en-US" u="sng" dirty="0"/>
              <a:t>Systems Thinking</a:t>
            </a:r>
          </a:p>
          <a:p>
            <a:r>
              <a:rPr lang="en-US" dirty="0"/>
              <a:t>This framework replaces reductionism – the belief that everything can be reduced to individual parts with expansionism – a systems is always a sub-system of some larger system. We are all working toward understanding the components of the system and how they work together so that a decision we make in this group doesn’t have unintended consequences for other Drawdown groups and general community efforts. Systems thinking is for everyone – it’s a methodology for innovation. One way for us to better understand this framework is to think about the type of planners each of us may be:</a:t>
            </a:r>
          </a:p>
          <a:p>
            <a:endParaRPr lang="en-US" dirty="0"/>
          </a:p>
          <a:p>
            <a:r>
              <a:rPr lang="en-US" dirty="0"/>
              <a:t>Reactive – embrace the past</a:t>
            </a:r>
          </a:p>
          <a:p>
            <a:r>
              <a:rPr lang="en-US" dirty="0"/>
              <a:t>Inactive – satisfied with the way things are in the present and to avoid making mistakes within the current system </a:t>
            </a:r>
          </a:p>
          <a:p>
            <a:r>
              <a:rPr lang="en-US" dirty="0" err="1"/>
              <a:t>Preactive</a:t>
            </a:r>
            <a:r>
              <a:rPr lang="en-US" dirty="0"/>
              <a:t> – unsatisfied with the past as ell as the current environment and seek change; want to understand all aspects of the future and want to avoid errors of omission</a:t>
            </a:r>
          </a:p>
          <a:p>
            <a:r>
              <a:rPr lang="en-US" dirty="0"/>
              <a:t>Interactive – the future is the subject to creation; best means of revealing a desirable future is by enabling stakeholders to do it themselves</a:t>
            </a:r>
          </a:p>
          <a:p>
            <a:endParaRPr lang="en-US" dirty="0"/>
          </a:p>
          <a:p>
            <a:r>
              <a:rPr lang="en-US" dirty="0"/>
              <a:t>One of the other key components of systems thinking is that the stakeholders – you all and the community – are the designers. It isn’t the “professional designers or planners” that are the driving force behind change. And as mentioned before one of our jobs here is to understand and incorporate the priorities/views of all community members</a:t>
            </a:r>
          </a:p>
        </p:txBody>
      </p:sp>
      <p:sp>
        <p:nvSpPr>
          <p:cNvPr id="4" name="Slide Number Placeholder 3"/>
          <p:cNvSpPr>
            <a:spLocks noGrp="1"/>
          </p:cNvSpPr>
          <p:nvPr>
            <p:ph type="sldNum" sz="quarter" idx="5"/>
          </p:nvPr>
        </p:nvSpPr>
        <p:spPr/>
        <p:txBody>
          <a:bodyPr/>
          <a:lstStyle/>
          <a:p>
            <a:fld id="{777FF2F8-6B57-4A86-96EA-A766B5DF46D4}" type="slidenum">
              <a:rPr lang="en-US" smtClean="0"/>
              <a:t>8</a:t>
            </a:fld>
            <a:endParaRPr lang="en-US"/>
          </a:p>
        </p:txBody>
      </p:sp>
    </p:spTree>
    <p:extLst>
      <p:ext uri="{BB962C8B-B14F-4D97-AF65-F5344CB8AC3E}">
        <p14:creationId xmlns:p14="http://schemas.microsoft.com/office/powerpoint/2010/main" val="4658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r>
              <a:rPr lang="en-US" dirty="0"/>
              <a:t>Another important model to consider is the </a:t>
            </a:r>
          </a:p>
          <a:p>
            <a:endParaRPr lang="en-US" dirty="0"/>
          </a:p>
          <a:p>
            <a:r>
              <a:rPr lang="en-US" u="sng" dirty="0"/>
              <a:t>Collective Impact Model</a:t>
            </a:r>
          </a:p>
          <a:p>
            <a:endParaRPr lang="en-US" dirty="0"/>
          </a:p>
          <a:p>
            <a:r>
              <a:rPr lang="en-US" dirty="0"/>
              <a:t>This model is another framework to tackle deeply entrenched and complex problems. This is really focused on making collaboration work across government, business, philanthropy, non-profits, and citizens.  The key components of the framework are as follows:</a:t>
            </a:r>
          </a:p>
          <a:p>
            <a:endParaRPr lang="en-US" dirty="0"/>
          </a:p>
          <a:p>
            <a:r>
              <a:rPr lang="en-US" dirty="0"/>
              <a:t>-developing a common agenda (all parties move towards the same goal)</a:t>
            </a:r>
          </a:p>
          <a:p>
            <a:r>
              <a:rPr lang="en-US" dirty="0"/>
              <a:t>-common progress measures (we want to measure results consistently across all stakeholder collaboratives)</a:t>
            </a:r>
          </a:p>
          <a:p>
            <a:r>
              <a:rPr lang="en-US" dirty="0"/>
              <a:t>-mutually reinforcing activities (understanding how our activities in this group can support activities from other stakeholder collaboratives)</a:t>
            </a:r>
          </a:p>
          <a:p>
            <a:r>
              <a:rPr lang="en-US" dirty="0"/>
              <a:t>-communications (on-going and open communications about the entire process, which helps build trust and respect)</a:t>
            </a:r>
          </a:p>
          <a:p>
            <a:r>
              <a:rPr lang="en-US" dirty="0"/>
              <a:t>-backbone organization (The County is serving as the backbone organization providing staff and resources to coordinate participating organizations and agencies)</a:t>
            </a:r>
          </a:p>
          <a:p>
            <a:endParaRPr lang="en-US" dirty="0"/>
          </a:p>
          <a:p>
            <a:r>
              <a:rPr lang="en-US" dirty="0"/>
              <a:t>The last model I want to discuss is the U-Process. </a:t>
            </a:r>
          </a:p>
          <a:p>
            <a:endParaRPr lang="en-US" dirty="0"/>
          </a:p>
        </p:txBody>
      </p:sp>
      <p:sp>
        <p:nvSpPr>
          <p:cNvPr id="4" name="Slide Number Placeholder 3"/>
          <p:cNvSpPr>
            <a:spLocks noGrp="1"/>
          </p:cNvSpPr>
          <p:nvPr>
            <p:ph type="sldNum" sz="quarter" idx="5"/>
          </p:nvPr>
        </p:nvSpPr>
        <p:spPr/>
        <p:txBody>
          <a:bodyPr/>
          <a:lstStyle/>
          <a:p>
            <a:fld id="{777FF2F8-6B57-4A86-96EA-A766B5DF46D4}" type="slidenum">
              <a:rPr lang="en-US" smtClean="0"/>
              <a:t>9</a:t>
            </a:fld>
            <a:endParaRPr lang="en-US"/>
          </a:p>
        </p:txBody>
      </p:sp>
    </p:spTree>
    <p:extLst>
      <p:ext uri="{BB962C8B-B14F-4D97-AF65-F5344CB8AC3E}">
        <p14:creationId xmlns:p14="http://schemas.microsoft.com/office/powerpoint/2010/main" val="195758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87D7B-EA4D-4971-BECA-12D8D62B37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24A2E2-EDDD-45B3-BBA9-34F3DDBC8C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0D05D-7ECC-4368-9D48-F64B31B2585A}"/>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5" name="Footer Placeholder 4">
            <a:extLst>
              <a:ext uri="{FF2B5EF4-FFF2-40B4-BE49-F238E27FC236}">
                <a16:creationId xmlns:a16="http://schemas.microsoft.com/office/drawing/2014/main" id="{223EB821-0D9D-40A1-94BC-F8BF75FD7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98EBB-D074-49B5-A3A8-4326F7DD11C7}"/>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276768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6295-A9BB-4A5C-AAC5-E61301BB6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C0F4FB-4FE6-4D7F-90EE-F4DF52416C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9736B-4CDB-4F0D-8634-1F0669767108}"/>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5" name="Footer Placeholder 4">
            <a:extLst>
              <a:ext uri="{FF2B5EF4-FFF2-40B4-BE49-F238E27FC236}">
                <a16:creationId xmlns:a16="http://schemas.microsoft.com/office/drawing/2014/main" id="{32D25972-7B4D-4D53-A358-5634FA528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0648E-CB37-4530-ACFC-58A44BD617A1}"/>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73565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88D1A1-652D-49F0-B2D5-39A62E4505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EF4315-E4A2-42A8-B98F-4074CC4E4F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D509C-AC3A-4DA6-9DBE-BAD3F8E7F86F}"/>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5" name="Footer Placeholder 4">
            <a:extLst>
              <a:ext uri="{FF2B5EF4-FFF2-40B4-BE49-F238E27FC236}">
                <a16:creationId xmlns:a16="http://schemas.microsoft.com/office/drawing/2014/main" id="{10FEABB6-5B7C-48B1-8462-29677ED8A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A9417-E36A-47A2-A55F-3E51B2690166}"/>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4254314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Slide">
  <p:cSld name="Section Slide">
    <p:spTree>
      <p:nvGrpSpPr>
        <p:cNvPr id="1" name="Shape 69"/>
        <p:cNvGrpSpPr/>
        <p:nvPr/>
      </p:nvGrpSpPr>
      <p:grpSpPr>
        <a:xfrm>
          <a:off x="0" y="0"/>
          <a:ext cx="0" cy="0"/>
          <a:chOff x="0" y="0"/>
          <a:chExt cx="0" cy="0"/>
        </a:xfrm>
      </p:grpSpPr>
      <p:pic>
        <p:nvPicPr>
          <p:cNvPr id="70" name="Google Shape;70;p17"/>
          <p:cNvPicPr preferRelativeResize="0"/>
          <p:nvPr/>
        </p:nvPicPr>
        <p:blipFill rotWithShape="1">
          <a:blip r:embed="rId2">
            <a:alphaModFix/>
          </a:blip>
          <a:srcRect/>
          <a:stretch/>
        </p:blipFill>
        <p:spPr>
          <a:xfrm>
            <a:off x="-782796" y="145616"/>
            <a:ext cx="5985200" cy="5810000"/>
          </a:xfrm>
          <a:prstGeom prst="rect">
            <a:avLst/>
          </a:prstGeom>
          <a:noFill/>
          <a:ln>
            <a:noFill/>
          </a:ln>
        </p:spPr>
      </p:pic>
      <p:sp>
        <p:nvSpPr>
          <p:cNvPr id="71" name="Google Shape;71;p17"/>
          <p:cNvSpPr txBox="1">
            <a:spLocks noGrp="1"/>
          </p:cNvSpPr>
          <p:nvPr>
            <p:ph type="title"/>
          </p:nvPr>
        </p:nvSpPr>
        <p:spPr>
          <a:xfrm>
            <a:off x="1958281" y="1154716"/>
            <a:ext cx="7772400" cy="2445600"/>
          </a:xfrm>
          <a:prstGeom prst="rect">
            <a:avLst/>
          </a:prstGeom>
          <a:noFill/>
          <a:ln>
            <a:noFill/>
          </a:ln>
        </p:spPr>
        <p:txBody>
          <a:bodyPr spcFirstLastPara="1" wrap="square" lIns="34275" tIns="34275" rIns="34275" bIns="34275" anchor="b" anchorCtr="0"/>
          <a:lstStyle>
            <a:lvl1pPr marL="0" marR="0" lvl="0" indent="0" algn="l" rtl="0">
              <a:lnSpc>
                <a:spcPct val="100000"/>
              </a:lnSpc>
              <a:spcBef>
                <a:spcPts val="0"/>
              </a:spcBef>
              <a:spcAft>
                <a:spcPts val="0"/>
              </a:spcAft>
              <a:buClr>
                <a:srgbClr val="EC6152"/>
              </a:buClr>
              <a:buSzPts val="500"/>
              <a:buFont typeface="Open Sans"/>
              <a:buNone/>
              <a:defRPr sz="4267" b="1" i="0" u="none" strike="noStrike" cap="none">
                <a:solidFill>
                  <a:srgbClr val="EC6152"/>
                </a:solidFill>
                <a:latin typeface="Open Sans"/>
                <a:ea typeface="Open Sans"/>
                <a:cs typeface="Open Sans"/>
                <a:sym typeface="Open Sans"/>
              </a:defRPr>
            </a:lvl1pPr>
            <a:lvl2pPr marL="0" marR="0" lvl="1"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2pPr>
            <a:lvl3pPr marL="0" marR="0" lvl="2"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3pPr>
            <a:lvl4pPr marL="0" marR="0" lvl="3"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4pPr>
            <a:lvl5pPr marL="0" marR="0" lvl="4"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5pPr>
            <a:lvl6pPr marL="0" marR="0" lvl="5"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6pPr>
            <a:lvl7pPr marL="0" marR="0" lvl="6"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7pPr>
            <a:lvl8pPr marL="0" marR="0" lvl="7"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8pPr>
            <a:lvl9pPr marL="0" marR="0" lvl="8"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9pPr>
          </a:lstStyle>
          <a:p>
            <a:endParaRPr/>
          </a:p>
        </p:txBody>
      </p:sp>
      <p:pic>
        <p:nvPicPr>
          <p:cNvPr id="72" name="Google Shape;72;p17"/>
          <p:cNvPicPr preferRelativeResize="0"/>
          <p:nvPr/>
        </p:nvPicPr>
        <p:blipFill rotWithShape="1">
          <a:blip r:embed="rId3">
            <a:alphaModFix/>
          </a:blip>
          <a:srcRect/>
          <a:stretch/>
        </p:blipFill>
        <p:spPr>
          <a:xfrm>
            <a:off x="9598304" y="5348064"/>
            <a:ext cx="2397200" cy="2327200"/>
          </a:xfrm>
          <a:prstGeom prst="rect">
            <a:avLst/>
          </a:prstGeom>
          <a:noFill/>
          <a:ln>
            <a:noFill/>
          </a:ln>
        </p:spPr>
      </p:pic>
      <p:sp>
        <p:nvSpPr>
          <p:cNvPr id="73" name="Google Shape;73;p17"/>
          <p:cNvSpPr txBox="1">
            <a:spLocks noGrp="1"/>
          </p:cNvSpPr>
          <p:nvPr>
            <p:ph type="sldNum" idx="12"/>
          </p:nvPr>
        </p:nvSpPr>
        <p:spPr>
          <a:xfrm>
            <a:off x="7010400" y="5131117"/>
            <a:ext cx="2133600" cy="986800"/>
          </a:xfrm>
          <a:prstGeom prst="rect">
            <a:avLst/>
          </a:prstGeom>
          <a:noFill/>
          <a:ln>
            <a:noFill/>
          </a:ln>
        </p:spPr>
        <p:txBody>
          <a:bodyPr spcFirstLastPara="1" wrap="square" lIns="34275" tIns="34275" rIns="34275" bIns="34275" anchor="ctr" anchorCtr="0">
            <a:noAutofit/>
          </a:bodyPr>
          <a:lstStyle>
            <a:lvl1pPr marL="0" marR="0" lvl="0"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FFFFFF"/>
              </a:buClr>
              <a:buFont typeface="Open Sans"/>
              <a:buNone/>
              <a:defRPr sz="5200" b="1" i="0" u="none" strike="noStrike" cap="none">
                <a:solidFill>
                  <a:srgbClr val="FFFFFF"/>
                </a:solidFill>
                <a:latin typeface="Open Sans"/>
                <a:ea typeface="Open Sans"/>
                <a:cs typeface="Open Sans"/>
                <a:sym typeface="Open Sans"/>
              </a:defRPr>
            </a:lvl9pPr>
          </a:lstStyle>
          <a:p>
            <a:fld id="{00000000-1234-1234-1234-123412341234}" type="slidenum">
              <a:rPr lang="en" smtClean="0"/>
              <a:pPr/>
              <a:t>‹#›</a:t>
            </a:fld>
            <a:endParaRPr lang="en" sz="667" b="0">
              <a:solidFill>
                <a:srgbClr val="000000"/>
              </a:solidFill>
              <a:latin typeface="Arial"/>
              <a:ea typeface="Arial"/>
              <a:cs typeface="Arial"/>
              <a:sym typeface="Arial"/>
            </a:endParaRPr>
          </a:p>
        </p:txBody>
      </p:sp>
    </p:spTree>
    <p:extLst>
      <p:ext uri="{BB962C8B-B14F-4D97-AF65-F5344CB8AC3E}">
        <p14:creationId xmlns:p14="http://schemas.microsoft.com/office/powerpoint/2010/main" val="4028739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1334284" y="572967"/>
            <a:ext cx="10028000" cy="954800"/>
          </a:xfrm>
          <a:prstGeom prst="rect">
            <a:avLst/>
          </a:prstGeom>
          <a:noFill/>
          <a:ln>
            <a:noFill/>
          </a:ln>
        </p:spPr>
        <p:txBody>
          <a:bodyPr spcFirstLastPara="1" wrap="square" lIns="34275" tIns="34275" rIns="34275" bIns="34275" anchor="b" anchorCtr="0"/>
          <a:lstStyle>
            <a:lvl1pPr marL="0" marR="0" lvl="0"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1pPr>
            <a:lvl2pPr marL="0" marR="0" lvl="1"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2pPr>
            <a:lvl3pPr marL="0" marR="0" lvl="2"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3pPr>
            <a:lvl4pPr marL="0" marR="0" lvl="3"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4pPr>
            <a:lvl5pPr marL="0" marR="0" lvl="4"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5pPr>
            <a:lvl6pPr marL="0" marR="0" lvl="5"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6pPr>
            <a:lvl7pPr marL="0" marR="0" lvl="6"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7pPr>
            <a:lvl8pPr marL="0" marR="0" lvl="7"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8pPr>
            <a:lvl9pPr marL="0" marR="0" lvl="8" indent="0" algn="l" rtl="0">
              <a:lnSpc>
                <a:spcPct val="100000"/>
              </a:lnSpc>
              <a:spcBef>
                <a:spcPts val="0"/>
              </a:spcBef>
              <a:spcAft>
                <a:spcPts val="0"/>
              </a:spcAft>
              <a:buClr>
                <a:srgbClr val="5BB2B9"/>
              </a:buClr>
              <a:buSzPts val="500"/>
              <a:buFont typeface="Open Sans"/>
              <a:buNone/>
              <a:defRPr sz="3733" b="0" i="0" u="none" strike="noStrike" cap="none">
                <a:solidFill>
                  <a:srgbClr val="5BB2B9"/>
                </a:solidFill>
                <a:latin typeface="Open Sans"/>
                <a:ea typeface="Open Sans"/>
                <a:cs typeface="Open Sans"/>
                <a:sym typeface="Open Sans"/>
              </a:defRPr>
            </a:lvl9pPr>
          </a:lstStyle>
          <a:p>
            <a:endParaRPr/>
          </a:p>
        </p:txBody>
      </p:sp>
      <p:sp>
        <p:nvSpPr>
          <p:cNvPr id="67" name="Google Shape;67;p16"/>
          <p:cNvSpPr txBox="1">
            <a:spLocks noGrp="1"/>
          </p:cNvSpPr>
          <p:nvPr>
            <p:ph type="body" idx="1"/>
          </p:nvPr>
        </p:nvSpPr>
        <p:spPr>
          <a:xfrm>
            <a:off x="818003" y="1669777"/>
            <a:ext cx="10556000" cy="4112800"/>
          </a:xfrm>
          <a:prstGeom prst="rect">
            <a:avLst/>
          </a:prstGeom>
          <a:noFill/>
          <a:ln>
            <a:noFill/>
          </a:ln>
        </p:spPr>
        <p:txBody>
          <a:bodyPr spcFirstLastPara="1" wrap="square" lIns="34275" tIns="34275" rIns="34275" bIns="34275" anchor="t" anchorCtr="0"/>
          <a:lstStyle>
            <a:lvl1pPr marL="609585" marR="0" lvl="0" indent="-304792" algn="l" rtl="0">
              <a:lnSpc>
                <a:spcPct val="100000"/>
              </a:lnSpc>
              <a:spcBef>
                <a:spcPts val="0"/>
              </a:spcBef>
              <a:spcAft>
                <a:spcPts val="0"/>
              </a:spcAft>
              <a:buClr>
                <a:srgbClr val="3D464D"/>
              </a:buClr>
              <a:buSzPts val="500"/>
              <a:buFont typeface="Open Sans"/>
              <a:buNone/>
              <a:defRPr sz="4267" b="0" i="0" u="none" strike="noStrike" cap="none">
                <a:solidFill>
                  <a:srgbClr val="3D464D"/>
                </a:solidFill>
                <a:latin typeface="Open Sans"/>
                <a:ea typeface="Open Sans"/>
                <a:cs typeface="Open Sans"/>
                <a:sym typeface="Open Sans"/>
              </a:defRPr>
            </a:lvl1pPr>
            <a:lvl2pPr marL="1219170" marR="0" lvl="1" indent="-304792" algn="l" rtl="0">
              <a:lnSpc>
                <a:spcPct val="100000"/>
              </a:lnSpc>
              <a:spcBef>
                <a:spcPts val="0"/>
              </a:spcBef>
              <a:spcAft>
                <a:spcPts val="0"/>
              </a:spcAft>
              <a:buClr>
                <a:srgbClr val="3D464D"/>
              </a:buClr>
              <a:buSzPts val="500"/>
              <a:buFont typeface="Open Sans"/>
              <a:buNone/>
              <a:defRPr sz="3600" b="0" i="0" u="none" strike="noStrike" cap="none">
                <a:solidFill>
                  <a:srgbClr val="3D464D"/>
                </a:solidFill>
                <a:latin typeface="Open Sans"/>
                <a:ea typeface="Open Sans"/>
                <a:cs typeface="Open Sans"/>
                <a:sym typeface="Open Sans"/>
              </a:defRPr>
            </a:lvl2pPr>
            <a:lvl3pPr marL="1828754" marR="0" lvl="2" indent="-304792" algn="l" rtl="0">
              <a:lnSpc>
                <a:spcPct val="100000"/>
              </a:lnSpc>
              <a:spcBef>
                <a:spcPts val="0"/>
              </a:spcBef>
              <a:spcAft>
                <a:spcPts val="0"/>
              </a:spcAft>
              <a:buClr>
                <a:srgbClr val="3D464D"/>
              </a:buClr>
              <a:buSzPts val="500"/>
              <a:buFont typeface="Open Sans"/>
              <a:buNone/>
              <a:defRPr sz="3067" b="0" i="0" u="none" strike="noStrike" cap="none">
                <a:solidFill>
                  <a:srgbClr val="3D464D"/>
                </a:solidFill>
                <a:latin typeface="Open Sans"/>
                <a:ea typeface="Open Sans"/>
                <a:cs typeface="Open Sans"/>
                <a:sym typeface="Open Sans"/>
              </a:defRPr>
            </a:lvl3pPr>
            <a:lvl4pPr marL="2438339" marR="0" lvl="3" indent="-304792" algn="l" rtl="0">
              <a:lnSpc>
                <a:spcPct val="100000"/>
              </a:lnSpc>
              <a:spcBef>
                <a:spcPts val="0"/>
              </a:spcBef>
              <a:spcAft>
                <a:spcPts val="0"/>
              </a:spcAft>
              <a:buClr>
                <a:srgbClr val="3D464D"/>
              </a:buClr>
              <a:buSzPts val="500"/>
              <a:buFont typeface="Open Sans"/>
              <a:buNone/>
              <a:defRPr sz="2800" b="0" i="0" u="none" strike="noStrike" cap="none">
                <a:solidFill>
                  <a:srgbClr val="3D464D"/>
                </a:solidFill>
                <a:latin typeface="Open Sans"/>
                <a:ea typeface="Open Sans"/>
                <a:cs typeface="Open Sans"/>
                <a:sym typeface="Open Sans"/>
              </a:defRPr>
            </a:lvl4pPr>
            <a:lvl5pPr marL="3047924" marR="0" lvl="4" indent="-304792" algn="l" rtl="0">
              <a:lnSpc>
                <a:spcPct val="100000"/>
              </a:lnSpc>
              <a:spcBef>
                <a:spcPts val="0"/>
              </a:spcBef>
              <a:spcAft>
                <a:spcPts val="0"/>
              </a:spcAft>
              <a:buClr>
                <a:srgbClr val="3D464D"/>
              </a:buClr>
              <a:buSzPts val="500"/>
              <a:buFont typeface="Open Sans"/>
              <a:buNone/>
              <a:defRPr sz="2400" b="0" i="0" u="none" strike="noStrike" cap="none">
                <a:solidFill>
                  <a:srgbClr val="3D464D"/>
                </a:solidFill>
                <a:latin typeface="Open Sans"/>
                <a:ea typeface="Open Sans"/>
                <a:cs typeface="Open Sans"/>
                <a:sym typeface="Open Sans"/>
              </a:defRPr>
            </a:lvl5pPr>
            <a:lvl6pPr marL="3657509" marR="0" lvl="5" indent="-304792" algn="l" rtl="0">
              <a:lnSpc>
                <a:spcPct val="100000"/>
              </a:lnSpc>
              <a:spcBef>
                <a:spcPts val="0"/>
              </a:spcBef>
              <a:spcAft>
                <a:spcPts val="0"/>
              </a:spcAft>
              <a:buClr>
                <a:srgbClr val="3D464D"/>
              </a:buClr>
              <a:buSzPts val="500"/>
              <a:buFont typeface="Open Sans"/>
              <a:buNone/>
              <a:defRPr sz="4267" b="0" i="0" u="none" strike="noStrike" cap="none">
                <a:solidFill>
                  <a:srgbClr val="3D464D"/>
                </a:solidFill>
                <a:latin typeface="Open Sans"/>
                <a:ea typeface="Open Sans"/>
                <a:cs typeface="Open Sans"/>
                <a:sym typeface="Open Sans"/>
              </a:defRPr>
            </a:lvl6pPr>
            <a:lvl7pPr marL="4267093" marR="0" lvl="6" indent="-304792" algn="l" rtl="0">
              <a:lnSpc>
                <a:spcPct val="100000"/>
              </a:lnSpc>
              <a:spcBef>
                <a:spcPts val="0"/>
              </a:spcBef>
              <a:spcAft>
                <a:spcPts val="0"/>
              </a:spcAft>
              <a:buClr>
                <a:srgbClr val="3D464D"/>
              </a:buClr>
              <a:buSzPts val="500"/>
              <a:buFont typeface="Open Sans"/>
              <a:buNone/>
              <a:defRPr sz="4267" b="0" i="0" u="none" strike="noStrike" cap="none">
                <a:solidFill>
                  <a:srgbClr val="3D464D"/>
                </a:solidFill>
                <a:latin typeface="Open Sans"/>
                <a:ea typeface="Open Sans"/>
                <a:cs typeface="Open Sans"/>
                <a:sym typeface="Open Sans"/>
              </a:defRPr>
            </a:lvl7pPr>
            <a:lvl8pPr marL="4876678" marR="0" lvl="7" indent="-304792" algn="l" rtl="0">
              <a:lnSpc>
                <a:spcPct val="100000"/>
              </a:lnSpc>
              <a:spcBef>
                <a:spcPts val="0"/>
              </a:spcBef>
              <a:spcAft>
                <a:spcPts val="0"/>
              </a:spcAft>
              <a:buClr>
                <a:srgbClr val="3D464D"/>
              </a:buClr>
              <a:buSzPts val="500"/>
              <a:buFont typeface="Open Sans"/>
              <a:buNone/>
              <a:defRPr sz="4267" b="0" i="0" u="none" strike="noStrike" cap="none">
                <a:solidFill>
                  <a:srgbClr val="3D464D"/>
                </a:solidFill>
                <a:latin typeface="Open Sans"/>
                <a:ea typeface="Open Sans"/>
                <a:cs typeface="Open Sans"/>
                <a:sym typeface="Open Sans"/>
              </a:defRPr>
            </a:lvl8pPr>
            <a:lvl9pPr marL="5486263" marR="0" lvl="8" indent="-304792" algn="l" rtl="0">
              <a:lnSpc>
                <a:spcPct val="100000"/>
              </a:lnSpc>
              <a:spcBef>
                <a:spcPts val="0"/>
              </a:spcBef>
              <a:spcAft>
                <a:spcPts val="0"/>
              </a:spcAft>
              <a:buClr>
                <a:srgbClr val="3D464D"/>
              </a:buClr>
              <a:buSzPts val="500"/>
              <a:buFont typeface="Open Sans"/>
              <a:buNone/>
              <a:defRPr sz="4267" b="0" i="0" u="none" strike="noStrike" cap="none">
                <a:solidFill>
                  <a:srgbClr val="3D464D"/>
                </a:solidFill>
                <a:latin typeface="Open Sans"/>
                <a:ea typeface="Open Sans"/>
                <a:cs typeface="Open Sans"/>
                <a:sym typeface="Open Sans"/>
              </a:defRPr>
            </a:lvl9pPr>
          </a:lstStyle>
          <a:p>
            <a:endParaRPr/>
          </a:p>
        </p:txBody>
      </p:sp>
      <p:sp>
        <p:nvSpPr>
          <p:cNvPr id="68" name="Google Shape;68;p16"/>
          <p:cNvSpPr txBox="1">
            <a:spLocks noGrp="1"/>
          </p:cNvSpPr>
          <p:nvPr>
            <p:ph type="sldNum" idx="12"/>
          </p:nvPr>
        </p:nvSpPr>
        <p:spPr>
          <a:xfrm>
            <a:off x="11269320" y="6245499"/>
            <a:ext cx="377600" cy="351600"/>
          </a:xfrm>
          <a:prstGeom prst="rect">
            <a:avLst/>
          </a:prstGeom>
          <a:noFill/>
          <a:ln>
            <a:noFill/>
          </a:ln>
        </p:spPr>
        <p:txBody>
          <a:bodyPr spcFirstLastPara="1" wrap="square" lIns="34275" tIns="34275" rIns="34275" bIns="34275" anchor="ctr" anchorCtr="0">
            <a:noAutofit/>
          </a:bodyPr>
          <a:lstStyle>
            <a:lvl1pPr marL="0" marR="0" lvl="0"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1pPr>
            <a:lvl2pPr marL="0" marR="0" lvl="1"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2pPr>
            <a:lvl3pPr marL="0" marR="0" lvl="2"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3pPr>
            <a:lvl4pPr marL="0" marR="0" lvl="3"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4pPr>
            <a:lvl5pPr marL="0" marR="0" lvl="4"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5pPr>
            <a:lvl6pPr marL="0" marR="0" lvl="5"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6pPr>
            <a:lvl7pPr marL="0" marR="0" lvl="6"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7pPr>
            <a:lvl8pPr marL="0" marR="0" lvl="7"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8pPr>
            <a:lvl9pPr marL="0" marR="0" lvl="8" indent="0" algn="ctr" rtl="0">
              <a:lnSpc>
                <a:spcPct val="100000"/>
              </a:lnSpc>
              <a:spcBef>
                <a:spcPts val="0"/>
              </a:spcBef>
              <a:spcAft>
                <a:spcPts val="0"/>
              </a:spcAft>
              <a:buClr>
                <a:srgbClr val="3D464D"/>
              </a:buClr>
              <a:buFont typeface="Open Sans"/>
              <a:buNone/>
              <a:defRPr sz="1467" b="1" i="0" u="none" strike="noStrike" cap="none">
                <a:solidFill>
                  <a:srgbClr val="3D464D"/>
                </a:solidFill>
                <a:latin typeface="Open Sans"/>
                <a:ea typeface="Open Sans"/>
                <a:cs typeface="Open Sans"/>
                <a:sym typeface="Open Sans"/>
              </a:defRPr>
            </a:lvl9pPr>
          </a:lstStyle>
          <a:p>
            <a:fld id="{00000000-1234-1234-1234-123412341234}" type="slidenum">
              <a:rPr lang="en" smtClean="0"/>
              <a:pPr/>
              <a:t>‹#›</a:t>
            </a:fld>
            <a:endParaRPr lang="en" sz="667" b="0">
              <a:solidFill>
                <a:srgbClr val="000000"/>
              </a:solidFill>
              <a:latin typeface="Arial"/>
              <a:ea typeface="Arial"/>
              <a:cs typeface="Arial"/>
              <a:sym typeface="Arial"/>
            </a:endParaRPr>
          </a:p>
        </p:txBody>
      </p:sp>
    </p:spTree>
    <p:extLst>
      <p:ext uri="{BB962C8B-B14F-4D97-AF65-F5344CB8AC3E}">
        <p14:creationId xmlns:p14="http://schemas.microsoft.com/office/powerpoint/2010/main" val="36567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3F7-2566-4526-A2BC-F5962126B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507B5-3BAE-4B19-9146-20E8343099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AD11-DE99-46C8-9B43-CF46212A37EB}"/>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5" name="Footer Placeholder 4">
            <a:extLst>
              <a:ext uri="{FF2B5EF4-FFF2-40B4-BE49-F238E27FC236}">
                <a16:creationId xmlns:a16="http://schemas.microsoft.com/office/drawing/2014/main" id="{1252FCE9-76D2-4B4E-9249-B47777F3C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BE995-8D85-4B7A-A6A7-F887C57A58EE}"/>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325484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794A1-8FE2-44A1-9E2A-A0E837C5C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E39FA-064E-41F3-A24C-E0A0B6FDC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E69852-8FD3-4E89-92A6-5AD9174AE09A}"/>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5" name="Footer Placeholder 4">
            <a:extLst>
              <a:ext uri="{FF2B5EF4-FFF2-40B4-BE49-F238E27FC236}">
                <a16:creationId xmlns:a16="http://schemas.microsoft.com/office/drawing/2014/main" id="{51119840-A159-4AC7-B652-4CB8496CB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869E0-E5CD-4C67-A01D-C7E701C5B2A0}"/>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9202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293F-6427-45F2-A0C6-25CB21EFD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A5B4C-7776-4C79-861F-27FF6D3C1B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48F9BB-438C-4952-BF3F-1AA6A37442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86811F-1CF9-4F22-93AE-3B8984FFBFA2}"/>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6" name="Footer Placeholder 5">
            <a:extLst>
              <a:ext uri="{FF2B5EF4-FFF2-40B4-BE49-F238E27FC236}">
                <a16:creationId xmlns:a16="http://schemas.microsoft.com/office/drawing/2014/main" id="{5591FAE3-E059-46A8-88E9-0C85148A7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16315-C241-4182-9352-507976D549BA}"/>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270363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7248-92E2-456D-A6D1-2DF5D6AA9F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BDC5E-9EC8-4939-9B92-0B56EC5B5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DDC4F3-0C19-41FC-B6C8-0D5CA90D3F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9892F-415E-4A1F-B759-A4B6284F6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C63F17-27D4-4208-AE19-57EA65D651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5D37AC-1259-43E6-8A8A-841E019438B0}"/>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8" name="Footer Placeholder 7">
            <a:extLst>
              <a:ext uri="{FF2B5EF4-FFF2-40B4-BE49-F238E27FC236}">
                <a16:creationId xmlns:a16="http://schemas.microsoft.com/office/drawing/2014/main" id="{4CF24C3E-12D6-4702-B6CC-72665598A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A2FB9F-F1D8-4ADF-8D3B-C0281D590F33}"/>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158669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BBBE-FA8A-4D51-A9F7-C4462DFF00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4576F4-9D8E-46EC-B74E-9F6CFC4F2327}"/>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4" name="Footer Placeholder 3">
            <a:extLst>
              <a:ext uri="{FF2B5EF4-FFF2-40B4-BE49-F238E27FC236}">
                <a16:creationId xmlns:a16="http://schemas.microsoft.com/office/drawing/2014/main" id="{835B2DCE-DF24-4227-8F19-E46090014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572E9D-C155-412C-B8FB-033F1FD873A9}"/>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251834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4CA3A-4CB7-4709-B748-E021EC0E3F8E}"/>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3" name="Footer Placeholder 2">
            <a:extLst>
              <a:ext uri="{FF2B5EF4-FFF2-40B4-BE49-F238E27FC236}">
                <a16:creationId xmlns:a16="http://schemas.microsoft.com/office/drawing/2014/main" id="{8085FD16-61C6-41C5-87AE-FA6DC280B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FAA7F4-D701-4138-A3C7-80D8C9783D35}"/>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308582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A3FE-BC65-4AFC-995B-5530BCE4D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B9554-812F-468F-A2F5-C6B1808134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908A30-D9B7-49D7-8EF6-D12D0E224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5EFDD0-0A73-412D-BB78-69197BFD0997}"/>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6" name="Footer Placeholder 5">
            <a:extLst>
              <a:ext uri="{FF2B5EF4-FFF2-40B4-BE49-F238E27FC236}">
                <a16:creationId xmlns:a16="http://schemas.microsoft.com/office/drawing/2014/main" id="{AF9D39A6-B2F4-4DE6-BBBF-E616077B5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C1917-A06D-471F-9500-9EA6D55303A8}"/>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29825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30B8-5F42-4FAD-9DAF-E9809959F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75699-0011-4925-AB9E-4C5909D03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458BAF-32E2-416F-8063-2946EB212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759874-D650-4D18-9524-244B8F642749}"/>
              </a:ext>
            </a:extLst>
          </p:cNvPr>
          <p:cNvSpPr>
            <a:spLocks noGrp="1"/>
          </p:cNvSpPr>
          <p:nvPr>
            <p:ph type="dt" sz="half" idx="10"/>
          </p:nvPr>
        </p:nvSpPr>
        <p:spPr/>
        <p:txBody>
          <a:bodyPr/>
          <a:lstStyle/>
          <a:p>
            <a:fld id="{C754681E-DCF5-4A7F-B1E7-D28EB7B0E8B3}" type="datetimeFigureOut">
              <a:rPr lang="en-US" smtClean="0"/>
              <a:t>11/14/2018</a:t>
            </a:fld>
            <a:endParaRPr lang="en-US"/>
          </a:p>
        </p:txBody>
      </p:sp>
      <p:sp>
        <p:nvSpPr>
          <p:cNvPr id="6" name="Footer Placeholder 5">
            <a:extLst>
              <a:ext uri="{FF2B5EF4-FFF2-40B4-BE49-F238E27FC236}">
                <a16:creationId xmlns:a16="http://schemas.microsoft.com/office/drawing/2014/main" id="{4E865007-4791-42EE-A765-F4A96AEAC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E81A05-8376-4F51-BA39-01C20691A69B}"/>
              </a:ext>
            </a:extLst>
          </p:cNvPr>
          <p:cNvSpPr>
            <a:spLocks noGrp="1"/>
          </p:cNvSpPr>
          <p:nvPr>
            <p:ph type="sldNum" sz="quarter" idx="12"/>
          </p:nvPr>
        </p:nvSpPr>
        <p:spPr/>
        <p:txBody>
          <a:bodyPr/>
          <a:lstStyle/>
          <a:p>
            <a:fld id="{BA66A0F1-8588-4238-8651-A68075BB2460}" type="slidenum">
              <a:rPr lang="en-US" smtClean="0"/>
              <a:t>‹#›</a:t>
            </a:fld>
            <a:endParaRPr lang="en-US"/>
          </a:p>
        </p:txBody>
      </p:sp>
    </p:spTree>
    <p:extLst>
      <p:ext uri="{BB962C8B-B14F-4D97-AF65-F5344CB8AC3E}">
        <p14:creationId xmlns:p14="http://schemas.microsoft.com/office/powerpoint/2010/main" val="1418940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0EDBD-96E9-4BB7-8D00-9986D9D6A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C0A5AD-7174-4BD3-AEE4-1CE6B6061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81B6A-A8F8-46EB-8AFA-FC3F03612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4681E-DCF5-4A7F-B1E7-D28EB7B0E8B3}" type="datetimeFigureOut">
              <a:rPr lang="en-US" smtClean="0"/>
              <a:t>11/14/2018</a:t>
            </a:fld>
            <a:endParaRPr lang="en-US"/>
          </a:p>
        </p:txBody>
      </p:sp>
      <p:sp>
        <p:nvSpPr>
          <p:cNvPr id="5" name="Footer Placeholder 4">
            <a:extLst>
              <a:ext uri="{FF2B5EF4-FFF2-40B4-BE49-F238E27FC236}">
                <a16:creationId xmlns:a16="http://schemas.microsoft.com/office/drawing/2014/main" id="{4EEEBE1E-EF67-4E9C-9992-C0D3384EA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2501A6-2FED-42A5-AC46-197EF4A11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6A0F1-8588-4238-8651-A68075BB2460}" type="slidenum">
              <a:rPr lang="en-US" smtClean="0"/>
              <a:t>‹#›</a:t>
            </a:fld>
            <a:endParaRPr lang="en-US"/>
          </a:p>
        </p:txBody>
      </p:sp>
    </p:spTree>
    <p:extLst>
      <p:ext uri="{BB962C8B-B14F-4D97-AF65-F5344CB8AC3E}">
        <p14:creationId xmlns:p14="http://schemas.microsoft.com/office/powerpoint/2010/main" val="38649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16BE9-D438-48A7-A973-B443DBF53EC7}"/>
              </a:ext>
            </a:extLst>
          </p:cNvPr>
          <p:cNvPicPr>
            <a:picLocks noChangeAspect="1"/>
          </p:cNvPicPr>
          <p:nvPr/>
        </p:nvPicPr>
        <p:blipFill rotWithShape="1">
          <a:blip r:embed="rId3"/>
          <a:srcRect/>
          <a:stretch/>
        </p:blipFill>
        <p:spPr>
          <a:xfrm>
            <a:off x="-1" y="0"/>
            <a:ext cx="12192002" cy="685800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D42C298-59A4-49F6-AB4A-A507944E5A1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latin typeface="Futura" panose="020B0602020204020303" pitchFamily="34" charset="-79"/>
                <a:cs typeface="Futura" panose="020B0602020204020303" pitchFamily="34" charset="-79"/>
              </a:rPr>
              <a:t>Drawdown: Marin</a:t>
            </a:r>
          </a:p>
        </p:txBody>
      </p:sp>
      <p:sp>
        <p:nvSpPr>
          <p:cNvPr id="3" name="Content Placeholder 2">
            <a:extLst>
              <a:ext uri="{FF2B5EF4-FFF2-40B4-BE49-F238E27FC236}">
                <a16:creationId xmlns:a16="http://schemas.microsoft.com/office/drawing/2014/main" id="{8E158B39-37F7-4A1F-9C6E-C1AE96D8CF77}"/>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b="1" dirty="0">
                <a:latin typeface="Futura Medium" panose="020B0602020204020303" pitchFamily="34" charset="-79"/>
                <a:cs typeface="Futura Medium" panose="020B0602020204020303" pitchFamily="34" charset="-79"/>
              </a:rPr>
              <a:t>Local solutions to the global climate challenge.</a:t>
            </a:r>
          </a:p>
        </p:txBody>
      </p:sp>
      <p:cxnSp>
        <p:nvCxnSpPr>
          <p:cNvPr id="13"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352606"/>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5646 -0.0468" pathEditMode="relative" ptsTypes="AA">
                                      <p:cBhvr>
                                        <p:cTn id="6" dur="30000" fill="hold"/>
                                        <p:tgtEl>
                                          <p:spTgt spid="4"/>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4"/>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5646 -0.0468 L 0.10779 0.08245" pathEditMode="relative" ptsTypes="AA">
                                      <p:cBhvr>
                                        <p:cTn id="11" dur="30000" fill="hold"/>
                                        <p:tgtEl>
                                          <p:spTgt spid="4"/>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10779 0.08245 L 0.24922 -0.19399" pathEditMode="relative" ptsTypes="AA">
                                      <p:cBhvr>
                                        <p:cTn id="14" dur="30000" fill="hold"/>
                                        <p:tgtEl>
                                          <p:spTgt spid="4"/>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922 -0.19399 L 0 0" pathEditMode="relative" ptsTypes="AA">
                                      <p:cBhvr>
                                        <p:cTn id="17" dur="30000" fill="hold"/>
                                        <p:tgtEl>
                                          <p:spTgt spid="4"/>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4"/>
                                        </p:tgtEl>
                                      </p:cBhvr>
                                      <p:by x="150000" y="150000"/>
                                      <p:to x="100000" y="100000"/>
                                    </p:animScale>
                                  </p:childTnLst>
                                </p:cTn>
                              </p:par>
                            </p:childTnLst>
                          </p:cTn>
                        </p:par>
                        <p:par>
                          <p:cTn id="20" fill="hold">
                            <p:stCondLst>
                              <p:cond delay="135000"/>
                            </p:stCondLst>
                            <p:childTnLst>
                              <p:par>
                                <p:cTn id="21" presetID="0" presetClass="path" presetSubtype="0" accel="50000" decel="50000" fill="hold" nodeType="afterEffect">
                                  <p:stCondLst>
                                    <p:cond delay="0"/>
                                  </p:stCondLst>
                                  <p:childTnLst>
                                    <p:animMotion origin="layout" path="M 0 0 L 0 0" pathEditMode="relative" ptsTypes="AA">
                                      <p:cBhvr>
                                        <p:cTn id="22" dur="5000" fill="hold"/>
                                        <p:tgtEl>
                                          <p:spTgt spid="4"/>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F652-DEE4-4876-979A-E5C96AA9223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A1EEB60-2E48-40D1-A759-1E5D7FB3ED2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870A48A-7E6C-4FAD-811B-BFC34F9FDE60}"/>
              </a:ext>
            </a:extLst>
          </p:cNvPr>
          <p:cNvPicPr>
            <a:picLocks noChangeAspect="1"/>
          </p:cNvPicPr>
          <p:nvPr/>
        </p:nvPicPr>
        <p:blipFill>
          <a:blip r:embed="rId3"/>
          <a:stretch>
            <a:fillRect/>
          </a:stretch>
        </p:blipFill>
        <p:spPr>
          <a:xfrm>
            <a:off x="765047" y="0"/>
            <a:ext cx="10661905" cy="6858000"/>
          </a:xfrm>
          <a:prstGeom prst="rect">
            <a:avLst/>
          </a:prstGeom>
        </p:spPr>
      </p:pic>
    </p:spTree>
    <p:extLst>
      <p:ext uri="{BB962C8B-B14F-4D97-AF65-F5344CB8AC3E}">
        <p14:creationId xmlns:p14="http://schemas.microsoft.com/office/powerpoint/2010/main" val="3912629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F363-8EF3-4907-9757-67390632EC2A}"/>
              </a:ext>
            </a:extLst>
          </p:cNvPr>
          <p:cNvSpPr>
            <a:spLocks noGrp="1"/>
          </p:cNvSpPr>
          <p:nvPr>
            <p:ph type="title"/>
          </p:nvPr>
        </p:nvSpPr>
        <p:spPr/>
        <p:txBody>
          <a:bodyPr/>
          <a:lstStyle/>
          <a:p>
            <a:r>
              <a:rPr lang="en-US" dirty="0">
                <a:latin typeface="Futura" panose="02000503020000020003" pitchFamily="2" charset="0"/>
              </a:rPr>
              <a:t>Recap – Common Themes</a:t>
            </a:r>
          </a:p>
        </p:txBody>
      </p:sp>
      <p:sp>
        <p:nvSpPr>
          <p:cNvPr id="3" name="Content Placeholder 2">
            <a:extLst>
              <a:ext uri="{FF2B5EF4-FFF2-40B4-BE49-F238E27FC236}">
                <a16:creationId xmlns:a16="http://schemas.microsoft.com/office/drawing/2014/main" id="{B8A63604-EC3A-4689-9A07-671EB0DC8B88}"/>
              </a:ext>
            </a:extLst>
          </p:cNvPr>
          <p:cNvSpPr>
            <a:spLocks noGrp="1"/>
          </p:cNvSpPr>
          <p:nvPr>
            <p:ph idx="1"/>
          </p:nvPr>
        </p:nvSpPr>
        <p:spPr/>
        <p:txBody>
          <a:bodyPr/>
          <a:lstStyle/>
          <a:p>
            <a:r>
              <a:rPr lang="en-US" dirty="0">
                <a:latin typeface="Futura" panose="02000503020000020003" pitchFamily="2" charset="0"/>
              </a:rPr>
              <a:t>Systems Thinking</a:t>
            </a:r>
          </a:p>
          <a:p>
            <a:r>
              <a:rPr lang="en-US" dirty="0">
                <a:latin typeface="Futura" panose="02000503020000020003" pitchFamily="2" charset="0"/>
              </a:rPr>
              <a:t>Collective Impact Model</a:t>
            </a:r>
          </a:p>
          <a:p>
            <a:r>
              <a:rPr lang="en-US" dirty="0">
                <a:latin typeface="Futura" panose="02000503020000020003" pitchFamily="2" charset="0"/>
              </a:rPr>
              <a:t>U-Process</a:t>
            </a:r>
          </a:p>
          <a:p>
            <a:endParaRPr lang="en-US" dirty="0"/>
          </a:p>
        </p:txBody>
      </p:sp>
    </p:spTree>
    <p:extLst>
      <p:ext uri="{BB962C8B-B14F-4D97-AF65-F5344CB8AC3E}">
        <p14:creationId xmlns:p14="http://schemas.microsoft.com/office/powerpoint/2010/main" val="406340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7522-EEC4-40F7-A001-B124B7F3C0D5}"/>
              </a:ext>
            </a:extLst>
          </p:cNvPr>
          <p:cNvSpPr>
            <a:spLocks noGrp="1"/>
          </p:cNvSpPr>
          <p:nvPr>
            <p:ph type="title"/>
          </p:nvPr>
        </p:nvSpPr>
        <p:spPr>
          <a:xfrm>
            <a:off x="838200" y="365125"/>
            <a:ext cx="10515600" cy="1325563"/>
          </a:xfrm>
        </p:spPr>
        <p:txBody>
          <a:bodyPr/>
          <a:lstStyle/>
          <a:p>
            <a:r>
              <a:rPr lang="en-US" dirty="0">
                <a:latin typeface="Futura_Book-Bold" pitchFamily="2" charset="0"/>
              </a:rPr>
              <a:t>What is Equity?</a:t>
            </a:r>
          </a:p>
        </p:txBody>
      </p:sp>
      <p:sp>
        <p:nvSpPr>
          <p:cNvPr id="3" name="Content Placeholder 2">
            <a:extLst>
              <a:ext uri="{FF2B5EF4-FFF2-40B4-BE49-F238E27FC236}">
                <a16:creationId xmlns:a16="http://schemas.microsoft.com/office/drawing/2014/main" id="{8E04C9EC-C290-4FF3-9E39-87909180F295}"/>
              </a:ext>
            </a:extLst>
          </p:cNvPr>
          <p:cNvSpPr>
            <a:spLocks noGrp="1"/>
          </p:cNvSpPr>
          <p:nvPr>
            <p:ph idx="1"/>
          </p:nvPr>
        </p:nvSpPr>
        <p:spPr>
          <a:xfrm>
            <a:off x="838200" y="1825625"/>
            <a:ext cx="4648200" cy="4351338"/>
          </a:xfrm>
        </p:spPr>
        <p:txBody>
          <a:bodyPr/>
          <a:lstStyle/>
          <a:p>
            <a:r>
              <a:rPr lang="en-US" dirty="0">
                <a:latin typeface="Futura" panose="02000503020000020003" pitchFamily="2" charset="0"/>
              </a:rPr>
              <a:t>Can anyone share a definition of equity?</a:t>
            </a:r>
          </a:p>
          <a:p>
            <a:r>
              <a:rPr lang="en-US" dirty="0">
                <a:latin typeface="Futura" panose="02000503020000020003" pitchFamily="2" charset="0"/>
              </a:rPr>
              <a:t>Why does equity matter    for our work? </a:t>
            </a:r>
          </a:p>
        </p:txBody>
      </p:sp>
      <p:pic>
        <p:nvPicPr>
          <p:cNvPr id="5" name="Picture 4">
            <a:extLst>
              <a:ext uri="{FF2B5EF4-FFF2-40B4-BE49-F238E27FC236}">
                <a16:creationId xmlns:a16="http://schemas.microsoft.com/office/drawing/2014/main" id="{70283697-64DC-422F-B32A-AED0ED12FAE8}"/>
              </a:ext>
            </a:extLst>
          </p:cNvPr>
          <p:cNvPicPr>
            <a:picLocks noChangeAspect="1"/>
          </p:cNvPicPr>
          <p:nvPr/>
        </p:nvPicPr>
        <p:blipFill>
          <a:blip r:embed="rId3"/>
          <a:stretch>
            <a:fillRect/>
          </a:stretch>
        </p:blipFill>
        <p:spPr>
          <a:xfrm>
            <a:off x="5193792" y="1000347"/>
            <a:ext cx="6771982" cy="4243070"/>
          </a:xfrm>
          <a:prstGeom prst="rect">
            <a:avLst/>
          </a:prstGeom>
        </p:spPr>
      </p:pic>
      <p:sp>
        <p:nvSpPr>
          <p:cNvPr id="6" name="TextBox 5">
            <a:extLst>
              <a:ext uri="{FF2B5EF4-FFF2-40B4-BE49-F238E27FC236}">
                <a16:creationId xmlns:a16="http://schemas.microsoft.com/office/drawing/2014/main" id="{AD413693-4910-4D18-B47A-0A4F82C11C42}"/>
              </a:ext>
            </a:extLst>
          </p:cNvPr>
          <p:cNvSpPr txBox="1"/>
          <p:nvPr/>
        </p:nvSpPr>
        <p:spPr>
          <a:xfrm>
            <a:off x="9973056" y="5340858"/>
            <a:ext cx="3523488" cy="246221"/>
          </a:xfrm>
          <a:prstGeom prst="rect">
            <a:avLst/>
          </a:prstGeom>
          <a:noFill/>
        </p:spPr>
        <p:txBody>
          <a:bodyPr wrap="square" rtlCol="0">
            <a:spAutoFit/>
          </a:bodyPr>
          <a:lstStyle/>
          <a:p>
            <a:r>
              <a:rPr lang="en-US" sz="1000" dirty="0">
                <a:latin typeface="Futura" panose="02000503020000020003" pitchFamily="2" charset="0"/>
              </a:rPr>
              <a:t>Image from www.thebussonhr.com</a:t>
            </a:r>
          </a:p>
        </p:txBody>
      </p:sp>
    </p:spTree>
    <p:extLst>
      <p:ext uri="{BB962C8B-B14F-4D97-AF65-F5344CB8AC3E}">
        <p14:creationId xmlns:p14="http://schemas.microsoft.com/office/powerpoint/2010/main" val="286003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B038-D870-4C5E-BEA1-ECB57DE5457A}"/>
              </a:ext>
            </a:extLst>
          </p:cNvPr>
          <p:cNvSpPr>
            <a:spLocks noGrp="1"/>
          </p:cNvSpPr>
          <p:nvPr>
            <p:ph type="title"/>
          </p:nvPr>
        </p:nvSpPr>
        <p:spPr>
          <a:xfrm>
            <a:off x="1571811" y="1573586"/>
            <a:ext cx="9122584" cy="1325563"/>
          </a:xfrm>
        </p:spPr>
        <p:txBody>
          <a:bodyPr>
            <a:normAutofit/>
          </a:bodyPr>
          <a:lstStyle/>
          <a:p>
            <a:r>
              <a:rPr lang="en-US">
                <a:latin typeface="Futura_Book-Bold" pitchFamily="2" charset="0"/>
              </a:rPr>
              <a:t>Participation Pledge</a:t>
            </a:r>
            <a:endParaRPr lang="en-US" dirty="0">
              <a:latin typeface="Futura_Book-Bold" pitchFamily="2" charset="0"/>
            </a:endParaRPr>
          </a:p>
        </p:txBody>
      </p:sp>
      <p:sp>
        <p:nvSpPr>
          <p:cNvPr id="3" name="Content Placeholder 2">
            <a:extLst>
              <a:ext uri="{FF2B5EF4-FFF2-40B4-BE49-F238E27FC236}">
                <a16:creationId xmlns:a16="http://schemas.microsoft.com/office/drawing/2014/main" id="{ABB8D71E-450B-4B2F-B6DB-A7A5528A97F5}"/>
              </a:ext>
            </a:extLst>
          </p:cNvPr>
          <p:cNvSpPr>
            <a:spLocks noGrp="1"/>
          </p:cNvSpPr>
          <p:nvPr>
            <p:ph idx="1"/>
          </p:nvPr>
        </p:nvSpPr>
        <p:spPr>
          <a:xfrm>
            <a:off x="1571811" y="3060017"/>
            <a:ext cx="6066118" cy="2438546"/>
          </a:xfrm>
        </p:spPr>
        <p:txBody>
          <a:bodyPr>
            <a:normAutofit/>
          </a:bodyPr>
          <a:lstStyle/>
          <a:p>
            <a:r>
              <a:rPr lang="en-US" sz="2400">
                <a:latin typeface="Futura" panose="02000503020000020003" pitchFamily="2" charset="0"/>
              </a:rPr>
              <a:t>A formal promise to actively participate in this group</a:t>
            </a:r>
          </a:p>
          <a:p>
            <a:r>
              <a:rPr lang="en-US" sz="2400">
                <a:latin typeface="Futura" panose="02000503020000020003" pitchFamily="2" charset="0"/>
              </a:rPr>
              <a:t>Helps create a shared vision for our work</a:t>
            </a:r>
          </a:p>
          <a:p>
            <a:r>
              <a:rPr lang="en-US" sz="2400">
                <a:latin typeface="Futura" panose="02000503020000020003" pitchFamily="2" charset="0"/>
              </a:rPr>
              <a:t>Increases our accountability to each other</a:t>
            </a:r>
          </a:p>
          <a:p>
            <a:endParaRPr lang="en-US" sz="2400">
              <a:latin typeface="Futura" panose="02000503020000020003" pitchFamily="2" charset="0"/>
            </a:endParaRPr>
          </a:p>
        </p:txBody>
      </p:sp>
      <p:sp>
        <p:nvSpPr>
          <p:cNvPr id="12"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4" name="Picture 3">
            <a:extLst>
              <a:ext uri="{FF2B5EF4-FFF2-40B4-BE49-F238E27FC236}">
                <a16:creationId xmlns:a16="http://schemas.microsoft.com/office/drawing/2014/main" id="{192E2648-1CF7-4C93-83CC-0C8B5C76C887}"/>
              </a:ext>
            </a:extLst>
          </p:cNvPr>
          <p:cNvPicPr>
            <a:picLocks noChangeAspect="1"/>
          </p:cNvPicPr>
          <p:nvPr/>
        </p:nvPicPr>
        <p:blipFill>
          <a:blip r:embed="rId3"/>
          <a:stretch>
            <a:fillRect/>
          </a:stretch>
        </p:blipFill>
        <p:spPr>
          <a:xfrm>
            <a:off x="8151962" y="3516684"/>
            <a:ext cx="2542433" cy="1544292"/>
          </a:xfrm>
          <a:prstGeom prst="rect">
            <a:avLst/>
          </a:prstGeom>
        </p:spPr>
      </p:pic>
    </p:spTree>
    <p:extLst>
      <p:ext uri="{BB962C8B-B14F-4D97-AF65-F5344CB8AC3E}">
        <p14:creationId xmlns:p14="http://schemas.microsoft.com/office/powerpoint/2010/main" val="193931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233C8-31E9-4CDF-9F68-05AE782AAE1E}"/>
              </a:ext>
            </a:extLst>
          </p:cNvPr>
          <p:cNvSpPr>
            <a:spLocks noGrp="1"/>
          </p:cNvSpPr>
          <p:nvPr>
            <p:ph type="title"/>
          </p:nvPr>
        </p:nvSpPr>
        <p:spPr>
          <a:xfrm>
            <a:off x="838200" y="963877"/>
            <a:ext cx="3494362" cy="4930246"/>
          </a:xfrm>
        </p:spPr>
        <p:txBody>
          <a:bodyPr>
            <a:normAutofit/>
          </a:bodyPr>
          <a:lstStyle/>
          <a:p>
            <a:pPr algn="r"/>
            <a:r>
              <a:rPr lang="en-US" sz="3700">
                <a:solidFill>
                  <a:schemeClr val="accent1"/>
                </a:solidFill>
                <a:latin typeface="Futura_Book-Bold" pitchFamily="2" charset="0"/>
              </a:rPr>
              <a:t>Housekeeping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BD3ABC-7A32-4F9E-AC95-7B9A31AA3E26}"/>
              </a:ext>
            </a:extLst>
          </p:cNvPr>
          <p:cNvSpPr>
            <a:spLocks noGrp="1"/>
          </p:cNvSpPr>
          <p:nvPr>
            <p:ph idx="1"/>
          </p:nvPr>
        </p:nvSpPr>
        <p:spPr>
          <a:xfrm>
            <a:off x="4976031" y="963877"/>
            <a:ext cx="6377769" cy="4930246"/>
          </a:xfrm>
        </p:spPr>
        <p:txBody>
          <a:bodyPr anchor="ctr">
            <a:normAutofit/>
          </a:bodyPr>
          <a:lstStyle/>
          <a:p>
            <a:r>
              <a:rPr lang="en-US" sz="2400">
                <a:latin typeface="Futura" panose="02000503020000020003" pitchFamily="2" charset="0"/>
              </a:rPr>
              <a:t>Today’s meeting and future meetings</a:t>
            </a:r>
          </a:p>
          <a:p>
            <a:r>
              <a:rPr lang="en-US" sz="2400">
                <a:latin typeface="Futura" panose="02000503020000020003" pitchFamily="2" charset="0"/>
              </a:rPr>
              <a:t>Document sharing</a:t>
            </a:r>
          </a:p>
          <a:p>
            <a:r>
              <a:rPr lang="en-US" sz="2400">
                <a:latin typeface="Futura" panose="02000503020000020003" pitchFamily="2" charset="0"/>
              </a:rPr>
              <a:t>Attendance</a:t>
            </a:r>
          </a:p>
        </p:txBody>
      </p:sp>
    </p:spTree>
    <p:extLst>
      <p:ext uri="{BB962C8B-B14F-4D97-AF65-F5344CB8AC3E}">
        <p14:creationId xmlns:p14="http://schemas.microsoft.com/office/powerpoint/2010/main" val="373378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7DD647-4755-47EC-BF4E-7BC063185BBA}"/>
              </a:ext>
            </a:extLst>
          </p:cNvPr>
          <p:cNvPicPr>
            <a:picLocks noGrp="1" noChangeAspect="1"/>
          </p:cNvPicPr>
          <p:nvPr>
            <p:ph idx="1"/>
          </p:nvPr>
        </p:nvPicPr>
        <p:blipFill rotWithShape="1">
          <a:blip r:embed="rId3"/>
          <a:srcRect l="6516" r="7261"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9799C06-65A9-49F0-A358-2E0BD731413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latin typeface="Futura_Book-Bold" pitchFamily="2" charset="0"/>
              </a:rPr>
              <a:t>BREAK</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19EF3CB-42D7-40B5-AFDC-AB3D7C662436}"/>
              </a:ext>
            </a:extLst>
          </p:cNvPr>
          <p:cNvSpPr txBox="1"/>
          <p:nvPr/>
        </p:nvSpPr>
        <p:spPr>
          <a:xfrm>
            <a:off x="5291091" y="6631619"/>
            <a:ext cx="2867488" cy="461665"/>
          </a:xfrm>
          <a:prstGeom prst="rect">
            <a:avLst/>
          </a:prstGeom>
          <a:noFill/>
        </p:spPr>
        <p:txBody>
          <a:bodyPr wrap="square" rtlCol="0">
            <a:spAutoFit/>
          </a:bodyPr>
          <a:lstStyle/>
          <a:p>
            <a:r>
              <a:rPr lang="en-US" sz="1200" dirty="0">
                <a:solidFill>
                  <a:schemeClr val="bg1"/>
                </a:solidFill>
                <a:latin typeface="Futura" panose="02000503020000020003" pitchFamily="2" charset="0"/>
              </a:rPr>
              <a:t>Image from www.mainecoonexpert.com</a:t>
            </a:r>
          </a:p>
          <a:p>
            <a:endParaRPr lang="en-US" sz="1200" dirty="0">
              <a:solidFill>
                <a:schemeClr val="bg1"/>
              </a:solidFill>
              <a:latin typeface="Futura" panose="02000503020000020003" pitchFamily="2" charset="0"/>
            </a:endParaRPr>
          </a:p>
        </p:txBody>
      </p:sp>
    </p:spTree>
    <p:extLst>
      <p:ext uri="{BB962C8B-B14F-4D97-AF65-F5344CB8AC3E}">
        <p14:creationId xmlns:p14="http://schemas.microsoft.com/office/powerpoint/2010/main" val="253488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F6715-8A20-4DAE-9F51-727A8616A6DF}"/>
              </a:ext>
            </a:extLst>
          </p:cNvPr>
          <p:cNvPicPr>
            <a:picLocks noChangeAspect="1"/>
          </p:cNvPicPr>
          <p:nvPr/>
        </p:nvPicPr>
        <p:blipFill rotWithShape="1">
          <a:blip r:embed="rId3">
            <a:duotone>
              <a:prstClr val="black"/>
              <a:schemeClr val="tx2">
                <a:tint val="45000"/>
                <a:satMod val="400000"/>
              </a:schemeClr>
            </a:duotone>
            <a:alphaModFix amt="25000"/>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DA26773-D773-4E75-AAEA-B5FF24FD1A4D}"/>
              </a:ext>
            </a:extLst>
          </p:cNvPr>
          <p:cNvSpPr>
            <a:spLocks noGrp="1"/>
          </p:cNvSpPr>
          <p:nvPr>
            <p:ph type="title"/>
          </p:nvPr>
        </p:nvSpPr>
        <p:spPr>
          <a:xfrm>
            <a:off x="838200" y="365125"/>
            <a:ext cx="10515600" cy="1325563"/>
          </a:xfrm>
        </p:spPr>
        <p:txBody>
          <a:bodyPr>
            <a:normAutofit/>
          </a:bodyPr>
          <a:lstStyle/>
          <a:p>
            <a:r>
              <a:rPr lang="en-US">
                <a:latin typeface="Futura_Book-Bold" pitchFamily="2" charset="0"/>
              </a:rPr>
              <a:t>Time for fun!</a:t>
            </a:r>
            <a:br>
              <a:rPr lang="en-US">
                <a:latin typeface="Futura_Book-Bold" pitchFamily="2" charset="0"/>
              </a:rPr>
            </a:br>
            <a:r>
              <a:rPr lang="en-US">
                <a:latin typeface="Futura_Book-Bold" pitchFamily="2" charset="0"/>
              </a:rPr>
              <a:t>Conversation Mapping Exercise</a:t>
            </a:r>
            <a:endParaRPr lang="en-US" dirty="0">
              <a:latin typeface="Futura_Book-Bold" pitchFamily="2" charset="0"/>
            </a:endParaRPr>
          </a:p>
        </p:txBody>
      </p:sp>
      <p:sp>
        <p:nvSpPr>
          <p:cNvPr id="3" name="Content Placeholder 2">
            <a:extLst>
              <a:ext uri="{FF2B5EF4-FFF2-40B4-BE49-F238E27FC236}">
                <a16:creationId xmlns:a16="http://schemas.microsoft.com/office/drawing/2014/main" id="{0BB54BEC-E8BF-4C57-9667-68865DFBC01F}"/>
              </a:ext>
            </a:extLst>
          </p:cNvPr>
          <p:cNvSpPr>
            <a:spLocks noGrp="1"/>
          </p:cNvSpPr>
          <p:nvPr>
            <p:ph idx="1"/>
          </p:nvPr>
        </p:nvSpPr>
        <p:spPr>
          <a:xfrm>
            <a:off x="838200" y="1825625"/>
            <a:ext cx="10515600" cy="4351338"/>
          </a:xfrm>
        </p:spPr>
        <p:txBody>
          <a:bodyPr>
            <a:normAutofit/>
          </a:bodyPr>
          <a:lstStyle/>
          <a:p>
            <a:r>
              <a:rPr lang="en-US" dirty="0">
                <a:latin typeface="Futura" panose="02000503020000020003" pitchFamily="2" charset="0"/>
              </a:rPr>
              <a:t>Allows us to gather a large amount of information from a diverse group of stakeholders in a short amount of time</a:t>
            </a:r>
          </a:p>
          <a:p>
            <a:r>
              <a:rPr lang="en-US" dirty="0">
                <a:latin typeface="Futura" panose="02000503020000020003" pitchFamily="2" charset="0"/>
              </a:rPr>
              <a:t>Illuminates how different challenges, opportunities, and ideas are connected</a:t>
            </a:r>
          </a:p>
          <a:p>
            <a:endParaRPr lang="en-US" dirty="0">
              <a:latin typeface="Futura" panose="02000503020000020003" pitchFamily="2" charset="0"/>
            </a:endParaRPr>
          </a:p>
          <a:p>
            <a:endParaRPr lang="en-US" dirty="0">
              <a:latin typeface="Futura" panose="02000503020000020003" pitchFamily="2" charset="0"/>
            </a:endParaRPr>
          </a:p>
          <a:p>
            <a:endParaRPr lang="en-US" dirty="0">
              <a:latin typeface="Futura" panose="02000503020000020003" pitchFamily="2" charset="0"/>
            </a:endParaRPr>
          </a:p>
          <a:p>
            <a:endParaRPr lang="en-US" dirty="0">
              <a:latin typeface="Futura" panose="02000503020000020003" pitchFamily="2" charset="0"/>
            </a:endParaRPr>
          </a:p>
          <a:p>
            <a:pPr marL="0" indent="0">
              <a:buNone/>
            </a:pPr>
            <a:r>
              <a:rPr lang="en-US" dirty="0">
                <a:latin typeface="Futura" panose="02000503020000020003" pitchFamily="2" charset="0"/>
              </a:rPr>
              <a:t>15 minutes to share your thoughts!</a:t>
            </a:r>
          </a:p>
        </p:txBody>
      </p:sp>
    </p:spTree>
    <p:extLst>
      <p:ext uri="{BB962C8B-B14F-4D97-AF65-F5344CB8AC3E}">
        <p14:creationId xmlns:p14="http://schemas.microsoft.com/office/powerpoint/2010/main" val="160076295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9D776-8198-4940-84B3-EDC8D50B5B7C}"/>
              </a:ext>
            </a:extLst>
          </p:cNvPr>
          <p:cNvSpPr>
            <a:spLocks noGrp="1"/>
          </p:cNvSpPr>
          <p:nvPr>
            <p:ph type="title"/>
          </p:nvPr>
        </p:nvSpPr>
        <p:spPr/>
        <p:txBody>
          <a:bodyPr/>
          <a:lstStyle/>
          <a:p>
            <a:r>
              <a:rPr lang="en-US" dirty="0">
                <a:solidFill>
                  <a:schemeClr val="accent1"/>
                </a:solidFill>
                <a:latin typeface="Futura_Book-Bold" pitchFamily="2" charset="0"/>
              </a:rPr>
              <a:t>Drawdown Solutions</a:t>
            </a:r>
          </a:p>
        </p:txBody>
      </p:sp>
      <p:sp>
        <p:nvSpPr>
          <p:cNvPr id="3" name="Content Placeholder 2">
            <a:extLst>
              <a:ext uri="{FF2B5EF4-FFF2-40B4-BE49-F238E27FC236}">
                <a16:creationId xmlns:a16="http://schemas.microsoft.com/office/drawing/2014/main" id="{E47A429A-0CD3-49BB-A46B-B03791BBA2E3}"/>
              </a:ext>
            </a:extLst>
          </p:cNvPr>
          <p:cNvSpPr>
            <a:spLocks noGrp="1"/>
          </p:cNvSpPr>
          <p:nvPr>
            <p:ph idx="1"/>
          </p:nvPr>
        </p:nvSpPr>
        <p:spPr/>
        <p:txBody>
          <a:bodyPr/>
          <a:lstStyle/>
          <a:p>
            <a:r>
              <a:rPr lang="en-US" dirty="0">
                <a:latin typeface="Futura" panose="02000503020000020003" pitchFamily="2" charset="0"/>
              </a:rPr>
              <a:t>We need a plan to “draw down” carbon</a:t>
            </a:r>
          </a:p>
          <a:p>
            <a:r>
              <a:rPr lang="en-US" dirty="0">
                <a:latin typeface="Futura" panose="02000503020000020003" pitchFamily="2" charset="0"/>
              </a:rPr>
              <a:t>There are hundreds of solutions that are available to us right now</a:t>
            </a:r>
          </a:p>
          <a:p>
            <a:r>
              <a:rPr lang="en-US" dirty="0">
                <a:latin typeface="Futura" panose="02000503020000020003" pitchFamily="2" charset="0"/>
              </a:rPr>
              <a:t>We need to think big!</a:t>
            </a:r>
          </a:p>
          <a:p>
            <a:endParaRPr lang="en-US" dirty="0">
              <a:latin typeface="Futura" panose="02000503020000020003" pitchFamily="2" charset="0"/>
            </a:endParaRPr>
          </a:p>
          <a:p>
            <a:pPr marL="0" indent="0">
              <a:buNone/>
            </a:pPr>
            <a:r>
              <a:rPr lang="en-US" dirty="0">
                <a:latin typeface="Futura" panose="02000503020000020003" pitchFamily="2" charset="0"/>
              </a:rPr>
              <a:t>But first, what are we already doing in Marin County? </a:t>
            </a:r>
          </a:p>
        </p:txBody>
      </p:sp>
    </p:spTree>
    <p:extLst>
      <p:ext uri="{BB962C8B-B14F-4D97-AF65-F5344CB8AC3E}">
        <p14:creationId xmlns:p14="http://schemas.microsoft.com/office/powerpoint/2010/main" val="2858964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2EB85-F3AA-4EBB-9288-CEF498B37605}"/>
              </a:ext>
            </a:extLst>
          </p:cNvPr>
          <p:cNvPicPr>
            <a:picLocks noChangeAspect="1"/>
          </p:cNvPicPr>
          <p:nvPr/>
        </p:nvPicPr>
        <p:blipFill rotWithShape="1">
          <a:blip r:embed="rId3"/>
          <a:srcRect l="11244" r="25406" b="1"/>
          <a:stretch/>
        </p:blipFill>
        <p:spPr>
          <a:xfrm>
            <a:off x="-1" y="1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DCA5A-2311-4913-A217-D7E0A97DAC8B}"/>
              </a:ext>
            </a:extLst>
          </p:cNvPr>
          <p:cNvSpPr>
            <a:spLocks noGrp="1"/>
          </p:cNvSpPr>
          <p:nvPr>
            <p:ph type="title"/>
          </p:nvPr>
        </p:nvSpPr>
        <p:spPr>
          <a:xfrm>
            <a:off x="804998" y="4551037"/>
            <a:ext cx="5021782" cy="1509931"/>
          </a:xfrm>
        </p:spPr>
        <p:txBody>
          <a:bodyPr>
            <a:normAutofit/>
          </a:bodyPr>
          <a:lstStyle/>
          <a:p>
            <a:r>
              <a:rPr lang="en-US" sz="4000" dirty="0">
                <a:solidFill>
                  <a:srgbClr val="000000"/>
                </a:solidFill>
                <a:latin typeface="Futura_Book-Bold" pitchFamily="2" charset="0"/>
              </a:rPr>
              <a:t>What can we do?</a:t>
            </a:r>
          </a:p>
        </p:txBody>
      </p:sp>
      <p:sp>
        <p:nvSpPr>
          <p:cNvPr id="3" name="Content Placeholder 2">
            <a:extLst>
              <a:ext uri="{FF2B5EF4-FFF2-40B4-BE49-F238E27FC236}">
                <a16:creationId xmlns:a16="http://schemas.microsoft.com/office/drawing/2014/main" id="{24363EA2-0412-490F-8D2B-B72E7385569B}"/>
              </a:ext>
            </a:extLst>
          </p:cNvPr>
          <p:cNvSpPr>
            <a:spLocks noGrp="1"/>
          </p:cNvSpPr>
          <p:nvPr>
            <p:ph idx="1"/>
          </p:nvPr>
        </p:nvSpPr>
        <p:spPr>
          <a:xfrm>
            <a:off x="6095999" y="5091289"/>
            <a:ext cx="5510785" cy="659916"/>
          </a:xfrm>
        </p:spPr>
        <p:txBody>
          <a:bodyPr anchor="ctr">
            <a:noAutofit/>
          </a:bodyPr>
          <a:lstStyle/>
          <a:p>
            <a:endParaRPr lang="en-US" sz="2400" dirty="0">
              <a:solidFill>
                <a:srgbClr val="000000"/>
              </a:solidFill>
              <a:latin typeface="Futura" panose="02000503020000020003" pitchFamily="2" charset="0"/>
            </a:endParaRPr>
          </a:p>
          <a:p>
            <a:r>
              <a:rPr lang="en-US" sz="2400" dirty="0">
                <a:solidFill>
                  <a:srgbClr val="000000"/>
                </a:solidFill>
                <a:latin typeface="Futura" panose="02000503020000020003" pitchFamily="2" charset="0"/>
              </a:rPr>
              <a:t>Your top 2 solutions and more?</a:t>
            </a:r>
          </a:p>
          <a:p>
            <a:r>
              <a:rPr lang="en-US" sz="2400" dirty="0">
                <a:solidFill>
                  <a:srgbClr val="000000"/>
                </a:solidFill>
                <a:latin typeface="Futura" panose="02000503020000020003" pitchFamily="2" charset="0"/>
              </a:rPr>
              <a:t>Every idea is a great idea</a:t>
            </a:r>
            <a:r>
              <a:rPr lang="en-US" dirty="0">
                <a:solidFill>
                  <a:srgbClr val="000000"/>
                </a:solidFill>
                <a:latin typeface="Futura" panose="02000503020000020003" pitchFamily="2" charset="0"/>
              </a:rPr>
              <a:t>!</a:t>
            </a:r>
          </a:p>
          <a:p>
            <a:pPr marL="0" indent="0">
              <a:buNone/>
            </a:pPr>
            <a:endParaRPr lang="en-US" dirty="0">
              <a:solidFill>
                <a:srgbClr val="000000"/>
              </a:solidFill>
              <a:latin typeface="Futura" panose="02000503020000020003" pitchFamily="2" charset="0"/>
            </a:endParaRPr>
          </a:p>
          <a:p>
            <a:pPr marL="0" indent="0" algn="r">
              <a:buNone/>
            </a:pPr>
            <a:r>
              <a:rPr lang="en-US" dirty="0">
                <a:solidFill>
                  <a:srgbClr val="000000"/>
                </a:solidFill>
                <a:latin typeface="Futura" panose="02000503020000020003" pitchFamily="2" charset="0"/>
              </a:rPr>
              <a:t> 30 minutes to brainstorm</a:t>
            </a:r>
          </a:p>
        </p:txBody>
      </p:sp>
      <p:sp>
        <p:nvSpPr>
          <p:cNvPr id="5" name="TextBox 4">
            <a:extLst>
              <a:ext uri="{FF2B5EF4-FFF2-40B4-BE49-F238E27FC236}">
                <a16:creationId xmlns:a16="http://schemas.microsoft.com/office/drawing/2014/main" id="{874E2E09-7830-461C-9518-F4B7034489FB}"/>
              </a:ext>
            </a:extLst>
          </p:cNvPr>
          <p:cNvSpPr txBox="1"/>
          <p:nvPr/>
        </p:nvSpPr>
        <p:spPr>
          <a:xfrm>
            <a:off x="0" y="6669024"/>
            <a:ext cx="2280356" cy="400110"/>
          </a:xfrm>
          <a:prstGeom prst="rect">
            <a:avLst/>
          </a:prstGeom>
          <a:noFill/>
        </p:spPr>
        <p:txBody>
          <a:bodyPr wrap="square" rtlCol="0">
            <a:spAutoFit/>
          </a:bodyPr>
          <a:lstStyle/>
          <a:p>
            <a:r>
              <a:rPr lang="en-US" sz="1000" dirty="0">
                <a:latin typeface="Futura" panose="02000503020000020003" pitchFamily="2" charset="0"/>
              </a:rPr>
              <a:t>Image from www.recurrentenergy.com</a:t>
            </a:r>
          </a:p>
          <a:p>
            <a:endParaRPr lang="en-US" sz="1000" dirty="0">
              <a:latin typeface="Futura" panose="02000503020000020003" pitchFamily="2" charset="0"/>
            </a:endParaRPr>
          </a:p>
        </p:txBody>
      </p:sp>
    </p:spTree>
    <p:extLst>
      <p:ext uri="{BB962C8B-B14F-4D97-AF65-F5344CB8AC3E}">
        <p14:creationId xmlns:p14="http://schemas.microsoft.com/office/powerpoint/2010/main" val="846344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C1A-F8C2-4C2F-8050-84FE0C0D49C1}"/>
              </a:ext>
            </a:extLst>
          </p:cNvPr>
          <p:cNvSpPr>
            <a:spLocks noGrp="1"/>
          </p:cNvSpPr>
          <p:nvPr>
            <p:ph type="title"/>
          </p:nvPr>
        </p:nvSpPr>
        <p:spPr>
          <a:xfrm>
            <a:off x="838200" y="365125"/>
            <a:ext cx="10515600" cy="1325563"/>
          </a:xfrm>
        </p:spPr>
        <p:txBody>
          <a:bodyPr/>
          <a:lstStyle/>
          <a:p>
            <a:r>
              <a:rPr lang="en-US">
                <a:latin typeface="Futura_Book-Bold" pitchFamily="2" charset="0"/>
              </a:rPr>
              <a:t>Our Goals</a:t>
            </a:r>
            <a:endParaRPr lang="en-US" dirty="0">
              <a:latin typeface="Futura_Book-Bold" pitchFamily="2" charset="0"/>
            </a:endParaRPr>
          </a:p>
        </p:txBody>
      </p:sp>
      <p:sp>
        <p:nvSpPr>
          <p:cNvPr id="3" name="Content Placeholder 2">
            <a:extLst>
              <a:ext uri="{FF2B5EF4-FFF2-40B4-BE49-F238E27FC236}">
                <a16:creationId xmlns:a16="http://schemas.microsoft.com/office/drawing/2014/main" id="{2F9E6D45-92BD-4330-8975-5DF4F5DED560}"/>
              </a:ext>
            </a:extLst>
          </p:cNvPr>
          <p:cNvSpPr>
            <a:spLocks noGrp="1"/>
          </p:cNvSpPr>
          <p:nvPr>
            <p:ph idx="1"/>
          </p:nvPr>
        </p:nvSpPr>
        <p:spPr>
          <a:xfrm>
            <a:off x="838200" y="1825625"/>
            <a:ext cx="10515600" cy="4351338"/>
          </a:xfrm>
        </p:spPr>
        <p:txBody>
          <a:bodyPr/>
          <a:lstStyle/>
          <a:p>
            <a:r>
              <a:rPr lang="en-US">
                <a:latin typeface="Futura" panose="02000503020000020003" pitchFamily="2" charset="0"/>
              </a:rPr>
              <a:t>Overarching goal of Drawdown: Marin</a:t>
            </a:r>
          </a:p>
          <a:p>
            <a:r>
              <a:rPr lang="en-US">
                <a:latin typeface="Futura" panose="02000503020000020003" pitchFamily="2" charset="0"/>
              </a:rPr>
              <a:t>What do we want to achieve?</a:t>
            </a:r>
          </a:p>
          <a:p>
            <a:pPr marL="0" indent="0">
              <a:buNone/>
            </a:pPr>
            <a:endParaRPr lang="en-US">
              <a:latin typeface="Futura" panose="02000503020000020003" pitchFamily="2" charset="0"/>
            </a:endParaRPr>
          </a:p>
          <a:p>
            <a:pPr marL="0" indent="0">
              <a:buNone/>
            </a:pPr>
            <a:endParaRPr lang="en-US">
              <a:latin typeface="Futura" panose="02000503020000020003" pitchFamily="2" charset="0"/>
            </a:endParaRPr>
          </a:p>
          <a:p>
            <a:pPr marL="0" indent="0">
              <a:buNone/>
            </a:pPr>
            <a:endParaRPr lang="en-US">
              <a:latin typeface="Futura" panose="02000503020000020003" pitchFamily="2" charset="0"/>
            </a:endParaRPr>
          </a:p>
          <a:p>
            <a:pPr marL="0" indent="0">
              <a:buNone/>
            </a:pPr>
            <a:endParaRPr lang="en-US">
              <a:latin typeface="Futura" panose="02000503020000020003" pitchFamily="2" charset="0"/>
            </a:endParaRPr>
          </a:p>
          <a:p>
            <a:pPr marL="0" indent="0" algn="r">
              <a:buNone/>
            </a:pPr>
            <a:r>
              <a:rPr lang="en-US">
                <a:latin typeface="Futura" panose="02000503020000020003" pitchFamily="2" charset="0"/>
              </a:rPr>
              <a:t>Visual goal-setting, popcorn style!</a:t>
            </a:r>
            <a:endParaRPr lang="en-US" dirty="0">
              <a:latin typeface="Futura" panose="02000503020000020003" pitchFamily="2" charset="0"/>
            </a:endParaRPr>
          </a:p>
        </p:txBody>
      </p:sp>
      <p:pic>
        <p:nvPicPr>
          <p:cNvPr id="7" name="Picture 6">
            <a:extLst>
              <a:ext uri="{FF2B5EF4-FFF2-40B4-BE49-F238E27FC236}">
                <a16:creationId xmlns:a16="http://schemas.microsoft.com/office/drawing/2014/main" id="{2D555E5A-ED98-424A-8A2C-10E6356FE71E}"/>
              </a:ext>
            </a:extLst>
          </p:cNvPr>
          <p:cNvPicPr>
            <a:picLocks noChangeAspect="1"/>
          </p:cNvPicPr>
          <p:nvPr/>
        </p:nvPicPr>
        <p:blipFill>
          <a:blip r:embed="rId3"/>
          <a:stretch>
            <a:fillRect/>
          </a:stretch>
        </p:blipFill>
        <p:spPr>
          <a:xfrm>
            <a:off x="7286625" y="0"/>
            <a:ext cx="4067175" cy="2828925"/>
          </a:xfrm>
          <a:prstGeom prst="rect">
            <a:avLst/>
          </a:prstGeom>
        </p:spPr>
      </p:pic>
    </p:spTree>
    <p:extLst>
      <p:ext uri="{BB962C8B-B14F-4D97-AF65-F5344CB8AC3E}">
        <p14:creationId xmlns:p14="http://schemas.microsoft.com/office/powerpoint/2010/main" val="428444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B6F9-61AA-42F4-A11C-F3512A0643F6}"/>
              </a:ext>
            </a:extLst>
          </p:cNvPr>
          <p:cNvSpPr>
            <a:spLocks noGrp="1"/>
          </p:cNvSpPr>
          <p:nvPr>
            <p:ph type="ctrTitle"/>
          </p:nvPr>
        </p:nvSpPr>
        <p:spPr>
          <a:xfrm>
            <a:off x="8507072" y="1122363"/>
            <a:ext cx="3684928" cy="2387600"/>
          </a:xfrm>
        </p:spPr>
        <p:txBody>
          <a:bodyPr>
            <a:normAutofit/>
          </a:bodyPr>
          <a:lstStyle/>
          <a:p>
            <a:r>
              <a:rPr lang="en-US" sz="2800" dirty="0">
                <a:latin typeface="Futura" panose="02000503020000020003" pitchFamily="2" charset="0"/>
              </a:rPr>
              <a:t>We are on </a:t>
            </a:r>
            <a:br>
              <a:rPr lang="en-US" sz="2800" dirty="0">
                <a:latin typeface="Futura" panose="02000503020000020003" pitchFamily="2" charset="0"/>
              </a:rPr>
            </a:br>
            <a:r>
              <a:rPr lang="en-US" sz="2800" b="1" dirty="0">
                <a:latin typeface="Futura" panose="02000503020000020003" pitchFamily="2" charset="0"/>
              </a:rPr>
              <a:t>Coast Miwok </a:t>
            </a:r>
            <a:r>
              <a:rPr lang="en-US" sz="2800" dirty="0">
                <a:latin typeface="Futura" panose="02000503020000020003" pitchFamily="2" charset="0"/>
              </a:rPr>
              <a:t>land.</a:t>
            </a:r>
          </a:p>
        </p:txBody>
      </p:sp>
      <p:grpSp>
        <p:nvGrpSpPr>
          <p:cNvPr id="6" name="Group 4">
            <a:extLst>
              <a:ext uri="{FF2B5EF4-FFF2-40B4-BE49-F238E27FC236}">
                <a16:creationId xmlns:a16="http://schemas.microsoft.com/office/drawing/2014/main" id="{84636F34-2E80-40EF-9AC6-1341D3D959E6}"/>
              </a:ext>
            </a:extLst>
          </p:cNvPr>
          <p:cNvGrpSpPr>
            <a:grpSpLocks noChangeAspect="1"/>
          </p:cNvGrpSpPr>
          <p:nvPr/>
        </p:nvGrpSpPr>
        <p:grpSpPr bwMode="auto">
          <a:xfrm>
            <a:off x="0" y="0"/>
            <a:ext cx="8492328" cy="6858000"/>
            <a:chOff x="0" y="-15"/>
            <a:chExt cx="5760" cy="4335"/>
          </a:xfrm>
        </p:grpSpPr>
        <p:sp>
          <p:nvSpPr>
            <p:cNvPr id="7" name="AutoShape 3">
              <a:extLst>
                <a:ext uri="{FF2B5EF4-FFF2-40B4-BE49-F238E27FC236}">
                  <a16:creationId xmlns:a16="http://schemas.microsoft.com/office/drawing/2014/main" id="{DDA7BBD1-08E5-49D4-A2F4-24786CDC0E1D}"/>
                </a:ext>
              </a:extLst>
            </p:cNvPr>
            <p:cNvSpPr>
              <a:spLocks noChangeAspect="1" noChangeArrowheads="1" noTextEdit="1"/>
            </p:cNvSpPr>
            <p:nvPr/>
          </p:nvSpPr>
          <p:spPr bwMode="auto">
            <a:xfrm>
              <a:off x="0" y="-15"/>
              <a:ext cx="5760" cy="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6AE8D87C-C8C8-45D1-8CF1-7F139E850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
              <a:ext cx="5770" cy="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9906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22F7-B4CE-49D9-B9B2-31AA87D69456}"/>
              </a:ext>
            </a:extLst>
          </p:cNvPr>
          <p:cNvSpPr>
            <a:spLocks noGrp="1"/>
          </p:cNvSpPr>
          <p:nvPr>
            <p:ph type="title"/>
          </p:nvPr>
        </p:nvSpPr>
        <p:spPr/>
        <p:txBody>
          <a:bodyPr/>
          <a:lstStyle/>
          <a:p>
            <a:r>
              <a:rPr lang="en-US" dirty="0">
                <a:solidFill>
                  <a:srgbClr val="7030A0"/>
                </a:solidFill>
                <a:latin typeface="Futura_Book-Bold" pitchFamily="2" charset="0"/>
              </a:rPr>
              <a:t>How do we achieve our goals?</a:t>
            </a:r>
          </a:p>
        </p:txBody>
      </p:sp>
      <p:sp>
        <p:nvSpPr>
          <p:cNvPr id="3" name="Content Placeholder 2">
            <a:extLst>
              <a:ext uri="{FF2B5EF4-FFF2-40B4-BE49-F238E27FC236}">
                <a16:creationId xmlns:a16="http://schemas.microsoft.com/office/drawing/2014/main" id="{A8520952-17DB-4D73-8E74-44CF1713FEA1}"/>
              </a:ext>
            </a:extLst>
          </p:cNvPr>
          <p:cNvSpPr>
            <a:spLocks noGrp="1"/>
          </p:cNvSpPr>
          <p:nvPr>
            <p:ph idx="1"/>
          </p:nvPr>
        </p:nvSpPr>
        <p:spPr/>
        <p:txBody>
          <a:bodyPr>
            <a:normAutofit fontScale="92500" lnSpcReduction="10000"/>
          </a:bodyPr>
          <a:lstStyle/>
          <a:p>
            <a:r>
              <a:rPr lang="en-US" dirty="0">
                <a:latin typeface="Futura" panose="02000503020000020003" pitchFamily="2" charset="0"/>
              </a:rPr>
              <a:t>Realistic objectives</a:t>
            </a:r>
          </a:p>
          <a:p>
            <a:r>
              <a:rPr lang="en-US" dirty="0">
                <a:latin typeface="Futura" panose="02000503020000020003" pitchFamily="2" charset="0"/>
              </a:rPr>
              <a:t>Things to consider:</a:t>
            </a:r>
          </a:p>
          <a:p>
            <a:pPr lvl="1"/>
            <a:r>
              <a:rPr lang="en-US" dirty="0">
                <a:latin typeface="Futura" panose="02000503020000020003" pitchFamily="2" charset="0"/>
              </a:rPr>
              <a:t>Time frame</a:t>
            </a:r>
          </a:p>
          <a:p>
            <a:pPr lvl="1"/>
            <a:r>
              <a:rPr lang="en-US" dirty="0">
                <a:latin typeface="Futura" panose="02000503020000020003" pitchFamily="2" charset="0"/>
              </a:rPr>
              <a:t>Needed actions </a:t>
            </a:r>
          </a:p>
          <a:p>
            <a:pPr lvl="1"/>
            <a:r>
              <a:rPr lang="en-US" dirty="0">
                <a:latin typeface="Futura" panose="02000503020000020003" pitchFamily="2" charset="0"/>
              </a:rPr>
              <a:t>Who’s responsible?</a:t>
            </a:r>
          </a:p>
          <a:p>
            <a:pPr lvl="1"/>
            <a:r>
              <a:rPr lang="en-US" dirty="0">
                <a:latin typeface="Futura" panose="02000503020000020003" pitchFamily="2" charset="0"/>
              </a:rPr>
              <a:t>What resources do we need?</a:t>
            </a:r>
          </a:p>
          <a:p>
            <a:pPr marL="457200" lvl="1" indent="0">
              <a:buNone/>
            </a:pPr>
            <a:endParaRPr lang="en-US" dirty="0">
              <a:latin typeface="Futura" panose="02000503020000020003" pitchFamily="2" charset="0"/>
            </a:endParaRPr>
          </a:p>
          <a:p>
            <a:pPr marL="457200" lvl="1" indent="0">
              <a:buNone/>
            </a:pPr>
            <a:endParaRPr lang="en-US" dirty="0">
              <a:latin typeface="Futura" panose="02000503020000020003" pitchFamily="2" charset="0"/>
            </a:endParaRPr>
          </a:p>
          <a:p>
            <a:pPr marL="457200" lvl="1" indent="0">
              <a:buNone/>
            </a:pPr>
            <a:endParaRPr lang="en-US" dirty="0">
              <a:latin typeface="Futura" panose="02000503020000020003" pitchFamily="2" charset="0"/>
            </a:endParaRPr>
          </a:p>
          <a:p>
            <a:pPr marL="457200" lvl="1" indent="0">
              <a:buNone/>
            </a:pPr>
            <a:endParaRPr lang="en-US" dirty="0">
              <a:latin typeface="Futura" panose="02000503020000020003" pitchFamily="2" charset="0"/>
            </a:endParaRPr>
          </a:p>
          <a:p>
            <a:pPr marL="457200" lvl="1" indent="0" algn="r">
              <a:buNone/>
            </a:pPr>
            <a:r>
              <a:rPr lang="en-US" dirty="0">
                <a:latin typeface="Futura" panose="02000503020000020003" pitchFamily="2" charset="0"/>
              </a:rPr>
              <a:t>Small group breakouts – 2 objectives for each goal.</a:t>
            </a:r>
          </a:p>
          <a:p>
            <a:pPr marL="457200" lvl="1" indent="0" algn="r">
              <a:buNone/>
            </a:pPr>
            <a:r>
              <a:rPr lang="en-US" dirty="0">
                <a:latin typeface="Futura" panose="02000503020000020003" pitchFamily="2" charset="0"/>
              </a:rPr>
              <a:t>15 minutes to brainstorm, 10 minutes to debrief.</a:t>
            </a:r>
          </a:p>
          <a:p>
            <a:endParaRPr lang="en-US" dirty="0">
              <a:latin typeface="Futura" panose="02000503020000020003" pitchFamily="2" charset="0"/>
            </a:endParaRPr>
          </a:p>
        </p:txBody>
      </p:sp>
    </p:spTree>
    <p:extLst>
      <p:ext uri="{BB962C8B-B14F-4D97-AF65-F5344CB8AC3E}">
        <p14:creationId xmlns:p14="http://schemas.microsoft.com/office/powerpoint/2010/main" val="1305808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2ED0-CEC4-4283-8B47-569BBF3108F8}"/>
              </a:ext>
            </a:extLst>
          </p:cNvPr>
          <p:cNvSpPr>
            <a:spLocks noGrp="1"/>
          </p:cNvSpPr>
          <p:nvPr>
            <p:ph type="title"/>
          </p:nvPr>
        </p:nvSpPr>
        <p:spPr>
          <a:xfrm>
            <a:off x="648929" y="629266"/>
            <a:ext cx="3651467" cy="1676603"/>
          </a:xfrm>
        </p:spPr>
        <p:txBody>
          <a:bodyPr>
            <a:normAutofit/>
          </a:bodyPr>
          <a:lstStyle/>
          <a:p>
            <a:r>
              <a:rPr lang="en-US">
                <a:latin typeface="Futura_Book-Bold" pitchFamily="2" charset="0"/>
              </a:rPr>
              <a:t>Schedule + Next Steps</a:t>
            </a:r>
            <a:endParaRPr lang="en-US" dirty="0">
              <a:latin typeface="Futura_Book-Bold" pitchFamily="2" charset="0"/>
            </a:endParaRPr>
          </a:p>
        </p:txBody>
      </p:sp>
      <p:sp>
        <p:nvSpPr>
          <p:cNvPr id="3" name="Content Placeholder 2">
            <a:extLst>
              <a:ext uri="{FF2B5EF4-FFF2-40B4-BE49-F238E27FC236}">
                <a16:creationId xmlns:a16="http://schemas.microsoft.com/office/drawing/2014/main" id="{FA627FD8-A122-459C-A952-4BFAB1E043C1}"/>
              </a:ext>
            </a:extLst>
          </p:cNvPr>
          <p:cNvSpPr>
            <a:spLocks noGrp="1"/>
          </p:cNvSpPr>
          <p:nvPr>
            <p:ph idx="1"/>
          </p:nvPr>
        </p:nvSpPr>
        <p:spPr>
          <a:xfrm>
            <a:off x="648931" y="2438400"/>
            <a:ext cx="3651466" cy="3785419"/>
          </a:xfrm>
        </p:spPr>
        <p:txBody>
          <a:bodyPr>
            <a:normAutofit/>
          </a:bodyPr>
          <a:lstStyle/>
          <a:p>
            <a:r>
              <a:rPr lang="en-US" sz="2400" dirty="0">
                <a:latin typeface="Futura" panose="02000503020000020003" pitchFamily="2" charset="0"/>
              </a:rPr>
              <a:t>Our meeting schedule</a:t>
            </a:r>
          </a:p>
          <a:p>
            <a:r>
              <a:rPr lang="en-US" sz="2400" dirty="0">
                <a:latin typeface="Futura" panose="02000503020000020003" pitchFamily="2" charset="0"/>
              </a:rPr>
              <a:t>Small group meetings</a:t>
            </a:r>
          </a:p>
          <a:p>
            <a:r>
              <a:rPr lang="en-US" sz="2400" dirty="0">
                <a:latin typeface="Futura" panose="02000503020000020003" pitchFamily="2" charset="0"/>
              </a:rPr>
              <a:t>Drawdown structure</a:t>
            </a:r>
          </a:p>
          <a:p>
            <a:pPr marL="0" indent="0">
              <a:buNone/>
            </a:pPr>
            <a:endParaRPr lang="en-US" sz="1800" dirty="0">
              <a:latin typeface="Futura" panose="02000503020000020003" pitchFamily="2" charset="0"/>
            </a:endParaRPr>
          </a:p>
          <a:p>
            <a:pPr marL="0" indent="0">
              <a:buNone/>
            </a:pPr>
            <a:endParaRPr lang="en-US" sz="1800" dirty="0">
              <a:latin typeface="Futura" panose="02000503020000020003" pitchFamily="2" charset="0"/>
            </a:endParaRPr>
          </a:p>
          <a:p>
            <a:pPr marL="0" indent="0">
              <a:buNone/>
            </a:pPr>
            <a:endParaRPr lang="en-US" sz="1800" dirty="0">
              <a:latin typeface="Futura" panose="02000503020000020003" pitchFamily="2" charset="0"/>
            </a:endParaRPr>
          </a:p>
          <a:p>
            <a:pPr marL="0" indent="0">
              <a:buNone/>
            </a:pPr>
            <a:endParaRPr lang="en-US" sz="1800" dirty="0">
              <a:latin typeface="Futura" panose="02000503020000020003" pitchFamily="2" charset="0"/>
            </a:endParaRPr>
          </a:p>
          <a:p>
            <a:pPr marL="0" indent="0">
              <a:buNone/>
            </a:pPr>
            <a:r>
              <a:rPr lang="en-US" dirty="0">
                <a:latin typeface="Futura" panose="02000503020000020003" pitchFamily="2" charset="0"/>
              </a:rPr>
              <a:t>Questions? </a:t>
            </a:r>
          </a:p>
        </p:txBody>
      </p:sp>
      <p:pic>
        <p:nvPicPr>
          <p:cNvPr id="4" name="Picture 3">
            <a:extLst>
              <a:ext uri="{FF2B5EF4-FFF2-40B4-BE49-F238E27FC236}">
                <a16:creationId xmlns:a16="http://schemas.microsoft.com/office/drawing/2014/main" id="{A679A4AB-CD89-4F70-858D-9599055902FD}"/>
              </a:ext>
            </a:extLst>
          </p:cNvPr>
          <p:cNvPicPr>
            <a:picLocks noChangeAspect="1"/>
          </p:cNvPicPr>
          <p:nvPr/>
        </p:nvPicPr>
        <p:blipFill rotWithShape="1">
          <a:blip r:embed="rId3"/>
          <a:srcRect l="12842" r="26310" b="1"/>
          <a:stretch/>
        </p:blipFill>
        <p:spPr>
          <a:xfrm>
            <a:off x="4639056" y="10"/>
            <a:ext cx="7552944" cy="6857990"/>
          </a:xfrm>
          <a:prstGeom prst="rect">
            <a:avLst/>
          </a:prstGeom>
          <a:effectLst/>
        </p:spPr>
      </p:pic>
    </p:spTree>
    <p:extLst>
      <p:ext uri="{BB962C8B-B14F-4D97-AF65-F5344CB8AC3E}">
        <p14:creationId xmlns:p14="http://schemas.microsoft.com/office/powerpoint/2010/main" val="236748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C8B99-2EBF-472B-A39A-3C4B88D4D868}"/>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33539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AF268F-B05C-964B-918E-DB617003DB8B}"/>
              </a:ext>
            </a:extLst>
          </p:cNvPr>
          <p:cNvPicPr>
            <a:picLocks noGrp="1" noChangeAspect="1"/>
          </p:cNvPicPr>
          <p:nvPr>
            <p:ph idx="1"/>
          </p:nvPr>
        </p:nvPicPr>
        <p:blipFill rotWithShape="1">
          <a:blip r:embed="rId3"/>
          <a:srcRect t="19020" b="24730"/>
          <a:stretch/>
        </p:blipFill>
        <p:spPr>
          <a:xfrm>
            <a:off x="20" y="10"/>
            <a:ext cx="12191980" cy="6857990"/>
          </a:xfrm>
          <a:prstGeom prst="rect">
            <a:avLst/>
          </a:prstGeom>
        </p:spPr>
      </p:pic>
    </p:spTree>
    <p:extLst>
      <p:ext uri="{BB962C8B-B14F-4D97-AF65-F5344CB8AC3E}">
        <p14:creationId xmlns:p14="http://schemas.microsoft.com/office/powerpoint/2010/main" val="404226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2682188" y="1925263"/>
            <a:ext cx="8596800" cy="2445600"/>
          </a:xfrm>
          <a:prstGeom prst="rect">
            <a:avLst/>
          </a:prstGeom>
          <a:noFill/>
          <a:ln>
            <a:noFill/>
          </a:ln>
        </p:spPr>
        <p:txBody>
          <a:bodyPr spcFirstLastPara="1" vert="horz" wrap="square" lIns="91400" tIns="91400" rIns="91400" bIns="91400" rtlCol="0" anchor="b" anchorCtr="0">
            <a:noAutofit/>
          </a:bodyPr>
          <a:lstStyle/>
          <a:p>
            <a:pPr>
              <a:buClr>
                <a:srgbClr val="5BB2B9"/>
              </a:buClr>
            </a:pPr>
            <a:r>
              <a:rPr lang="en-US" dirty="0">
                <a:latin typeface="Futura_Book-Bold" pitchFamily="2" charset="0"/>
              </a:rPr>
              <a:t>Reflective Practice</a:t>
            </a:r>
            <a:r>
              <a:rPr lang="en" dirty="0">
                <a:latin typeface="Futura_Book-Bold" pitchFamily="2" charset="0"/>
              </a:rPr>
              <a:t>:</a:t>
            </a:r>
            <a:endParaRPr dirty="0">
              <a:latin typeface="Futura_Book-Bold" pitchFamily="2" charset="0"/>
            </a:endParaRPr>
          </a:p>
          <a:p>
            <a:pPr>
              <a:buClr>
                <a:srgbClr val="5BB2B9"/>
              </a:buClr>
            </a:pPr>
            <a:r>
              <a:rPr lang="en" b="0" dirty="0">
                <a:solidFill>
                  <a:srgbClr val="434343"/>
                </a:solidFill>
                <a:latin typeface="Futura_Book-Bold" pitchFamily="2" charset="0"/>
              </a:rPr>
              <a:t>Centering </a:t>
            </a:r>
            <a:r>
              <a:rPr lang="en-US" b="0" dirty="0">
                <a:solidFill>
                  <a:srgbClr val="434343"/>
                </a:solidFill>
                <a:latin typeface="Futura_Book-Bold" pitchFamily="2" charset="0"/>
              </a:rPr>
              <a:t>ourselves in this work</a:t>
            </a:r>
            <a:endParaRPr b="0" dirty="0">
              <a:solidFill>
                <a:srgbClr val="434343"/>
              </a:solidFill>
              <a:latin typeface="Futura_Book-Bold" pitchFamily="2" charset="0"/>
            </a:endParaRPr>
          </a:p>
        </p:txBody>
      </p:sp>
      <p:sp>
        <p:nvSpPr>
          <p:cNvPr id="101" name="Google Shape;101;p25"/>
          <p:cNvSpPr txBox="1">
            <a:spLocks noGrp="1"/>
          </p:cNvSpPr>
          <p:nvPr>
            <p:ph type="sldNum" idx="12"/>
          </p:nvPr>
        </p:nvSpPr>
        <p:spPr>
          <a:xfrm>
            <a:off x="7010400" y="5131117"/>
            <a:ext cx="2133600" cy="986800"/>
          </a:xfrm>
          <a:prstGeom prst="rect">
            <a:avLst/>
          </a:prstGeom>
        </p:spPr>
        <p:txBody>
          <a:bodyPr spcFirstLastPara="1" vert="horz" wrap="square" lIns="45700" tIns="45700" rIns="45700" bIns="45700" rtlCol="0" anchor="ctr" anchorCtr="0">
            <a:noAutofit/>
          </a:bodyPr>
          <a:lstStyle/>
          <a:p>
            <a:fld id="{00000000-1234-1234-1234-123412341234}" type="slidenum">
              <a:rPr lang="en"/>
              <a:pPr/>
              <a:t>3</a:t>
            </a:fld>
            <a:endParaRPr sz="667" b="0" dirty="0">
              <a:solidFill>
                <a:srgbClr val="000000"/>
              </a:solidFill>
              <a:latin typeface="Arial"/>
              <a:ea typeface="Arial"/>
              <a:cs typeface="Arial"/>
              <a:sym typeface="Arial"/>
            </a:endParaRPr>
          </a:p>
        </p:txBody>
      </p:sp>
      <p:pic>
        <p:nvPicPr>
          <p:cNvPr id="102" name="Google Shape;102;p25"/>
          <p:cNvPicPr preferRelativeResize="0"/>
          <p:nvPr/>
        </p:nvPicPr>
        <p:blipFill>
          <a:blip r:embed="rId3">
            <a:alphaModFix/>
          </a:blip>
          <a:stretch>
            <a:fillRect/>
          </a:stretch>
        </p:blipFill>
        <p:spPr>
          <a:xfrm>
            <a:off x="1754215" y="2422797"/>
            <a:ext cx="1022888" cy="1022891"/>
          </a:xfrm>
          <a:prstGeom prst="rect">
            <a:avLst/>
          </a:prstGeom>
          <a:noFill/>
          <a:ln>
            <a:noFill/>
          </a:ln>
        </p:spPr>
      </p:pic>
      <p:sp>
        <p:nvSpPr>
          <p:cNvPr id="2" name="TextBox 1">
            <a:extLst>
              <a:ext uri="{FF2B5EF4-FFF2-40B4-BE49-F238E27FC236}">
                <a16:creationId xmlns:a16="http://schemas.microsoft.com/office/drawing/2014/main" id="{281E04F2-FAEB-7644-A81C-99345036D291}"/>
              </a:ext>
            </a:extLst>
          </p:cNvPr>
          <p:cNvSpPr txBox="1"/>
          <p:nvPr/>
        </p:nvSpPr>
        <p:spPr>
          <a:xfrm>
            <a:off x="169333" y="6451600"/>
            <a:ext cx="5926667" cy="369332"/>
          </a:xfrm>
          <a:prstGeom prst="rect">
            <a:avLst/>
          </a:prstGeom>
          <a:noFill/>
        </p:spPr>
        <p:txBody>
          <a:bodyPr wrap="square" rtlCol="0">
            <a:spAutoFit/>
          </a:bodyPr>
          <a:lstStyle/>
          <a:p>
            <a:r>
              <a:rPr lang="en-US" dirty="0">
                <a:latin typeface="Futura Medium" panose="020B0602020204020303" pitchFamily="34" charset="-79"/>
                <a:cs typeface="Futura Medium" panose="020B0602020204020303" pitchFamily="34" charset="-79"/>
              </a:rPr>
              <a:t>Paseo Circles of Identity – School Reform Initiative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548445" y="1007056"/>
            <a:ext cx="10028000" cy="954800"/>
          </a:xfrm>
          <a:prstGeom prst="rect">
            <a:avLst/>
          </a:prstGeom>
        </p:spPr>
        <p:txBody>
          <a:bodyPr spcFirstLastPara="1" vert="horz" wrap="square" lIns="45700" tIns="45700" rIns="45700" bIns="45700" rtlCol="0" anchor="b" anchorCtr="0">
            <a:noAutofit/>
          </a:bodyPr>
          <a:lstStyle/>
          <a:p>
            <a:r>
              <a:rPr lang="en" sz="4267" dirty="0">
                <a:latin typeface="Futura_Book-Bold" pitchFamily="2" charset="0"/>
              </a:rPr>
              <a:t>Paseo Circles of Identity											</a:t>
            </a:r>
            <a:endParaRPr sz="3067" dirty="0">
              <a:solidFill>
                <a:srgbClr val="434343"/>
              </a:solidFill>
              <a:latin typeface="Futura_Book-Bold" pitchFamily="2" charset="0"/>
            </a:endParaRPr>
          </a:p>
        </p:txBody>
      </p:sp>
      <p:sp>
        <p:nvSpPr>
          <p:cNvPr id="108" name="Google Shape;108;p26"/>
          <p:cNvSpPr/>
          <p:nvPr/>
        </p:nvSpPr>
        <p:spPr>
          <a:xfrm>
            <a:off x="3967727" y="2234443"/>
            <a:ext cx="1895600" cy="415600"/>
          </a:xfrm>
          <a:prstGeom prst="roundRect">
            <a:avLst>
              <a:gd name="adj" fmla="val 22908"/>
            </a:avLst>
          </a:prstGeom>
          <a:solidFill>
            <a:srgbClr val="FFFFFF"/>
          </a:solidFill>
          <a:ln>
            <a:noFill/>
          </a:ln>
        </p:spPr>
        <p:txBody>
          <a:bodyPr spcFirstLastPara="1" wrap="square" lIns="45700" tIns="45700" rIns="45700" bIns="45700" anchor="ctr" anchorCtr="0">
            <a:noAutofit/>
          </a:bodyPr>
          <a:lstStyle/>
          <a:p>
            <a:pPr>
              <a:buClr>
                <a:srgbClr val="000000"/>
              </a:buClr>
            </a:pPr>
            <a:endParaRPr sz="1867">
              <a:solidFill>
                <a:srgbClr val="000000"/>
              </a:solidFill>
              <a:latin typeface="Helvetica Neue"/>
              <a:ea typeface="Helvetica Neue"/>
              <a:cs typeface="Helvetica Neue"/>
              <a:sym typeface="Helvetica Neue"/>
            </a:endParaRPr>
          </a:p>
        </p:txBody>
      </p:sp>
      <p:sp>
        <p:nvSpPr>
          <p:cNvPr id="109" name="Google Shape;109;p26"/>
          <p:cNvSpPr/>
          <p:nvPr/>
        </p:nvSpPr>
        <p:spPr>
          <a:xfrm>
            <a:off x="5857605" y="3350349"/>
            <a:ext cx="1239200" cy="415600"/>
          </a:xfrm>
          <a:prstGeom prst="roundRect">
            <a:avLst>
              <a:gd name="adj" fmla="val 22908"/>
            </a:avLst>
          </a:prstGeom>
          <a:solidFill>
            <a:srgbClr val="FFFFFF"/>
          </a:solidFill>
          <a:ln>
            <a:noFill/>
          </a:ln>
        </p:spPr>
        <p:txBody>
          <a:bodyPr spcFirstLastPara="1" wrap="square" lIns="45700" tIns="45700" rIns="45700" bIns="45700" anchor="ctr" anchorCtr="0">
            <a:noAutofit/>
          </a:bodyPr>
          <a:lstStyle/>
          <a:p>
            <a:pPr>
              <a:buClr>
                <a:srgbClr val="000000"/>
              </a:buClr>
            </a:pPr>
            <a:endParaRPr sz="1867">
              <a:solidFill>
                <a:srgbClr val="000000"/>
              </a:solidFill>
              <a:latin typeface="Helvetica Neue"/>
              <a:ea typeface="Helvetica Neue"/>
              <a:cs typeface="Helvetica Neue"/>
              <a:sym typeface="Helvetica Neue"/>
            </a:endParaRPr>
          </a:p>
        </p:txBody>
      </p:sp>
      <p:sp>
        <p:nvSpPr>
          <p:cNvPr id="110" name="Google Shape;110;p26"/>
          <p:cNvSpPr/>
          <p:nvPr/>
        </p:nvSpPr>
        <p:spPr>
          <a:xfrm>
            <a:off x="6629556" y="1527712"/>
            <a:ext cx="1615600" cy="1608000"/>
          </a:xfrm>
          <a:prstGeom prst="ellipse">
            <a:avLst/>
          </a:prstGeom>
          <a:solidFill>
            <a:srgbClr val="86E3EB"/>
          </a:solidFill>
          <a:ln>
            <a:noFill/>
          </a:ln>
        </p:spPr>
        <p:txBody>
          <a:bodyPr spcFirstLastPara="1" wrap="square" lIns="121900" tIns="121900" rIns="121900" bIns="121900" anchor="ctr" anchorCtr="0">
            <a:noAutofit/>
          </a:bodyPr>
          <a:lstStyle/>
          <a:p>
            <a:endParaRPr sz="1867" b="1">
              <a:solidFill>
                <a:srgbClr val="FFFFFF"/>
              </a:solidFill>
              <a:latin typeface="Open Sans"/>
              <a:ea typeface="Open Sans"/>
              <a:cs typeface="Open Sans"/>
              <a:sym typeface="Open Sans"/>
            </a:endParaRPr>
          </a:p>
        </p:txBody>
      </p:sp>
      <p:sp>
        <p:nvSpPr>
          <p:cNvPr id="111" name="Google Shape;111;p26"/>
          <p:cNvSpPr/>
          <p:nvPr/>
        </p:nvSpPr>
        <p:spPr>
          <a:xfrm>
            <a:off x="6628624" y="3350347"/>
            <a:ext cx="1615600" cy="1608000"/>
          </a:xfrm>
          <a:prstGeom prst="ellipse">
            <a:avLst/>
          </a:prstGeom>
          <a:solidFill>
            <a:srgbClr val="525252"/>
          </a:solidFill>
          <a:ln>
            <a:noFill/>
          </a:ln>
        </p:spPr>
        <p:txBody>
          <a:bodyPr spcFirstLastPara="1" wrap="square" lIns="121900" tIns="121900" rIns="121900" bIns="121900" anchor="ctr" anchorCtr="0">
            <a:noAutofit/>
          </a:bodyPr>
          <a:lstStyle/>
          <a:p>
            <a:endParaRPr sz="2400"/>
          </a:p>
        </p:txBody>
      </p:sp>
      <p:sp>
        <p:nvSpPr>
          <p:cNvPr id="112" name="Google Shape;112;p26"/>
          <p:cNvSpPr/>
          <p:nvPr/>
        </p:nvSpPr>
        <p:spPr>
          <a:xfrm>
            <a:off x="8560439" y="2869088"/>
            <a:ext cx="1615600" cy="1608000"/>
          </a:xfrm>
          <a:prstGeom prst="ellipse">
            <a:avLst/>
          </a:prstGeom>
          <a:solidFill>
            <a:srgbClr val="FF927E"/>
          </a:solidFill>
          <a:ln>
            <a:noFill/>
          </a:ln>
        </p:spPr>
        <p:txBody>
          <a:bodyPr spcFirstLastPara="1" wrap="square" lIns="121900" tIns="121900" rIns="121900" bIns="121900" anchor="ctr" anchorCtr="0">
            <a:noAutofit/>
          </a:bodyPr>
          <a:lstStyle/>
          <a:p>
            <a:endParaRPr sz="2400"/>
          </a:p>
        </p:txBody>
      </p:sp>
      <p:sp>
        <p:nvSpPr>
          <p:cNvPr id="113" name="Google Shape;113;p26"/>
          <p:cNvSpPr/>
          <p:nvPr/>
        </p:nvSpPr>
        <p:spPr>
          <a:xfrm>
            <a:off x="5249559" y="4833447"/>
            <a:ext cx="1615600" cy="1608000"/>
          </a:xfrm>
          <a:prstGeom prst="ellipse">
            <a:avLst/>
          </a:prstGeom>
          <a:solidFill>
            <a:srgbClr val="B32F28"/>
          </a:solidFill>
          <a:ln>
            <a:noFill/>
          </a:ln>
        </p:spPr>
        <p:txBody>
          <a:bodyPr spcFirstLastPara="1" wrap="square" lIns="121900" tIns="121900" rIns="121900" bIns="121900" anchor="ctr" anchorCtr="0">
            <a:noAutofit/>
          </a:bodyPr>
          <a:lstStyle/>
          <a:p>
            <a:endParaRPr sz="2400"/>
          </a:p>
        </p:txBody>
      </p:sp>
      <p:sp>
        <p:nvSpPr>
          <p:cNvPr id="114" name="Google Shape;114;p26"/>
          <p:cNvSpPr/>
          <p:nvPr/>
        </p:nvSpPr>
        <p:spPr>
          <a:xfrm>
            <a:off x="8065089" y="4833447"/>
            <a:ext cx="1615600" cy="1608000"/>
          </a:xfrm>
          <a:prstGeom prst="ellipse">
            <a:avLst/>
          </a:prstGeom>
          <a:solidFill>
            <a:srgbClr val="0F8189"/>
          </a:solidFill>
          <a:ln>
            <a:noFill/>
          </a:ln>
        </p:spPr>
        <p:txBody>
          <a:bodyPr spcFirstLastPara="1" wrap="square" lIns="121900" tIns="121900" rIns="121900" bIns="121900" anchor="ctr" anchorCtr="0">
            <a:noAutofit/>
          </a:bodyPr>
          <a:lstStyle/>
          <a:p>
            <a:endParaRPr sz="2400"/>
          </a:p>
        </p:txBody>
      </p:sp>
      <p:sp>
        <p:nvSpPr>
          <p:cNvPr id="115" name="Google Shape;115;p26"/>
          <p:cNvSpPr txBox="1"/>
          <p:nvPr/>
        </p:nvSpPr>
        <p:spPr>
          <a:xfrm>
            <a:off x="6545401" y="2211069"/>
            <a:ext cx="1895599" cy="290330"/>
          </a:xfrm>
          <a:prstGeom prst="rect">
            <a:avLst/>
          </a:prstGeom>
          <a:noFill/>
          <a:ln>
            <a:noFill/>
          </a:ln>
        </p:spPr>
        <p:txBody>
          <a:bodyPr spcFirstLastPara="1" wrap="square" lIns="121900" tIns="121900" rIns="121900" bIns="121900" anchor="ctr" anchorCtr="0">
            <a:noAutofit/>
          </a:bodyPr>
          <a:lstStyle/>
          <a:p>
            <a:pPr algn="ctr"/>
            <a:r>
              <a:rPr lang="en" sz="2133" b="1" dirty="0">
                <a:solidFill>
                  <a:srgbClr val="FFFFFF"/>
                </a:solidFill>
                <a:latin typeface="Futura" panose="02000503020000020003" pitchFamily="2" charset="0"/>
                <a:ea typeface="Open Sans"/>
                <a:cs typeface="Open Sans"/>
                <a:sym typeface="Open Sans"/>
              </a:rPr>
              <a:t>Ethnicity/ Language</a:t>
            </a:r>
            <a:endParaRPr sz="2133" b="1" dirty="0">
              <a:solidFill>
                <a:srgbClr val="FFFFFF"/>
              </a:solidFill>
              <a:latin typeface="Futura" panose="02000503020000020003" pitchFamily="2" charset="0"/>
              <a:ea typeface="Open Sans"/>
              <a:cs typeface="Open Sans"/>
              <a:sym typeface="Open Sans"/>
            </a:endParaRPr>
          </a:p>
        </p:txBody>
      </p:sp>
      <p:sp>
        <p:nvSpPr>
          <p:cNvPr id="116" name="Google Shape;116;p26"/>
          <p:cNvSpPr txBox="1"/>
          <p:nvPr/>
        </p:nvSpPr>
        <p:spPr>
          <a:xfrm>
            <a:off x="8402798" y="3511005"/>
            <a:ext cx="1930882" cy="332684"/>
          </a:xfrm>
          <a:prstGeom prst="rect">
            <a:avLst/>
          </a:prstGeom>
          <a:noFill/>
          <a:ln>
            <a:noFill/>
          </a:ln>
        </p:spPr>
        <p:txBody>
          <a:bodyPr spcFirstLastPara="1" wrap="square" lIns="121900" tIns="121900" rIns="121900" bIns="121900" anchor="ctr" anchorCtr="0">
            <a:noAutofit/>
          </a:bodyPr>
          <a:lstStyle/>
          <a:p>
            <a:pPr algn="ctr"/>
            <a:r>
              <a:rPr lang="en" sz="2133" b="1" dirty="0">
                <a:solidFill>
                  <a:schemeClr val="lt1"/>
                </a:solidFill>
                <a:latin typeface="Futura" panose="02000503020000020003" pitchFamily="2" charset="0"/>
                <a:ea typeface="Open Sans"/>
                <a:cs typeface="Open Sans"/>
                <a:sym typeface="Open Sans"/>
              </a:rPr>
              <a:t>Education</a:t>
            </a:r>
            <a:endParaRPr sz="2133" b="1" dirty="0">
              <a:solidFill>
                <a:schemeClr val="lt1"/>
              </a:solidFill>
              <a:latin typeface="Futura" panose="02000503020000020003" pitchFamily="2" charset="0"/>
              <a:ea typeface="Open Sans"/>
              <a:cs typeface="Open Sans"/>
              <a:sym typeface="Open Sans"/>
            </a:endParaRPr>
          </a:p>
        </p:txBody>
      </p:sp>
      <p:sp>
        <p:nvSpPr>
          <p:cNvPr id="117" name="Google Shape;117;p26"/>
          <p:cNvSpPr txBox="1"/>
          <p:nvPr/>
        </p:nvSpPr>
        <p:spPr>
          <a:xfrm>
            <a:off x="8065075" y="5463313"/>
            <a:ext cx="1615600" cy="354400"/>
          </a:xfrm>
          <a:prstGeom prst="rect">
            <a:avLst/>
          </a:prstGeom>
          <a:noFill/>
          <a:ln>
            <a:noFill/>
          </a:ln>
        </p:spPr>
        <p:txBody>
          <a:bodyPr spcFirstLastPara="1" wrap="square" lIns="121900" tIns="121900" rIns="121900" bIns="121900" anchor="ctr" anchorCtr="0">
            <a:noAutofit/>
          </a:bodyPr>
          <a:lstStyle/>
          <a:p>
            <a:pPr algn="ctr"/>
            <a:r>
              <a:rPr lang="en" sz="2133" b="1" dirty="0">
                <a:solidFill>
                  <a:srgbClr val="FFFFFF"/>
                </a:solidFill>
                <a:latin typeface="Futura" panose="02000503020000020003" pitchFamily="2" charset="0"/>
                <a:ea typeface="Open Sans"/>
                <a:cs typeface="Open Sans"/>
                <a:sym typeface="Open Sans"/>
              </a:rPr>
              <a:t>Socio-</a:t>
            </a:r>
            <a:endParaRPr sz="2133" b="1" dirty="0">
              <a:solidFill>
                <a:srgbClr val="FFFFFF"/>
              </a:solidFill>
              <a:latin typeface="Futura" panose="02000503020000020003" pitchFamily="2" charset="0"/>
              <a:ea typeface="Open Sans"/>
              <a:cs typeface="Open Sans"/>
              <a:sym typeface="Open Sans"/>
            </a:endParaRPr>
          </a:p>
          <a:p>
            <a:pPr algn="ctr"/>
            <a:r>
              <a:rPr lang="en" sz="2133" b="1" dirty="0">
                <a:solidFill>
                  <a:srgbClr val="FFFFFF"/>
                </a:solidFill>
                <a:latin typeface="Futura" panose="02000503020000020003" pitchFamily="2" charset="0"/>
                <a:ea typeface="Open Sans"/>
                <a:cs typeface="Open Sans"/>
                <a:sym typeface="Open Sans"/>
              </a:rPr>
              <a:t>Economic Status</a:t>
            </a:r>
            <a:endParaRPr sz="2133" b="1" dirty="0">
              <a:solidFill>
                <a:srgbClr val="FFFFFF"/>
              </a:solidFill>
              <a:latin typeface="Futura" panose="02000503020000020003" pitchFamily="2" charset="0"/>
              <a:ea typeface="Open Sans"/>
              <a:cs typeface="Open Sans"/>
              <a:sym typeface="Open Sans"/>
            </a:endParaRPr>
          </a:p>
        </p:txBody>
      </p:sp>
      <p:sp>
        <p:nvSpPr>
          <p:cNvPr id="118" name="Google Shape;118;p26"/>
          <p:cNvSpPr txBox="1"/>
          <p:nvPr/>
        </p:nvSpPr>
        <p:spPr>
          <a:xfrm>
            <a:off x="5154063" y="5463312"/>
            <a:ext cx="1711200" cy="354400"/>
          </a:xfrm>
          <a:prstGeom prst="rect">
            <a:avLst/>
          </a:prstGeom>
          <a:noFill/>
          <a:ln>
            <a:noFill/>
          </a:ln>
        </p:spPr>
        <p:txBody>
          <a:bodyPr spcFirstLastPara="1" wrap="square" lIns="121900" tIns="121900" rIns="121900" bIns="121900" anchor="ctr" anchorCtr="0">
            <a:noAutofit/>
          </a:bodyPr>
          <a:lstStyle/>
          <a:p>
            <a:pPr algn="ctr"/>
            <a:r>
              <a:rPr lang="en" sz="2133" b="1" dirty="0">
                <a:solidFill>
                  <a:schemeClr val="lt1"/>
                </a:solidFill>
                <a:latin typeface="Futura" panose="02000503020000020003" pitchFamily="2" charset="0"/>
                <a:ea typeface="Open Sans"/>
                <a:cs typeface="Open Sans"/>
                <a:sym typeface="Open Sans"/>
              </a:rPr>
              <a:t>Ability</a:t>
            </a:r>
            <a:endParaRPr sz="2133" b="1" dirty="0">
              <a:solidFill>
                <a:schemeClr val="lt1"/>
              </a:solidFill>
              <a:latin typeface="Futura" panose="02000503020000020003" pitchFamily="2" charset="0"/>
              <a:ea typeface="Open Sans"/>
              <a:cs typeface="Open Sans"/>
              <a:sym typeface="Open Sans"/>
            </a:endParaRPr>
          </a:p>
        </p:txBody>
      </p:sp>
      <p:sp>
        <p:nvSpPr>
          <p:cNvPr id="119" name="Google Shape;119;p26"/>
          <p:cNvSpPr txBox="1"/>
          <p:nvPr/>
        </p:nvSpPr>
        <p:spPr>
          <a:xfrm>
            <a:off x="6628632" y="3952816"/>
            <a:ext cx="1615600" cy="354400"/>
          </a:xfrm>
          <a:prstGeom prst="rect">
            <a:avLst/>
          </a:prstGeom>
          <a:noFill/>
          <a:ln>
            <a:noFill/>
          </a:ln>
        </p:spPr>
        <p:txBody>
          <a:bodyPr spcFirstLastPara="1" wrap="square" lIns="121900" tIns="121900" rIns="121900" bIns="121900" anchor="ctr" anchorCtr="0">
            <a:noAutofit/>
          </a:bodyPr>
          <a:lstStyle/>
          <a:p>
            <a:pPr algn="ctr"/>
            <a:r>
              <a:rPr lang="en" sz="2133" b="1" dirty="0">
                <a:solidFill>
                  <a:srgbClr val="FFFFFF"/>
                </a:solidFill>
                <a:latin typeface="Futura" panose="02000503020000020003" pitchFamily="2" charset="0"/>
                <a:ea typeface="Open Sans"/>
                <a:cs typeface="Open Sans"/>
                <a:sym typeface="Open Sans"/>
              </a:rPr>
              <a:t>NAME</a:t>
            </a:r>
            <a:endParaRPr sz="2133" b="1" dirty="0">
              <a:solidFill>
                <a:srgbClr val="FFFFFF"/>
              </a:solidFill>
              <a:latin typeface="Futura" panose="02000503020000020003" pitchFamily="2" charset="0"/>
              <a:ea typeface="Open Sans"/>
              <a:cs typeface="Open Sans"/>
              <a:sym typeface="Open Sans"/>
            </a:endParaRPr>
          </a:p>
        </p:txBody>
      </p:sp>
      <p:sp>
        <p:nvSpPr>
          <p:cNvPr id="120" name="Google Shape;120;p26"/>
          <p:cNvSpPr/>
          <p:nvPr/>
        </p:nvSpPr>
        <p:spPr>
          <a:xfrm>
            <a:off x="4698661" y="2869085"/>
            <a:ext cx="1615600" cy="1608000"/>
          </a:xfrm>
          <a:prstGeom prst="ellipse">
            <a:avLst/>
          </a:prstGeom>
          <a:solidFill>
            <a:srgbClr val="999999"/>
          </a:solidFill>
          <a:ln>
            <a:noFill/>
          </a:ln>
        </p:spPr>
        <p:txBody>
          <a:bodyPr spcFirstLastPara="1" wrap="square" lIns="121900" tIns="121900" rIns="121900" bIns="121900" anchor="ctr" anchorCtr="0">
            <a:noAutofit/>
          </a:bodyPr>
          <a:lstStyle/>
          <a:p>
            <a:endParaRPr sz="2400"/>
          </a:p>
        </p:txBody>
      </p:sp>
      <p:sp>
        <p:nvSpPr>
          <p:cNvPr id="121" name="Google Shape;121;p26"/>
          <p:cNvSpPr txBox="1"/>
          <p:nvPr/>
        </p:nvSpPr>
        <p:spPr>
          <a:xfrm>
            <a:off x="4736763" y="3557271"/>
            <a:ext cx="1615600" cy="268679"/>
          </a:xfrm>
          <a:prstGeom prst="rect">
            <a:avLst/>
          </a:prstGeom>
          <a:noFill/>
          <a:ln>
            <a:noFill/>
          </a:ln>
        </p:spPr>
        <p:txBody>
          <a:bodyPr spcFirstLastPara="1" wrap="square" lIns="121900" tIns="121900" rIns="121900" bIns="121900" anchor="ctr" anchorCtr="0">
            <a:noAutofit/>
          </a:bodyPr>
          <a:lstStyle/>
          <a:p>
            <a:pPr algn="ctr"/>
            <a:r>
              <a:rPr lang="en" sz="2133" b="1" dirty="0">
                <a:solidFill>
                  <a:schemeClr val="lt1"/>
                </a:solidFill>
                <a:latin typeface="Futura" panose="02000503020000020003" pitchFamily="2" charset="0"/>
                <a:ea typeface="Open Sans"/>
                <a:cs typeface="Open Sans"/>
                <a:sym typeface="Open Sans"/>
              </a:rPr>
              <a:t>Gender/</a:t>
            </a:r>
            <a:endParaRPr sz="2133" b="1" dirty="0">
              <a:solidFill>
                <a:schemeClr val="lt1"/>
              </a:solidFill>
              <a:latin typeface="Futura" panose="02000503020000020003" pitchFamily="2" charset="0"/>
              <a:ea typeface="Open Sans"/>
              <a:cs typeface="Open Sans"/>
              <a:sym typeface="Open Sans"/>
            </a:endParaRPr>
          </a:p>
          <a:p>
            <a:pPr algn="ctr"/>
            <a:r>
              <a:rPr lang="en" sz="2133" b="1" dirty="0">
                <a:solidFill>
                  <a:schemeClr val="lt1"/>
                </a:solidFill>
                <a:latin typeface="Futura" panose="02000503020000020003" pitchFamily="2" charset="0"/>
                <a:ea typeface="Open Sans"/>
                <a:cs typeface="Open Sans"/>
                <a:sym typeface="Open Sans"/>
              </a:rPr>
              <a:t>Sexuality</a:t>
            </a:r>
            <a:endParaRPr sz="2133" b="1" dirty="0">
              <a:solidFill>
                <a:srgbClr val="FFFFFF"/>
              </a:solidFill>
              <a:latin typeface="Futura" panose="02000503020000020003" pitchFamily="2" charset="0"/>
              <a:ea typeface="Open Sans"/>
              <a:cs typeface="Open Sans"/>
              <a:sym typeface="Open Sans"/>
            </a:endParaRPr>
          </a:p>
        </p:txBody>
      </p:sp>
      <p:cxnSp>
        <p:nvCxnSpPr>
          <p:cNvPr id="122" name="Google Shape;122;p26"/>
          <p:cNvCxnSpPr>
            <a:endCxn id="119" idx="1"/>
          </p:cNvCxnSpPr>
          <p:nvPr/>
        </p:nvCxnSpPr>
        <p:spPr>
          <a:xfrm>
            <a:off x="6241432" y="4007216"/>
            <a:ext cx="387200" cy="122800"/>
          </a:xfrm>
          <a:prstGeom prst="straightConnector1">
            <a:avLst/>
          </a:prstGeom>
          <a:noFill/>
          <a:ln w="114300" cap="flat" cmpd="sng">
            <a:solidFill>
              <a:srgbClr val="434343"/>
            </a:solidFill>
            <a:prstDash val="solid"/>
            <a:round/>
            <a:headEnd type="none" w="med" len="med"/>
            <a:tailEnd type="none" w="med" len="med"/>
          </a:ln>
        </p:spPr>
      </p:cxnSp>
      <p:cxnSp>
        <p:nvCxnSpPr>
          <p:cNvPr id="123" name="Google Shape;123;p26"/>
          <p:cNvCxnSpPr>
            <a:stCxn id="110" idx="4"/>
            <a:endCxn id="111" idx="0"/>
          </p:cNvCxnSpPr>
          <p:nvPr/>
        </p:nvCxnSpPr>
        <p:spPr>
          <a:xfrm flipH="1">
            <a:off x="7436556" y="3135712"/>
            <a:ext cx="800" cy="214800"/>
          </a:xfrm>
          <a:prstGeom prst="straightConnector1">
            <a:avLst/>
          </a:prstGeom>
          <a:noFill/>
          <a:ln w="114300" cap="flat" cmpd="sng">
            <a:solidFill>
              <a:srgbClr val="434343"/>
            </a:solidFill>
            <a:prstDash val="solid"/>
            <a:round/>
            <a:headEnd type="none" w="med" len="med"/>
            <a:tailEnd type="none" w="med" len="med"/>
          </a:ln>
        </p:spPr>
      </p:cxnSp>
      <p:cxnSp>
        <p:nvCxnSpPr>
          <p:cNvPr id="124" name="Google Shape;124;p26"/>
          <p:cNvCxnSpPr>
            <a:stCxn id="119" idx="3"/>
          </p:cNvCxnSpPr>
          <p:nvPr/>
        </p:nvCxnSpPr>
        <p:spPr>
          <a:xfrm rot="10800000" flipH="1">
            <a:off x="8244232" y="4032816"/>
            <a:ext cx="398800" cy="97200"/>
          </a:xfrm>
          <a:prstGeom prst="straightConnector1">
            <a:avLst/>
          </a:prstGeom>
          <a:noFill/>
          <a:ln w="114300" cap="flat" cmpd="sng">
            <a:solidFill>
              <a:srgbClr val="434343"/>
            </a:solidFill>
            <a:prstDash val="solid"/>
            <a:round/>
            <a:headEnd type="none" w="med" len="med"/>
            <a:tailEnd type="none" w="med" len="med"/>
          </a:ln>
        </p:spPr>
      </p:cxnSp>
      <p:cxnSp>
        <p:nvCxnSpPr>
          <p:cNvPr id="125" name="Google Shape;125;p26"/>
          <p:cNvCxnSpPr>
            <a:stCxn id="111" idx="5"/>
            <a:endCxn id="114" idx="1"/>
          </p:cNvCxnSpPr>
          <p:nvPr/>
        </p:nvCxnSpPr>
        <p:spPr>
          <a:xfrm>
            <a:off x="8007625" y="4722861"/>
            <a:ext cx="294000" cy="346000"/>
          </a:xfrm>
          <a:prstGeom prst="straightConnector1">
            <a:avLst/>
          </a:prstGeom>
          <a:noFill/>
          <a:ln w="114300" cap="flat" cmpd="sng">
            <a:solidFill>
              <a:srgbClr val="434343"/>
            </a:solidFill>
            <a:prstDash val="solid"/>
            <a:round/>
            <a:headEnd type="none" w="med" len="med"/>
            <a:tailEnd type="none" w="med" len="med"/>
          </a:ln>
        </p:spPr>
      </p:cxnSp>
      <p:cxnSp>
        <p:nvCxnSpPr>
          <p:cNvPr id="126" name="Google Shape;126;p26"/>
          <p:cNvCxnSpPr>
            <a:stCxn id="113" idx="7"/>
            <a:endCxn id="111" idx="3"/>
          </p:cNvCxnSpPr>
          <p:nvPr/>
        </p:nvCxnSpPr>
        <p:spPr>
          <a:xfrm rot="10800000" flipH="1">
            <a:off x="6628560" y="4722933"/>
            <a:ext cx="236800" cy="346000"/>
          </a:xfrm>
          <a:prstGeom prst="straightConnector1">
            <a:avLst/>
          </a:prstGeom>
          <a:noFill/>
          <a:ln w="114300" cap="flat" cmpd="sng">
            <a:solidFill>
              <a:srgbClr val="434343"/>
            </a:solidFill>
            <a:prstDash val="solid"/>
            <a:round/>
            <a:headEnd type="none" w="med" len="med"/>
            <a:tailEnd type="none" w="med" len="med"/>
          </a:ln>
        </p:spPr>
      </p:cxnSp>
      <p:sp>
        <p:nvSpPr>
          <p:cNvPr id="127" name="Google Shape;127;p26"/>
          <p:cNvSpPr txBox="1">
            <a:spLocks noGrp="1"/>
          </p:cNvSpPr>
          <p:nvPr>
            <p:ph type="body" idx="1"/>
          </p:nvPr>
        </p:nvSpPr>
        <p:spPr>
          <a:xfrm>
            <a:off x="818001" y="1669775"/>
            <a:ext cx="3880800" cy="3878400"/>
          </a:xfrm>
          <a:prstGeom prst="rect">
            <a:avLst/>
          </a:prstGeom>
        </p:spPr>
        <p:txBody>
          <a:bodyPr spcFirstLastPara="1" vert="horz" wrap="square" lIns="45700" tIns="45700" rIns="45700" bIns="45700" rtlCol="0" anchor="t" anchorCtr="0">
            <a:noAutofit/>
          </a:bodyPr>
          <a:lstStyle/>
          <a:p>
            <a:pPr marL="0" indent="0">
              <a:lnSpc>
                <a:spcPct val="115000"/>
              </a:lnSpc>
              <a:spcBef>
                <a:spcPts val="533"/>
              </a:spcBef>
              <a:buClr>
                <a:srgbClr val="434343"/>
              </a:buClr>
              <a:buSzPts val="1800"/>
            </a:pPr>
            <a:r>
              <a:rPr lang="en" sz="2400" dirty="0">
                <a:solidFill>
                  <a:srgbClr val="434343"/>
                </a:solidFill>
                <a:highlight>
                  <a:srgbClr val="FFFFFF"/>
                </a:highlight>
                <a:latin typeface="Futura" panose="02000503020000020003" pitchFamily="2" charset="0"/>
              </a:rPr>
              <a:t>Elements of your identity, including:</a:t>
            </a:r>
            <a:endParaRPr sz="2400" dirty="0">
              <a:solidFill>
                <a:srgbClr val="434343"/>
              </a:solidFill>
              <a:highlight>
                <a:srgbClr val="FFFFFF"/>
              </a:highlight>
              <a:latin typeface="Futura" panose="02000503020000020003" pitchFamily="2" charset="0"/>
            </a:endParaRPr>
          </a:p>
          <a:p>
            <a:pPr marL="694249" lvl="1" indent="-270927">
              <a:lnSpc>
                <a:spcPct val="115000"/>
              </a:lnSpc>
              <a:buClr>
                <a:srgbClr val="434343"/>
              </a:buClr>
              <a:buSzPts val="1800"/>
              <a:buChar char="○"/>
            </a:pPr>
            <a:r>
              <a:rPr lang="en" sz="2400" dirty="0">
                <a:solidFill>
                  <a:srgbClr val="434343"/>
                </a:solidFill>
                <a:highlight>
                  <a:srgbClr val="FFFFFF"/>
                </a:highlight>
                <a:latin typeface="Futura" panose="02000503020000020003" pitchFamily="2" charset="0"/>
              </a:rPr>
              <a:t>How you see yourself</a:t>
            </a:r>
            <a:endParaRPr sz="2400" dirty="0">
              <a:solidFill>
                <a:srgbClr val="434343"/>
              </a:solidFill>
              <a:highlight>
                <a:srgbClr val="FFFFFF"/>
              </a:highlight>
              <a:latin typeface="Futura" panose="02000503020000020003" pitchFamily="2" charset="0"/>
            </a:endParaRPr>
          </a:p>
          <a:p>
            <a:pPr marL="694249" lvl="1" indent="-270927">
              <a:lnSpc>
                <a:spcPct val="115000"/>
              </a:lnSpc>
              <a:buClr>
                <a:srgbClr val="434343"/>
              </a:buClr>
              <a:buSzPts val="1800"/>
              <a:buChar char="○"/>
            </a:pPr>
            <a:r>
              <a:rPr lang="en" sz="2400" dirty="0">
                <a:solidFill>
                  <a:srgbClr val="434343"/>
                </a:solidFill>
                <a:highlight>
                  <a:srgbClr val="FFFFFF"/>
                </a:highlight>
                <a:latin typeface="Futura" panose="02000503020000020003" pitchFamily="2" charset="0"/>
              </a:rPr>
              <a:t>How others see you</a:t>
            </a:r>
            <a:endParaRPr sz="2400" dirty="0">
              <a:solidFill>
                <a:srgbClr val="434343"/>
              </a:solidFill>
              <a:highlight>
                <a:srgbClr val="FFFFFF"/>
              </a:highlight>
              <a:latin typeface="Futura" panose="02000503020000020003" pitchFamily="2" charset="0"/>
            </a:endParaRPr>
          </a:p>
        </p:txBody>
      </p:sp>
      <p:sp>
        <p:nvSpPr>
          <p:cNvPr id="128" name="Google Shape;128;p26"/>
          <p:cNvSpPr txBox="1"/>
          <p:nvPr/>
        </p:nvSpPr>
        <p:spPr>
          <a:xfrm>
            <a:off x="8181725" y="6521100"/>
            <a:ext cx="3944400" cy="272800"/>
          </a:xfrm>
          <a:prstGeom prst="rect">
            <a:avLst/>
          </a:prstGeom>
          <a:noFill/>
          <a:ln>
            <a:noFill/>
          </a:ln>
        </p:spPr>
        <p:txBody>
          <a:bodyPr spcFirstLastPara="1" wrap="square" lIns="45700" tIns="45700" rIns="45700" bIns="45700" anchor="t" anchorCtr="0">
            <a:noAutofit/>
          </a:bodyPr>
          <a:lstStyle/>
          <a:p>
            <a:r>
              <a:rPr lang="en" sz="1200" dirty="0">
                <a:latin typeface="Futura" panose="02000503020000020003" pitchFamily="2" charset="0"/>
                <a:ea typeface="Open Sans"/>
                <a:cs typeface="Open Sans"/>
                <a:sym typeface="Open Sans"/>
              </a:rPr>
              <a:t>The Paseo Circles of Identity - School Reform Initiative</a:t>
            </a:r>
            <a:endParaRPr sz="1200" dirty="0">
              <a:latin typeface="Futura" panose="02000503020000020003" pitchFamily="2" charset="0"/>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818000" y="986300"/>
            <a:ext cx="10028000" cy="954800"/>
          </a:xfrm>
          <a:prstGeom prst="rect">
            <a:avLst/>
          </a:prstGeom>
        </p:spPr>
        <p:txBody>
          <a:bodyPr spcFirstLastPara="1" vert="horz" wrap="square" lIns="45700" tIns="45700" rIns="45700" bIns="45700" rtlCol="0" anchor="b" anchorCtr="0">
            <a:noAutofit/>
          </a:bodyPr>
          <a:lstStyle/>
          <a:p>
            <a:r>
              <a:rPr lang="en" sz="4267" dirty="0">
                <a:latin typeface="Futura_Book-Bold" pitchFamily="2" charset="0"/>
              </a:rPr>
              <a:t>Reflect on Your Identity								</a:t>
            </a:r>
            <a:r>
              <a:rPr lang="en" sz="2400" dirty="0">
                <a:solidFill>
                  <a:srgbClr val="999999"/>
                </a:solidFill>
                <a:latin typeface="Futura_Book-Bold" pitchFamily="2" charset="0"/>
              </a:rPr>
              <a:t>3 mins </a:t>
            </a:r>
            <a:r>
              <a:rPr lang="en-US" sz="2400" dirty="0">
                <a:solidFill>
                  <a:srgbClr val="999999"/>
                </a:solidFill>
                <a:latin typeface="Futura_Book-Bold" pitchFamily="2" charset="0"/>
              </a:rPr>
              <a:t>per person</a:t>
            </a:r>
            <a:endParaRPr sz="2400" dirty="0">
              <a:solidFill>
                <a:srgbClr val="999999"/>
              </a:solidFill>
              <a:latin typeface="Futura_Book-Bold" pitchFamily="2" charset="0"/>
            </a:endParaRPr>
          </a:p>
        </p:txBody>
      </p:sp>
      <p:sp>
        <p:nvSpPr>
          <p:cNvPr id="134" name="Google Shape;134;p27"/>
          <p:cNvSpPr txBox="1">
            <a:spLocks noGrp="1"/>
          </p:cNvSpPr>
          <p:nvPr>
            <p:ph type="body" idx="1"/>
          </p:nvPr>
        </p:nvSpPr>
        <p:spPr>
          <a:xfrm>
            <a:off x="818000" y="2213900"/>
            <a:ext cx="10556000" cy="4307200"/>
          </a:xfrm>
          <a:prstGeom prst="rect">
            <a:avLst/>
          </a:prstGeom>
        </p:spPr>
        <p:txBody>
          <a:bodyPr spcFirstLastPara="1" vert="horz" wrap="square" lIns="45700" tIns="45700" rIns="45700" bIns="45700" rtlCol="0" anchor="t" anchorCtr="0">
            <a:noAutofit/>
          </a:bodyPr>
          <a:lstStyle/>
          <a:p>
            <a:pPr marL="237061" indent="-270927">
              <a:lnSpc>
                <a:spcPct val="115000"/>
              </a:lnSpc>
              <a:buClr>
                <a:srgbClr val="555555"/>
              </a:buClr>
              <a:buSzPts val="1800"/>
              <a:buChar char="●"/>
            </a:pPr>
            <a:r>
              <a:rPr lang="en" sz="2400" dirty="0">
                <a:solidFill>
                  <a:srgbClr val="555555"/>
                </a:solidFill>
                <a:latin typeface="Futura" panose="02000503020000020003" pitchFamily="2" charset="0"/>
              </a:rPr>
              <a:t>With which descriptors do you identify most strongly? Why is that?</a:t>
            </a:r>
            <a:endParaRPr sz="2400" dirty="0">
              <a:solidFill>
                <a:srgbClr val="555555"/>
              </a:solidFill>
              <a:latin typeface="Futura" panose="02000503020000020003" pitchFamily="2" charset="0"/>
            </a:endParaRPr>
          </a:p>
          <a:p>
            <a:pPr marL="237061" indent="-270927">
              <a:lnSpc>
                <a:spcPct val="115000"/>
              </a:lnSpc>
              <a:buClr>
                <a:srgbClr val="555555"/>
              </a:buClr>
              <a:buSzPts val="1800"/>
              <a:buChar char="●"/>
            </a:pPr>
            <a:r>
              <a:rPr lang="en" sz="2400" dirty="0">
                <a:solidFill>
                  <a:srgbClr val="555555"/>
                </a:solidFill>
                <a:latin typeface="Futura" panose="02000503020000020003" pitchFamily="2" charset="0"/>
              </a:rPr>
              <a:t>With which descriptors do others identify you most strongly? How do you feel about that? </a:t>
            </a:r>
            <a:endParaRPr sz="2400" dirty="0">
              <a:solidFill>
                <a:srgbClr val="555555"/>
              </a:solidFill>
              <a:latin typeface="Futura" panose="02000503020000020003" pitchFamily="2" charset="0"/>
            </a:endParaRPr>
          </a:p>
          <a:p>
            <a:pPr marL="237061" indent="-270927">
              <a:lnSpc>
                <a:spcPct val="115000"/>
              </a:lnSpc>
              <a:buClr>
                <a:srgbClr val="555555"/>
              </a:buClr>
              <a:buSzPts val="1800"/>
              <a:buChar char="●"/>
            </a:pPr>
            <a:r>
              <a:rPr lang="en" sz="2400" dirty="0">
                <a:solidFill>
                  <a:srgbClr val="555555"/>
                </a:solidFill>
                <a:latin typeface="Futura" panose="02000503020000020003" pitchFamily="2" charset="0"/>
              </a:rPr>
              <a:t>Describe a time when one of the elements of your identity definitely worked to your advantage or appeared to hold you back?</a:t>
            </a:r>
            <a:endParaRPr sz="2400" dirty="0">
              <a:solidFill>
                <a:srgbClr val="555555"/>
              </a:solidFill>
              <a:latin typeface="Futura" panose="02000503020000020003" pitchFamily="2" charset="0"/>
            </a:endParaRPr>
          </a:p>
          <a:p>
            <a:pPr marL="0" indent="0">
              <a:lnSpc>
                <a:spcPct val="115000"/>
              </a:lnSpc>
              <a:buClr>
                <a:srgbClr val="555555"/>
              </a:buClr>
              <a:buSzPts val="1800"/>
            </a:pPr>
            <a:endParaRPr sz="2400" dirty="0">
              <a:solidFill>
                <a:srgbClr val="434343"/>
              </a:solidFill>
              <a:highlight>
                <a:schemeClr val="lt1"/>
              </a:highlight>
              <a:latin typeface="Futura" panose="02000503020000020003" pitchFamily="2" charset="0"/>
            </a:endParaRPr>
          </a:p>
          <a:p>
            <a:pPr marL="0" indent="0">
              <a:lnSpc>
                <a:spcPct val="115000"/>
              </a:lnSpc>
              <a:spcBef>
                <a:spcPts val="533"/>
              </a:spcBef>
            </a:pPr>
            <a:endParaRPr sz="2400" dirty="0">
              <a:solidFill>
                <a:srgbClr val="434343"/>
              </a:solidFill>
              <a:highlight>
                <a:schemeClr val="lt1"/>
              </a:highlight>
              <a:latin typeface="Futura" panose="02000503020000020003" pitchFamily="2" charset="0"/>
            </a:endParaRPr>
          </a:p>
          <a:p>
            <a:pPr marL="237061" indent="0">
              <a:lnSpc>
                <a:spcPct val="115000"/>
              </a:lnSpc>
              <a:spcBef>
                <a:spcPts val="533"/>
              </a:spcBef>
              <a:spcAft>
                <a:spcPts val="533"/>
              </a:spcAft>
            </a:pPr>
            <a:endParaRPr sz="2400" dirty="0">
              <a:solidFill>
                <a:srgbClr val="434343"/>
              </a:solidFill>
              <a:highlight>
                <a:srgbClr val="FFFFFF"/>
              </a:highlight>
              <a:latin typeface="Futura" panose="02000503020000020003" pitchFamily="2" charset="0"/>
            </a:endParaRPr>
          </a:p>
        </p:txBody>
      </p:sp>
      <p:sp>
        <p:nvSpPr>
          <p:cNvPr id="135" name="Google Shape;135;p27"/>
          <p:cNvSpPr txBox="1"/>
          <p:nvPr/>
        </p:nvSpPr>
        <p:spPr>
          <a:xfrm>
            <a:off x="8181725" y="6521100"/>
            <a:ext cx="3944400" cy="272800"/>
          </a:xfrm>
          <a:prstGeom prst="rect">
            <a:avLst/>
          </a:prstGeom>
          <a:noFill/>
          <a:ln>
            <a:noFill/>
          </a:ln>
        </p:spPr>
        <p:txBody>
          <a:bodyPr spcFirstLastPara="1" wrap="square" lIns="45700" tIns="45700" rIns="45700" bIns="45700" anchor="t" anchorCtr="0">
            <a:noAutofit/>
          </a:bodyPr>
          <a:lstStyle/>
          <a:p>
            <a:r>
              <a:rPr lang="en" sz="1200" dirty="0">
                <a:latin typeface="Futura" panose="02000503020000020003" pitchFamily="2" charset="0"/>
                <a:ea typeface="Open Sans"/>
                <a:cs typeface="Open Sans"/>
                <a:sym typeface="Open Sans"/>
              </a:rPr>
              <a:t>The Paseo Circles of Identity - School Reform Initiative</a:t>
            </a:r>
            <a:endParaRPr sz="1200" dirty="0">
              <a:latin typeface="Futura" panose="02000503020000020003" pitchFamily="2" charset="0"/>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818000" y="442913"/>
            <a:ext cx="10028000" cy="954800"/>
          </a:xfrm>
          <a:prstGeom prst="rect">
            <a:avLst/>
          </a:prstGeom>
        </p:spPr>
        <p:txBody>
          <a:bodyPr spcFirstLastPara="1" vert="horz" wrap="square" lIns="45700" tIns="45700" rIns="45700" bIns="45700" rtlCol="0" anchor="b" anchorCtr="0">
            <a:noAutofit/>
          </a:bodyPr>
          <a:lstStyle/>
          <a:p>
            <a:r>
              <a:rPr lang="en" sz="4267" dirty="0">
                <a:latin typeface="Futura_Book-Bold" pitchFamily="2" charset="0"/>
              </a:rPr>
              <a:t>Group Debrief</a:t>
            </a:r>
            <a:endParaRPr dirty="0">
              <a:latin typeface="Futura_Book-Bold" pitchFamily="2" charset="0"/>
            </a:endParaRPr>
          </a:p>
        </p:txBody>
      </p:sp>
      <p:sp>
        <p:nvSpPr>
          <p:cNvPr id="141" name="Google Shape;141;p28"/>
          <p:cNvSpPr txBox="1">
            <a:spLocks noGrp="1"/>
          </p:cNvSpPr>
          <p:nvPr>
            <p:ph type="body" idx="1"/>
          </p:nvPr>
        </p:nvSpPr>
        <p:spPr>
          <a:xfrm>
            <a:off x="818000" y="1669775"/>
            <a:ext cx="10556000" cy="4307200"/>
          </a:xfrm>
          <a:prstGeom prst="rect">
            <a:avLst/>
          </a:prstGeom>
        </p:spPr>
        <p:txBody>
          <a:bodyPr spcFirstLastPara="1" vert="horz" wrap="square" lIns="45700" tIns="45700" rIns="45700" bIns="45700" rtlCol="0" anchor="t" anchorCtr="0">
            <a:noAutofit/>
          </a:bodyPr>
          <a:lstStyle/>
          <a:p>
            <a:pPr marL="0" indent="0">
              <a:lnSpc>
                <a:spcPct val="115000"/>
              </a:lnSpc>
              <a:buClr>
                <a:srgbClr val="555555"/>
              </a:buClr>
              <a:buSzPts val="2300"/>
            </a:pPr>
            <a:r>
              <a:rPr lang="en" sz="3067" dirty="0">
                <a:solidFill>
                  <a:srgbClr val="555555"/>
                </a:solidFill>
                <a:latin typeface="Futura" panose="02000503020000020003" pitchFamily="2" charset="0"/>
              </a:rPr>
              <a:t>How does examining your identity (both as you see yourself and as others see you) help you in </a:t>
            </a:r>
            <a:r>
              <a:rPr lang="en-US" sz="3067" dirty="0">
                <a:solidFill>
                  <a:srgbClr val="555555"/>
                </a:solidFill>
                <a:latin typeface="Futura" panose="02000503020000020003" pitchFamily="2" charset="0"/>
              </a:rPr>
              <a:t>our process to design</a:t>
            </a:r>
            <a:r>
              <a:rPr lang="en" sz="3067" dirty="0">
                <a:solidFill>
                  <a:srgbClr val="555555"/>
                </a:solidFill>
                <a:latin typeface="Futura" panose="02000503020000020003" pitchFamily="2" charset="0"/>
              </a:rPr>
              <a:t> </a:t>
            </a:r>
            <a:r>
              <a:rPr lang="en-US" sz="3067" dirty="0">
                <a:solidFill>
                  <a:srgbClr val="555555"/>
                </a:solidFill>
                <a:latin typeface="Futura" panose="02000503020000020003" pitchFamily="2" charset="0"/>
              </a:rPr>
              <a:t>renewable energy solutions that work for everyone</a:t>
            </a:r>
            <a:r>
              <a:rPr lang="en" sz="3067" dirty="0">
                <a:solidFill>
                  <a:srgbClr val="555555"/>
                </a:solidFill>
                <a:latin typeface="Futura" panose="02000503020000020003" pitchFamily="2" charset="0"/>
              </a:rPr>
              <a:t>?</a:t>
            </a:r>
            <a:endParaRPr sz="3067" dirty="0">
              <a:solidFill>
                <a:srgbClr val="434343"/>
              </a:solidFill>
              <a:highlight>
                <a:srgbClr val="FFFFFF"/>
              </a:highlight>
              <a:latin typeface="Futura" panose="02000503020000020003" pitchFamily="2" charset="0"/>
            </a:endParaRPr>
          </a:p>
        </p:txBody>
      </p:sp>
      <p:sp>
        <p:nvSpPr>
          <p:cNvPr id="142" name="Google Shape;142;p28"/>
          <p:cNvSpPr txBox="1"/>
          <p:nvPr/>
        </p:nvSpPr>
        <p:spPr>
          <a:xfrm>
            <a:off x="8181725" y="6521100"/>
            <a:ext cx="3944400" cy="272800"/>
          </a:xfrm>
          <a:prstGeom prst="rect">
            <a:avLst/>
          </a:prstGeom>
          <a:noFill/>
          <a:ln>
            <a:noFill/>
          </a:ln>
        </p:spPr>
        <p:txBody>
          <a:bodyPr spcFirstLastPara="1" wrap="square" lIns="45700" tIns="45700" rIns="45700" bIns="45700" anchor="t" anchorCtr="0">
            <a:noAutofit/>
          </a:bodyPr>
          <a:lstStyle/>
          <a:p>
            <a:r>
              <a:rPr lang="en" sz="1200" dirty="0">
                <a:latin typeface="Futura" panose="02000503020000020003" pitchFamily="2" charset="0"/>
                <a:ea typeface="Open Sans"/>
                <a:cs typeface="Open Sans"/>
                <a:sym typeface="Open Sans"/>
              </a:rPr>
              <a:t>The Paseo Circles of Identity - School Reform Initiative</a:t>
            </a:r>
            <a:endParaRPr sz="1200" dirty="0">
              <a:latin typeface="Futura" panose="02000503020000020003" pitchFamily="2" charset="0"/>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684C-10FA-465A-AB77-A0DF098E96A8}"/>
              </a:ext>
            </a:extLst>
          </p:cNvPr>
          <p:cNvSpPr>
            <a:spLocks noGrp="1"/>
          </p:cNvSpPr>
          <p:nvPr>
            <p:ph type="title"/>
          </p:nvPr>
        </p:nvSpPr>
        <p:spPr/>
        <p:txBody>
          <a:bodyPr/>
          <a:lstStyle/>
          <a:p>
            <a:r>
              <a:rPr lang="en-US" dirty="0">
                <a:latin typeface="Futura" panose="02000503020000020003" pitchFamily="2" charset="0"/>
              </a:rPr>
              <a:t>Frameworks for Discussion</a:t>
            </a:r>
          </a:p>
        </p:txBody>
      </p:sp>
      <p:sp>
        <p:nvSpPr>
          <p:cNvPr id="3" name="Content Placeholder 2">
            <a:extLst>
              <a:ext uri="{FF2B5EF4-FFF2-40B4-BE49-F238E27FC236}">
                <a16:creationId xmlns:a16="http://schemas.microsoft.com/office/drawing/2014/main" id="{72459024-D5A2-45EB-8AF9-136C98095EDF}"/>
              </a:ext>
            </a:extLst>
          </p:cNvPr>
          <p:cNvSpPr>
            <a:spLocks noGrp="1"/>
          </p:cNvSpPr>
          <p:nvPr>
            <p:ph idx="1"/>
          </p:nvPr>
        </p:nvSpPr>
        <p:spPr/>
        <p:txBody>
          <a:bodyPr/>
          <a:lstStyle/>
          <a:p>
            <a:r>
              <a:rPr lang="en-US" dirty="0">
                <a:latin typeface="Futura" panose="02000503020000020003" pitchFamily="2" charset="0"/>
              </a:rPr>
              <a:t>Systems Thinking</a:t>
            </a:r>
          </a:p>
          <a:p>
            <a:r>
              <a:rPr lang="en-US" dirty="0">
                <a:latin typeface="Futura" panose="02000503020000020003" pitchFamily="2" charset="0"/>
              </a:rPr>
              <a:t>Collective Impact Model</a:t>
            </a:r>
          </a:p>
          <a:p>
            <a:r>
              <a:rPr lang="en-US" dirty="0">
                <a:latin typeface="Futura" panose="02000503020000020003" pitchFamily="2" charset="0"/>
              </a:rPr>
              <a:t>U-Process</a:t>
            </a:r>
          </a:p>
        </p:txBody>
      </p:sp>
    </p:spTree>
    <p:extLst>
      <p:ext uri="{BB962C8B-B14F-4D97-AF65-F5344CB8AC3E}">
        <p14:creationId xmlns:p14="http://schemas.microsoft.com/office/powerpoint/2010/main" val="266860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9EDB-14B8-4A7E-80B2-A8E4CFF1DEB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E77A9B-C9C5-4D7C-B2EC-BC86C6FFFEE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4CA7727A-24EC-4732-BBB1-74973021AA2B}"/>
              </a:ext>
            </a:extLst>
          </p:cNvPr>
          <p:cNvPicPr>
            <a:picLocks noChangeAspect="1"/>
          </p:cNvPicPr>
          <p:nvPr/>
        </p:nvPicPr>
        <p:blipFill>
          <a:blip r:embed="rId3"/>
          <a:stretch>
            <a:fillRect/>
          </a:stretch>
        </p:blipFill>
        <p:spPr>
          <a:xfrm>
            <a:off x="907854" y="639838"/>
            <a:ext cx="10376291" cy="5578323"/>
          </a:xfrm>
          <a:prstGeom prst="rect">
            <a:avLst/>
          </a:prstGeom>
        </p:spPr>
      </p:pic>
    </p:spTree>
    <p:extLst>
      <p:ext uri="{BB962C8B-B14F-4D97-AF65-F5344CB8AC3E}">
        <p14:creationId xmlns:p14="http://schemas.microsoft.com/office/powerpoint/2010/main" val="1132311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7D154-B2F2-4A21-92DE-05F017F36A17}"/>
              </a:ext>
            </a:extLst>
          </p:cNvPr>
          <p:cNvPicPr>
            <a:picLocks noChangeAspect="1"/>
          </p:cNvPicPr>
          <p:nvPr/>
        </p:nvPicPr>
        <p:blipFill>
          <a:blip r:embed="rId3"/>
          <a:stretch>
            <a:fillRect/>
          </a:stretch>
        </p:blipFill>
        <p:spPr>
          <a:xfrm>
            <a:off x="2439642" y="167910"/>
            <a:ext cx="7790207" cy="6220429"/>
          </a:xfrm>
          <a:prstGeom prst="rect">
            <a:avLst/>
          </a:prstGeom>
        </p:spPr>
      </p:pic>
    </p:spTree>
    <p:extLst>
      <p:ext uri="{BB962C8B-B14F-4D97-AF65-F5344CB8AC3E}">
        <p14:creationId xmlns:p14="http://schemas.microsoft.com/office/powerpoint/2010/main" val="1237656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2601</TotalTime>
  <Words>4314</Words>
  <Application>Microsoft Office PowerPoint</Application>
  <PresentationFormat>Widescreen</PresentationFormat>
  <Paragraphs>429</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Futura</vt:lpstr>
      <vt:lpstr>Futura Medium</vt:lpstr>
      <vt:lpstr>Futura_Book-Bold</vt:lpstr>
      <vt:lpstr>Helvetica Neue</vt:lpstr>
      <vt:lpstr>Open Sans</vt:lpstr>
      <vt:lpstr>Office Theme</vt:lpstr>
      <vt:lpstr>Drawdown: Marin</vt:lpstr>
      <vt:lpstr>We are on  Coast Miwok land.</vt:lpstr>
      <vt:lpstr>Reflective Practice: Centering ourselves in this work</vt:lpstr>
      <vt:lpstr>Paseo Circles of Identity           </vt:lpstr>
      <vt:lpstr>Reflect on Your Identity        3 mins per person</vt:lpstr>
      <vt:lpstr>Group Debrief</vt:lpstr>
      <vt:lpstr>Frameworks for Discussion</vt:lpstr>
      <vt:lpstr>PowerPoint Presentation</vt:lpstr>
      <vt:lpstr>PowerPoint Presentation</vt:lpstr>
      <vt:lpstr>PowerPoint Presentation</vt:lpstr>
      <vt:lpstr>Recap – Common Themes</vt:lpstr>
      <vt:lpstr>What is Equity?</vt:lpstr>
      <vt:lpstr>Participation Pledge</vt:lpstr>
      <vt:lpstr>Housekeeping</vt:lpstr>
      <vt:lpstr>BREAK</vt:lpstr>
      <vt:lpstr>Time for fun! Conversation Mapping Exercise</vt:lpstr>
      <vt:lpstr>Drawdown Solutions</vt:lpstr>
      <vt:lpstr>What can we do?</vt:lpstr>
      <vt:lpstr>Our Goals</vt:lpstr>
      <vt:lpstr>How do we achieve our goals?</vt:lpstr>
      <vt:lpstr>Schedule + 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Drawdown: Marin</dc:title>
  <dc:creator>Porteshawver, Alex</dc:creator>
  <cp:lastModifiedBy>Porteshawver, Alex</cp:lastModifiedBy>
  <cp:revision>10</cp:revision>
  <dcterms:created xsi:type="dcterms:W3CDTF">2018-11-14T22:43:10Z</dcterms:created>
  <dcterms:modified xsi:type="dcterms:W3CDTF">2018-11-16T18:04:56Z</dcterms:modified>
</cp:coreProperties>
</file>