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8" r:id="rId2"/>
    <p:sldId id="267" r:id="rId3"/>
    <p:sldId id="356" r:id="rId4"/>
    <p:sldId id="357" r:id="rId5"/>
    <p:sldId id="326" r:id="rId6"/>
    <p:sldId id="292" r:id="rId7"/>
    <p:sldId id="331" r:id="rId8"/>
    <p:sldId id="364" r:id="rId9"/>
    <p:sldId id="359" r:id="rId10"/>
    <p:sldId id="360" r:id="rId11"/>
    <p:sldId id="361" r:id="rId12"/>
    <p:sldId id="363" r:id="rId13"/>
    <p:sldId id="324" r:id="rId14"/>
    <p:sldId id="323"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312">
          <p15:clr>
            <a:srgbClr val="A4A3A4"/>
          </p15:clr>
        </p15:guide>
        <p15:guide id="3" orient="horz" pos="1620">
          <p15:clr>
            <a:srgbClr val="A4A3A4"/>
          </p15:clr>
        </p15:guide>
        <p15:guide id="4" orient="horz"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Leelee" initials="TL" lastIdx="6" clrIdx="0">
    <p:extLst>
      <p:ext uri="{19B8F6BF-5375-455C-9EA6-DF929625EA0E}">
        <p15:presenceInfo xmlns:p15="http://schemas.microsoft.com/office/powerpoint/2012/main" userId="S-1-5-21-79571225-1641353271-416048646-62892" providerId="AD"/>
      </p:ext>
    </p:extLst>
  </p:cmAuthor>
  <p:cmAuthor id="2" name="Molly Kron" initials="MK" lastIdx="1" clrIdx="1">
    <p:extLst>
      <p:ext uri="{19B8F6BF-5375-455C-9EA6-DF929625EA0E}">
        <p15:presenceInfo xmlns:p15="http://schemas.microsoft.com/office/powerpoint/2012/main" userId="8c0f7dc1dce55fd6" providerId="Windows Live"/>
      </p:ext>
    </p:extLst>
  </p:cmAuthor>
  <p:cmAuthor id="3" name="Kron, Molly" initials="KM" lastIdx="7" clrIdx="2">
    <p:extLst>
      <p:ext uri="{19B8F6BF-5375-455C-9EA6-DF929625EA0E}">
        <p15:presenceInfo xmlns:p15="http://schemas.microsoft.com/office/powerpoint/2012/main" userId="S::mkron@marincounty.org::e2d532fa-6d6f-4cd1-8d39-c72140d104c1" providerId="AD"/>
      </p:ext>
    </p:extLst>
  </p:cmAuthor>
  <p:cmAuthor id="4" name="Zeiger, Jillian" initials="ZJ" lastIdx="5" clrIdx="3">
    <p:extLst>
      <p:ext uri="{19B8F6BF-5375-455C-9EA6-DF929625EA0E}">
        <p15:presenceInfo xmlns:p15="http://schemas.microsoft.com/office/powerpoint/2012/main" userId="S-1-5-21-79571225-1641353271-416048646-146451" providerId="AD"/>
      </p:ext>
    </p:extLst>
  </p:cmAuthor>
  <p:cmAuthor id="5" name="Thomas, Leelee" initials="TL [2]" lastIdx="10" clrIdx="4">
    <p:extLst>
      <p:ext uri="{19B8F6BF-5375-455C-9EA6-DF929625EA0E}">
        <p15:presenceInfo xmlns:p15="http://schemas.microsoft.com/office/powerpoint/2012/main" userId="S::lthomas@marincounty.org::11b26255-4c8f-4209-a364-8af47efcaf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5340"/>
    <a:srgbClr val="0777CF"/>
    <a:srgbClr val="6F6F6F"/>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17" autoAdjust="0"/>
    <p:restoredTop sz="93817" autoAdjust="0"/>
  </p:normalViewPr>
  <p:slideViewPr>
    <p:cSldViewPr snapToGrid="0" snapToObjects="1" showGuides="1">
      <p:cViewPr varScale="1">
        <p:scale>
          <a:sx n="67" d="100"/>
          <a:sy n="67" d="100"/>
        </p:scale>
        <p:origin x="852" y="64"/>
      </p:cViewPr>
      <p:guideLst>
        <p:guide orient="horz" pos="2160"/>
        <p:guide pos="5312"/>
        <p:guide orient="horz" pos="1620"/>
        <p:guide orient="horz"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98"/>
    </p:cViewPr>
  </p:sorterViewPr>
  <p:notesViewPr>
    <p:cSldViewPr snapToGrid="0" snapToObjects="1">
      <p:cViewPr varScale="1">
        <p:scale>
          <a:sx n="82" d="100"/>
          <a:sy n="82" d="100"/>
        </p:scale>
        <p:origin x="-206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r>
              <a:rPr lang="en-US"/>
              <a:t>5/7/2019</a:t>
            </a:r>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53629E2-5F83-254F-B0CF-923D518C1905}" type="slidenum">
              <a:rPr lang="en-US" smtClean="0"/>
              <a:pPr/>
              <a:t>‹#›</a:t>
            </a:fld>
            <a:endParaRPr lang="en-US" dirty="0"/>
          </a:p>
        </p:txBody>
      </p:sp>
    </p:spTree>
    <p:extLst>
      <p:ext uri="{BB962C8B-B14F-4D97-AF65-F5344CB8AC3E}">
        <p14:creationId xmlns:p14="http://schemas.microsoft.com/office/powerpoint/2010/main" val="273002785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a:t>5/7/2019</a:t>
            </a:r>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2E5D9D5-0FE3-2347-8FE0-130A0F8B22F5}" type="slidenum">
              <a:rPr lang="en-US" smtClean="0"/>
              <a:pPr/>
              <a:t>‹#›</a:t>
            </a:fld>
            <a:endParaRPr lang="en-US" dirty="0"/>
          </a:p>
        </p:txBody>
      </p:sp>
    </p:spTree>
    <p:extLst>
      <p:ext uri="{BB962C8B-B14F-4D97-AF65-F5344CB8AC3E}">
        <p14:creationId xmlns:p14="http://schemas.microsoft.com/office/powerpoint/2010/main" val="2102811108"/>
      </p:ext>
    </p:extLst>
  </p:cSld>
  <p:clrMap bg1="lt1" tx1="dk1" bg2="lt2" tx2="dk2" accent1="accent1" accent2="accent2" accent3="accent3" accent4="accent4" accent5="accent5" accent6="accent6" hlink="hlink" folHlink="folHlink"/>
  <p:hf sldNum="0"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5F26F203-3547-4EA5-A327-8C245B9362F9}"/>
              </a:ext>
            </a:extLst>
          </p:cNvPr>
          <p:cNvSpPr>
            <a:spLocks noGrp="1"/>
          </p:cNvSpPr>
          <p:nvPr>
            <p:ph type="dt" idx="1"/>
          </p:nvPr>
        </p:nvSpPr>
        <p:spPr/>
        <p:txBody>
          <a:bodyPr/>
          <a:lstStyle/>
          <a:p>
            <a:r>
              <a:rPr lang="en-US"/>
              <a:t>5/7/2019</a:t>
            </a:r>
            <a:endParaRPr lang="en-US" dirty="0"/>
          </a:p>
        </p:txBody>
      </p:sp>
    </p:spTree>
    <p:extLst>
      <p:ext uri="{BB962C8B-B14F-4D97-AF65-F5344CB8AC3E}">
        <p14:creationId xmlns:p14="http://schemas.microsoft.com/office/powerpoint/2010/main" val="111041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C503079D-B8E6-44F3-9ABA-B6F7874B4F81}"/>
              </a:ext>
            </a:extLst>
          </p:cNvPr>
          <p:cNvSpPr>
            <a:spLocks noGrp="1"/>
          </p:cNvSpPr>
          <p:nvPr>
            <p:ph type="dt" idx="1"/>
          </p:nvPr>
        </p:nvSpPr>
        <p:spPr/>
        <p:txBody>
          <a:bodyPr/>
          <a:lstStyle/>
          <a:p>
            <a:r>
              <a:rPr lang="en-US"/>
              <a:t>5/7/2019</a:t>
            </a:r>
            <a:endParaRPr lang="en-US" dirty="0"/>
          </a:p>
        </p:txBody>
      </p:sp>
    </p:spTree>
    <p:extLst>
      <p:ext uri="{BB962C8B-B14F-4D97-AF65-F5344CB8AC3E}">
        <p14:creationId xmlns:p14="http://schemas.microsoft.com/office/powerpoint/2010/main" val="56558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2355C859-4132-4673-B8AF-6287935C9825}"/>
              </a:ext>
            </a:extLst>
          </p:cNvPr>
          <p:cNvSpPr>
            <a:spLocks noGrp="1"/>
          </p:cNvSpPr>
          <p:nvPr>
            <p:ph type="dt" idx="1"/>
          </p:nvPr>
        </p:nvSpPr>
        <p:spPr/>
        <p:txBody>
          <a:bodyPr/>
          <a:lstStyle/>
          <a:p>
            <a:r>
              <a:rPr lang="en-US"/>
              <a:t>5/7/2019</a:t>
            </a:r>
            <a:endParaRPr lang="en-US" dirty="0"/>
          </a:p>
        </p:txBody>
      </p:sp>
    </p:spTree>
    <p:extLst>
      <p:ext uri="{BB962C8B-B14F-4D97-AF65-F5344CB8AC3E}">
        <p14:creationId xmlns:p14="http://schemas.microsoft.com/office/powerpoint/2010/main" val="114752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38636780-FE8B-457A-B25D-25B960EC8203}"/>
              </a:ext>
            </a:extLst>
          </p:cNvPr>
          <p:cNvSpPr>
            <a:spLocks noGrp="1"/>
          </p:cNvSpPr>
          <p:nvPr>
            <p:ph type="dt" idx="1"/>
          </p:nvPr>
        </p:nvSpPr>
        <p:spPr/>
        <p:txBody>
          <a:bodyPr/>
          <a:lstStyle/>
          <a:p>
            <a:r>
              <a:rPr lang="en-US"/>
              <a:t>5/7/2019</a:t>
            </a:r>
            <a:endParaRPr lang="en-US" dirty="0"/>
          </a:p>
        </p:txBody>
      </p:sp>
    </p:spTree>
    <p:extLst>
      <p:ext uri="{BB962C8B-B14F-4D97-AF65-F5344CB8AC3E}">
        <p14:creationId xmlns:p14="http://schemas.microsoft.com/office/powerpoint/2010/main" val="78880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6F6F6F"/>
                </a:solidFill>
              </a:rPr>
              <a:t>Discuss: Marin is an </a:t>
            </a:r>
            <a:r>
              <a:rPr lang="en-US" dirty="0">
                <a:solidFill>
                  <a:srgbClr val="0777CF"/>
                </a:solidFill>
              </a:rPr>
              <a:t>Urban County</a:t>
            </a:r>
            <a:r>
              <a:rPr lang="en-US" dirty="0">
                <a:solidFill>
                  <a:srgbClr val="6F6F6F"/>
                </a:solidFill>
              </a:rPr>
              <a:t> and </a:t>
            </a:r>
            <a:r>
              <a:rPr lang="en-US" dirty="0">
                <a:solidFill>
                  <a:srgbClr val="0777CF"/>
                </a:solidFill>
              </a:rPr>
              <a:t>Cooperation Agreement </a:t>
            </a:r>
            <a:r>
              <a:rPr lang="en-US" dirty="0">
                <a:solidFill>
                  <a:srgbClr val="6F6F6F"/>
                </a:solidFill>
              </a:rPr>
              <a:t>with all cities, towns, and the County </a:t>
            </a:r>
          </a:p>
          <a:p>
            <a:endParaRPr lang="en-US" dirty="0"/>
          </a:p>
        </p:txBody>
      </p:sp>
      <p:sp>
        <p:nvSpPr>
          <p:cNvPr id="5" name="Date Placeholder 4">
            <a:extLst>
              <a:ext uri="{FF2B5EF4-FFF2-40B4-BE49-F238E27FC236}">
                <a16:creationId xmlns:a16="http://schemas.microsoft.com/office/drawing/2014/main" id="{38DDD7EA-A13C-41A2-A9C7-C54B96F13271}"/>
              </a:ext>
            </a:extLst>
          </p:cNvPr>
          <p:cNvSpPr>
            <a:spLocks noGrp="1"/>
          </p:cNvSpPr>
          <p:nvPr>
            <p:ph type="dt" idx="1"/>
          </p:nvPr>
        </p:nvSpPr>
        <p:spPr/>
        <p:txBody>
          <a:bodyPr/>
          <a:lstStyle/>
          <a:p>
            <a:r>
              <a:rPr lang="en-US"/>
              <a:t>5/7/2019</a:t>
            </a:r>
            <a:endParaRPr lang="en-US" dirty="0"/>
          </a:p>
        </p:txBody>
      </p:sp>
    </p:spTree>
    <p:extLst>
      <p:ext uri="{BB962C8B-B14F-4D97-AF65-F5344CB8AC3E}">
        <p14:creationId xmlns:p14="http://schemas.microsoft.com/office/powerpoint/2010/main" val="259839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3B64F88A-84D5-4E74-9454-11D8B9CC13E6}"/>
              </a:ext>
            </a:extLst>
          </p:cNvPr>
          <p:cNvSpPr>
            <a:spLocks noGrp="1"/>
          </p:cNvSpPr>
          <p:nvPr>
            <p:ph type="dt" idx="1"/>
          </p:nvPr>
        </p:nvSpPr>
        <p:spPr/>
        <p:txBody>
          <a:bodyPr/>
          <a:lstStyle/>
          <a:p>
            <a:r>
              <a:rPr lang="en-US"/>
              <a:t>5/7/2019</a:t>
            </a:r>
            <a:endParaRPr lang="en-US" dirty="0"/>
          </a:p>
        </p:txBody>
      </p:sp>
    </p:spTree>
    <p:extLst>
      <p:ext uri="{BB962C8B-B14F-4D97-AF65-F5344CB8AC3E}">
        <p14:creationId xmlns:p14="http://schemas.microsoft.com/office/powerpoint/2010/main" val="244381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0" y="3"/>
            <a:ext cx="9144000" cy="5591175"/>
          </a:xfrm>
          <a:prstGeom prst="rect">
            <a:avLst/>
          </a:prstGeom>
          <a:solidFill>
            <a:schemeClr val="accent3"/>
          </a:solidFill>
        </p:spPr>
        <p:txBody>
          <a:bodyPr vert="horz"/>
          <a:lstStyle/>
          <a:p>
            <a:endParaRPr lang="en-US" dirty="0"/>
          </a:p>
        </p:txBody>
      </p:sp>
      <p:sp>
        <p:nvSpPr>
          <p:cNvPr id="7" name="Text Placeholder 4"/>
          <p:cNvSpPr>
            <a:spLocks noGrp="1"/>
          </p:cNvSpPr>
          <p:nvPr>
            <p:ph type="body" sz="quarter" idx="15" hasCustomPrompt="1"/>
          </p:nvPr>
        </p:nvSpPr>
        <p:spPr>
          <a:xfrm>
            <a:off x="6699250" y="5324478"/>
            <a:ext cx="2444750" cy="266700"/>
          </a:xfrm>
          <a:prstGeom prst="rect">
            <a:avLst/>
          </a:prstGeom>
        </p:spPr>
        <p:txBody>
          <a:bodyPr/>
          <a:lstStyle>
            <a:lvl1pPr marL="0" indent="0" algn="r">
              <a:buNone/>
              <a:defRPr sz="900" baseline="0">
                <a:solidFill>
                  <a:schemeClr val="bg1"/>
                </a:solidFill>
              </a:defRPr>
            </a:lvl1pPr>
          </a:lstStyle>
          <a:p>
            <a:pPr lvl="0"/>
            <a:r>
              <a:rPr lang="en-US" dirty="0"/>
              <a:t>Photo Credit</a:t>
            </a:r>
          </a:p>
        </p:txBody>
      </p:sp>
      <p:sp>
        <p:nvSpPr>
          <p:cNvPr id="12" name="TextBox 11"/>
          <p:cNvSpPr txBox="1"/>
          <p:nvPr userDrawn="1"/>
        </p:nvSpPr>
        <p:spPr>
          <a:xfrm>
            <a:off x="1649674" y="5771644"/>
            <a:ext cx="2922326" cy="1008418"/>
          </a:xfrm>
          <a:prstGeom prst="rect">
            <a:avLst/>
          </a:prstGeom>
          <a:noFill/>
        </p:spPr>
        <p:txBody>
          <a:bodyPr wrap="square" rtlCol="0">
            <a:spAutoFit/>
          </a:bodyPr>
          <a:lstStyle/>
          <a:p>
            <a:pPr>
              <a:lnSpc>
                <a:spcPts val="1200"/>
              </a:lnSpc>
            </a:pPr>
            <a:r>
              <a:rPr lang="en-US" sz="900" b="0" i="0" baseline="0" dirty="0">
                <a:solidFill>
                  <a:schemeClr val="tx2"/>
                </a:solidFill>
                <a:latin typeface="Futura" panose="02000503030000020003" pitchFamily="2" charset="0"/>
                <a:cs typeface="Futura Book"/>
              </a:rPr>
              <a:t>Community Development Agency</a:t>
            </a:r>
          </a:p>
          <a:p>
            <a:pPr>
              <a:lnSpc>
                <a:spcPts val="1200"/>
              </a:lnSpc>
            </a:pPr>
            <a:r>
              <a:rPr lang="en-US" sz="900" b="0" i="0" baseline="0" dirty="0">
                <a:solidFill>
                  <a:schemeClr val="tx2"/>
                </a:solidFill>
                <a:latin typeface="Futura" panose="02000503030000020003" pitchFamily="2" charset="0"/>
                <a:cs typeface="Futura Book"/>
              </a:rPr>
              <a:t>Housing and Federal Grants Division</a:t>
            </a:r>
          </a:p>
          <a:p>
            <a:pPr>
              <a:lnSpc>
                <a:spcPts val="1200"/>
              </a:lnSpc>
            </a:pPr>
            <a:r>
              <a:rPr lang="en-US" sz="900" b="0" i="0" baseline="0" dirty="0">
                <a:solidFill>
                  <a:schemeClr val="tx2"/>
                </a:solidFill>
                <a:latin typeface="Futura" panose="02000503030000020003" pitchFamily="2" charset="0"/>
                <a:cs typeface="Futura Book"/>
              </a:rPr>
              <a:t>3501 Civic Center Drive, Suite 308</a:t>
            </a:r>
          </a:p>
          <a:p>
            <a:pPr>
              <a:lnSpc>
                <a:spcPts val="1200"/>
              </a:lnSpc>
            </a:pPr>
            <a:r>
              <a:rPr lang="en-US" sz="900" b="0" i="0" baseline="0" dirty="0">
                <a:solidFill>
                  <a:schemeClr val="tx2"/>
                </a:solidFill>
                <a:latin typeface="Futura" panose="02000503030000020003" pitchFamily="2" charset="0"/>
                <a:cs typeface="Futura Book"/>
              </a:rPr>
              <a:t>San Rafael, CA 94903</a:t>
            </a:r>
          </a:p>
          <a:p>
            <a:pPr>
              <a:lnSpc>
                <a:spcPts val="1200"/>
              </a:lnSpc>
            </a:pPr>
            <a:r>
              <a:rPr lang="en-US" sz="900" b="0" i="0" baseline="0" dirty="0">
                <a:solidFill>
                  <a:schemeClr val="tx2"/>
                </a:solidFill>
                <a:latin typeface="Futura" panose="02000503030000020003" pitchFamily="2" charset="0"/>
                <a:cs typeface="Futura Book"/>
              </a:rPr>
              <a:t>415 473 6279 </a:t>
            </a:r>
          </a:p>
          <a:p>
            <a:pPr>
              <a:lnSpc>
                <a:spcPts val="1200"/>
              </a:lnSpc>
            </a:pPr>
            <a:r>
              <a:rPr lang="en-US" sz="900" b="0" i="0" baseline="0" dirty="0">
                <a:solidFill>
                  <a:schemeClr val="tx2"/>
                </a:solidFill>
                <a:latin typeface="Futura" panose="02000503030000020003" pitchFamily="2" charset="0"/>
                <a:cs typeface="Futura Book"/>
              </a:rPr>
              <a:t>www.marincounty.org/federalgrants</a:t>
            </a:r>
          </a:p>
        </p:txBody>
      </p:sp>
      <p:sp>
        <p:nvSpPr>
          <p:cNvPr id="2" name="Title 1"/>
          <p:cNvSpPr>
            <a:spLocks noGrp="1"/>
          </p:cNvSpPr>
          <p:nvPr>
            <p:ph type="ctrTitle" hasCustomPrompt="1"/>
          </p:nvPr>
        </p:nvSpPr>
        <p:spPr>
          <a:xfrm>
            <a:off x="762000" y="784751"/>
            <a:ext cx="7772400" cy="697627"/>
          </a:xfrm>
          <a:prstGeom prst="rect">
            <a:avLst/>
          </a:prstGeom>
        </p:spPr>
        <p:txBody>
          <a:bodyPr>
            <a:noAutofit/>
          </a:bodyPr>
          <a:lstStyle>
            <a:lvl1pPr algn="r">
              <a:defRPr sz="2800" b="0" i="0">
                <a:solidFill>
                  <a:schemeClr val="bg1"/>
                </a:solidFill>
                <a:latin typeface="Futura" panose="02000503030000020003" pitchFamily="2" charset="0"/>
                <a:cs typeface="Futura" panose="02000503030000020003" pitchFamily="2" charset="0"/>
              </a:defRPr>
            </a:lvl1pPr>
          </a:lstStyle>
          <a:p>
            <a:r>
              <a:rPr lang="en-US" dirty="0"/>
              <a:t>Title</a:t>
            </a:r>
          </a:p>
        </p:txBody>
      </p:sp>
      <p:sp>
        <p:nvSpPr>
          <p:cNvPr id="3" name="Subtitle 2"/>
          <p:cNvSpPr>
            <a:spLocks noGrp="1"/>
          </p:cNvSpPr>
          <p:nvPr>
            <p:ph type="subTitle" idx="1" hasCustomPrompt="1"/>
          </p:nvPr>
        </p:nvSpPr>
        <p:spPr>
          <a:xfrm>
            <a:off x="771625" y="1473518"/>
            <a:ext cx="7759700" cy="369332"/>
          </a:xfrm>
          <a:prstGeom prst="rect">
            <a:avLst/>
          </a:prstGeom>
        </p:spPr>
        <p:txBody>
          <a:bodyPr>
            <a:noAutofit/>
          </a:bodyPr>
          <a:lstStyle>
            <a:lvl1pPr marL="0" indent="0" algn="r">
              <a:buNone/>
              <a:defRPr sz="1200" b="0" i="0" cap="all" spc="200">
                <a:solidFill>
                  <a:srgbClr val="FFFFFF"/>
                </a:solidFill>
                <a:latin typeface="Futura" panose="02000503030000020003" pitchFamily="2" charset="0"/>
                <a:cs typeface="Futura" panose="0200050303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5" name="Text Placeholder 4"/>
          <p:cNvSpPr>
            <a:spLocks noGrp="1"/>
          </p:cNvSpPr>
          <p:nvPr>
            <p:ph type="body" sz="quarter" idx="16" hasCustomPrompt="1"/>
          </p:nvPr>
        </p:nvSpPr>
        <p:spPr>
          <a:xfrm>
            <a:off x="5419725" y="2151900"/>
            <a:ext cx="3099816" cy="492443"/>
          </a:xfrm>
          <a:prstGeom prst="rect">
            <a:avLst/>
          </a:prstGeom>
        </p:spPr>
        <p:txBody>
          <a:bodyPr>
            <a:noAutofit/>
          </a:bodyPr>
          <a:lstStyle>
            <a:lvl1pPr marL="0" indent="0" algn="r">
              <a:buNone/>
              <a:defRPr lang="en-US" sz="1800" kern="1200" dirty="0">
                <a:solidFill>
                  <a:srgbClr val="FFFFFF"/>
                </a:solidFill>
                <a:latin typeface="+mn-lt"/>
                <a:ea typeface="+mn-ea"/>
                <a:cs typeface="+mn-cs"/>
              </a:defRPr>
            </a:lvl1pPr>
          </a:lstStyle>
          <a:p>
            <a:pPr lvl="0"/>
            <a:r>
              <a:rPr lang="en-US" sz="1800" dirty="0">
                <a:latin typeface="+mn-lt"/>
              </a:rPr>
              <a:t>Date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7" name="Picture Placeholder 8" descr="Object Description goes here" title="Object Description"/>
          <p:cNvSpPr>
            <a:spLocks noGrp="1"/>
          </p:cNvSpPr>
          <p:nvPr>
            <p:ph type="pic" sz="quarter" idx="10"/>
          </p:nvPr>
        </p:nvSpPr>
        <p:spPr>
          <a:xfrm>
            <a:off x="0" y="0"/>
            <a:ext cx="9144000" cy="5596128"/>
          </a:xfrm>
          <a:prstGeom prst="rect">
            <a:avLst/>
          </a:prstGeom>
          <a:solidFill>
            <a:schemeClr val="accent6"/>
          </a:solidFill>
        </p:spPr>
        <p:txBody>
          <a:bodyPr vert="horz"/>
          <a:lstStyle/>
          <a:p>
            <a:endParaRPr lang="en-US" dirty="0"/>
          </a:p>
        </p:txBody>
      </p:sp>
      <p:sp>
        <p:nvSpPr>
          <p:cNvPr id="5" name="Text Placeholder 4"/>
          <p:cNvSpPr>
            <a:spLocks noGrp="1"/>
          </p:cNvSpPr>
          <p:nvPr>
            <p:ph type="body" sz="quarter" idx="15" hasCustomPrompt="1"/>
          </p:nvPr>
        </p:nvSpPr>
        <p:spPr>
          <a:xfrm>
            <a:off x="6699250" y="5324478"/>
            <a:ext cx="2444750" cy="266700"/>
          </a:xfrm>
          <a:prstGeom prst="rect">
            <a:avLst/>
          </a:prstGeom>
        </p:spPr>
        <p:txBody>
          <a:bodyPr/>
          <a:lstStyle>
            <a:lvl1pPr marL="0" indent="0" algn="r">
              <a:buNone/>
              <a:defRPr sz="900" baseline="0">
                <a:solidFill>
                  <a:schemeClr val="bg1"/>
                </a:solidFill>
              </a:defRPr>
            </a:lvl1pPr>
          </a:lstStyle>
          <a:p>
            <a:pPr lvl="0"/>
            <a:r>
              <a:rPr lang="en-US" dirty="0"/>
              <a:t>Photo Credit</a:t>
            </a:r>
          </a:p>
        </p:txBody>
      </p:sp>
      <p:sp>
        <p:nvSpPr>
          <p:cNvPr id="2" name="Title 1"/>
          <p:cNvSpPr>
            <a:spLocks noGrp="1"/>
          </p:cNvSpPr>
          <p:nvPr>
            <p:ph type="ctrTitle" hasCustomPrompt="1"/>
          </p:nvPr>
        </p:nvSpPr>
        <p:spPr>
          <a:xfrm>
            <a:off x="1514478" y="5653713"/>
            <a:ext cx="7007225" cy="697627"/>
          </a:xfrm>
          <a:prstGeom prst="rect">
            <a:avLst/>
          </a:prstGeom>
        </p:spPr>
        <p:txBody>
          <a:bodyPr>
            <a:noAutofit/>
          </a:bodyPr>
          <a:lstStyle>
            <a:lvl1pPr algn="r">
              <a:defRPr sz="2800" b="0" i="0">
                <a:solidFill>
                  <a:schemeClr val="bg1"/>
                </a:solidFill>
                <a:latin typeface="Futura" panose="02000503030000020003" pitchFamily="2" charset="0"/>
                <a:cs typeface="Futura" panose="02000503030000020003" pitchFamily="2" charset="0"/>
              </a:defRPr>
            </a:lvl1pPr>
          </a:lstStyle>
          <a:p>
            <a:r>
              <a:rPr lang="en-US" dirty="0"/>
              <a:t>Section Title</a:t>
            </a:r>
          </a:p>
        </p:txBody>
      </p:sp>
      <p:sp>
        <p:nvSpPr>
          <p:cNvPr id="3" name="Subtitle 2"/>
          <p:cNvSpPr>
            <a:spLocks noGrp="1"/>
          </p:cNvSpPr>
          <p:nvPr>
            <p:ph type="subTitle" idx="1" hasCustomPrompt="1"/>
          </p:nvPr>
        </p:nvSpPr>
        <p:spPr>
          <a:xfrm>
            <a:off x="1514474" y="6368147"/>
            <a:ext cx="7007226" cy="369332"/>
          </a:xfrm>
          <a:prstGeom prst="rect">
            <a:avLst/>
          </a:prstGeom>
        </p:spPr>
        <p:txBody>
          <a:bodyPr>
            <a:noAutofit/>
          </a:bodyPr>
          <a:lstStyle>
            <a:lvl1pPr marL="0" indent="0" algn="r">
              <a:buNone/>
              <a:defRPr sz="1200" b="0" i="0" cap="all" spc="200">
                <a:solidFill>
                  <a:srgbClr val="FFFFFF"/>
                </a:solidFill>
                <a:latin typeface="Futura" panose="02000503030000020003" pitchFamily="2" charset="0"/>
                <a:cs typeface="Futura" panose="0200050303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pic>
        <p:nvPicPr>
          <p:cNvPr id="18" name="Picture 17" descr="Page Footer Graphic" title="Page Footer Graphic"/>
          <p:cNvPicPr>
            <a:picLocks noChangeAspect="1"/>
          </p:cNvPicPr>
          <p:nvPr userDrawn="1"/>
        </p:nvPicPr>
        <p:blipFill>
          <a:blip r:embed="rId2"/>
          <a:stretch>
            <a:fillRect/>
          </a:stretch>
        </p:blipFill>
        <p:spPr>
          <a:xfrm>
            <a:off x="8082007" y="5919784"/>
            <a:ext cx="428625" cy="169347"/>
          </a:xfrm>
          <a:prstGeom prst="rect">
            <a:avLst/>
          </a:prstGeom>
        </p:spPr>
      </p:pic>
      <p:sp>
        <p:nvSpPr>
          <p:cNvPr id="11" name="TextBox 10"/>
          <p:cNvSpPr txBox="1"/>
          <p:nvPr userDrawn="1"/>
        </p:nvSpPr>
        <p:spPr>
          <a:xfrm>
            <a:off x="7456530" y="6070711"/>
            <a:ext cx="1679579" cy="246221"/>
          </a:xfrm>
          <a:prstGeom prst="rect">
            <a:avLst/>
          </a:prstGeom>
          <a:noFill/>
        </p:spPr>
        <p:txBody>
          <a:bodyPr wrap="square" rtlCol="0">
            <a:spAutoFit/>
          </a:bodyPr>
          <a:lstStyle/>
          <a:p>
            <a:pPr marL="0" algn="ctr" defTabSz="457200" rtl="0" eaLnBrk="1" latinLnBrk="0" hangingPunct="1">
              <a:lnSpc>
                <a:spcPts val="1200"/>
              </a:lnSpc>
            </a:pPr>
            <a:r>
              <a:rPr lang="en-US" sz="1000" b="0" i="0" kern="1200" dirty="0">
                <a:solidFill>
                  <a:schemeClr val="tx1"/>
                </a:solidFill>
                <a:latin typeface="Futura" panose="02000503030000020003" pitchFamily="2" charset="0"/>
                <a:ea typeface="+mn-ea"/>
                <a:cs typeface="Futura" panose="02000503030000020003" pitchFamily="2" charset="0"/>
              </a:rPr>
              <a:t>Slide </a:t>
            </a:r>
            <a:fld id="{3A2504F2-7681-4ED0-A5FD-B8ADA044D6D6}" type="slidenum">
              <a:rPr lang="en-US" sz="900" b="0" i="0" kern="1200" smtClean="0">
                <a:solidFill>
                  <a:schemeClr val="tx1"/>
                </a:solidFill>
                <a:latin typeface="Futura" panose="02000503030000020003" pitchFamily="2" charset="0"/>
                <a:ea typeface="+mn-ea"/>
                <a:cs typeface="Futura" panose="02000503030000020003" pitchFamily="2" charset="0"/>
              </a:rPr>
              <a:t>‹#›</a:t>
            </a:fld>
            <a:endParaRPr lang="en-US" sz="900" b="0" i="0" kern="1200" dirty="0">
              <a:solidFill>
                <a:schemeClr val="tx1"/>
              </a:solidFill>
              <a:latin typeface="Futura" panose="02000503030000020003" pitchFamily="2" charset="0"/>
              <a:ea typeface="+mn-ea"/>
              <a:cs typeface="Futura" panose="02000503030000020003" pitchFamily="2" charset="0"/>
            </a:endParaRPr>
          </a:p>
        </p:txBody>
      </p:sp>
      <p:sp>
        <p:nvSpPr>
          <p:cNvPr id="2" name="Title 1"/>
          <p:cNvSpPr>
            <a:spLocks noGrp="1"/>
          </p:cNvSpPr>
          <p:nvPr>
            <p:ph type="ctrTitle" hasCustomPrompt="1"/>
          </p:nvPr>
        </p:nvSpPr>
        <p:spPr>
          <a:xfrm>
            <a:off x="584196" y="341933"/>
            <a:ext cx="7772400" cy="697627"/>
          </a:xfrm>
          <a:prstGeom prst="rect">
            <a:avLst/>
          </a:prstGeom>
        </p:spPr>
        <p:txBody>
          <a:bodyPr>
            <a:noAutofit/>
          </a:bodyPr>
          <a:lstStyle>
            <a:lvl1pPr algn="l">
              <a:defRPr sz="2800" b="0" i="0">
                <a:latin typeface="Futura" panose="02000503030000020003" pitchFamily="2" charset="0"/>
                <a:cs typeface="Futura" panose="02000503030000020003" pitchFamily="2" charset="0"/>
              </a:defRPr>
            </a:lvl1pPr>
          </a:lstStyle>
          <a:p>
            <a:r>
              <a:rPr lang="en-US" dirty="0"/>
              <a:t>Slide Title</a:t>
            </a:r>
          </a:p>
        </p:txBody>
      </p:sp>
      <p:sp>
        <p:nvSpPr>
          <p:cNvPr id="3" name="Subtitle 2"/>
          <p:cNvSpPr>
            <a:spLocks noGrp="1"/>
          </p:cNvSpPr>
          <p:nvPr>
            <p:ph type="subTitle" idx="1" hasCustomPrompt="1"/>
          </p:nvPr>
        </p:nvSpPr>
        <p:spPr>
          <a:xfrm>
            <a:off x="584196" y="1051341"/>
            <a:ext cx="7773420" cy="369332"/>
          </a:xfrm>
          <a:prstGeom prst="rect">
            <a:avLst/>
          </a:prstGeom>
        </p:spPr>
        <p:txBody>
          <a:bodyPr>
            <a:noAutofit/>
          </a:bodyPr>
          <a:lstStyle>
            <a:lvl1pPr marL="0" indent="0" algn="l">
              <a:buNone/>
              <a:defRPr sz="1200" b="0" i="0" cap="all" spc="200">
                <a:solidFill>
                  <a:schemeClr val="tx2"/>
                </a:solidFill>
                <a:latin typeface="Futura" panose="02000503030000020003" pitchFamily="2" charset="0"/>
                <a:cs typeface="Futura" panose="0200050303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a:t>
            </a:r>
          </a:p>
        </p:txBody>
      </p:sp>
      <p:sp>
        <p:nvSpPr>
          <p:cNvPr id="5" name="Content Placeholder 4"/>
          <p:cNvSpPr>
            <a:spLocks noGrp="1"/>
          </p:cNvSpPr>
          <p:nvPr>
            <p:ph sz="quarter" idx="10"/>
          </p:nvPr>
        </p:nvSpPr>
        <p:spPr>
          <a:xfrm>
            <a:off x="585216" y="1633728"/>
            <a:ext cx="7772400" cy="3657600"/>
          </a:xfrm>
          <a:prstGeom prst="rect">
            <a:avLst/>
          </a:prstGeom>
        </p:spPr>
        <p:txBody>
          <a:bodyPr/>
          <a:lstStyle>
            <a:lvl1pPr marL="228600" indent="-228600">
              <a:buClr>
                <a:schemeClr val="accent6"/>
              </a:buClr>
              <a:buSzPct val="150000"/>
              <a:tabLst/>
              <a:defRPr sz="1600">
                <a:solidFill>
                  <a:schemeClr val="tx2"/>
                </a:solidFill>
              </a:defRPr>
            </a:lvl1pPr>
            <a:lvl2pPr marL="685800" indent="-228600">
              <a:buClr>
                <a:schemeClr val="accent2"/>
              </a:buClr>
              <a:buSzPct val="90000"/>
              <a:buFont typeface="Courier New" panose="02070309020205020404" pitchFamily="49" charset="0"/>
              <a:buChar char="o"/>
              <a:defRPr sz="1600">
                <a:solidFill>
                  <a:schemeClr val="tx2"/>
                </a:solidFill>
              </a:defRPr>
            </a:lvl2pPr>
            <a:lvl3pPr marL="1143000" indent="-228600">
              <a:buClr>
                <a:schemeClr val="accent3"/>
              </a:buClr>
              <a:buSzPct val="125000"/>
              <a:buFont typeface="Wingdings" panose="05000000000000000000" pitchFamily="2" charset="2"/>
              <a:buChar char="§"/>
              <a:defRPr sz="1600">
                <a:solidFill>
                  <a:schemeClr val="tx2"/>
                </a:solidFill>
              </a:defRPr>
            </a:lvl3pPr>
            <a:lvl4pPr marL="1600200" indent="-228600">
              <a:buClr>
                <a:schemeClr val="accent4"/>
              </a:buClr>
              <a:buSzPct val="75000"/>
              <a:buFont typeface="Wingdings" panose="05000000000000000000" pitchFamily="2" charset="2"/>
              <a:buChar char="q"/>
              <a:defRPr sz="1600">
                <a:solidFill>
                  <a:schemeClr val="tx2"/>
                </a:solidFill>
              </a:defRPr>
            </a:lvl4pPr>
            <a:lvl5pPr marL="2057400" indent="-228600">
              <a:buClr>
                <a:schemeClr val="accent5"/>
              </a:buClr>
              <a:buSzPct val="75000"/>
              <a:buFont typeface="Wingdings" panose="05000000000000000000" pitchFamily="2" charset="2"/>
              <a:buChar char="v"/>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E1687C39-41E8-4C9E-998E-A63D7C3935F8}"/>
              </a:ext>
            </a:extLst>
          </p:cNvPr>
          <p:cNvSpPr txBox="1"/>
          <p:nvPr userDrawn="1"/>
        </p:nvSpPr>
        <p:spPr>
          <a:xfrm>
            <a:off x="1649674" y="5771644"/>
            <a:ext cx="2922326" cy="1008418"/>
          </a:xfrm>
          <a:prstGeom prst="rect">
            <a:avLst/>
          </a:prstGeom>
          <a:noFill/>
        </p:spPr>
        <p:txBody>
          <a:bodyPr wrap="square" rtlCol="0">
            <a:spAutoFit/>
          </a:bodyPr>
          <a:lstStyle/>
          <a:p>
            <a:pPr>
              <a:lnSpc>
                <a:spcPts val="1200"/>
              </a:lnSpc>
            </a:pPr>
            <a:r>
              <a:rPr lang="en-US" sz="900" b="0" i="0" baseline="0" dirty="0">
                <a:solidFill>
                  <a:schemeClr val="tx2"/>
                </a:solidFill>
                <a:latin typeface="Futura" panose="02000503030000020003" pitchFamily="2" charset="0"/>
                <a:cs typeface="Futura Book"/>
              </a:rPr>
              <a:t>Community Development Agency</a:t>
            </a:r>
          </a:p>
          <a:p>
            <a:pPr>
              <a:lnSpc>
                <a:spcPts val="1200"/>
              </a:lnSpc>
            </a:pPr>
            <a:r>
              <a:rPr lang="en-US" sz="900" b="0" i="0" baseline="0" dirty="0">
                <a:solidFill>
                  <a:schemeClr val="tx2"/>
                </a:solidFill>
                <a:latin typeface="Futura" panose="02000503030000020003" pitchFamily="2" charset="0"/>
                <a:cs typeface="Futura Book"/>
              </a:rPr>
              <a:t>Housing and Federal Grants Division</a:t>
            </a:r>
          </a:p>
          <a:p>
            <a:pPr>
              <a:lnSpc>
                <a:spcPts val="1200"/>
              </a:lnSpc>
            </a:pPr>
            <a:r>
              <a:rPr lang="en-US" sz="900" b="0" i="0" baseline="0" dirty="0">
                <a:solidFill>
                  <a:schemeClr val="tx2"/>
                </a:solidFill>
                <a:latin typeface="Futura" panose="02000503030000020003" pitchFamily="2" charset="0"/>
                <a:cs typeface="Futura Book"/>
              </a:rPr>
              <a:t>3501 Civic Center Drive, Suite 308</a:t>
            </a:r>
          </a:p>
          <a:p>
            <a:pPr>
              <a:lnSpc>
                <a:spcPts val="1200"/>
              </a:lnSpc>
            </a:pPr>
            <a:r>
              <a:rPr lang="en-US" sz="900" b="0" i="0" baseline="0" dirty="0">
                <a:solidFill>
                  <a:schemeClr val="tx2"/>
                </a:solidFill>
                <a:latin typeface="Futura" panose="02000503030000020003" pitchFamily="2" charset="0"/>
                <a:cs typeface="Futura Book"/>
              </a:rPr>
              <a:t>San Rafael, CA 94903</a:t>
            </a:r>
          </a:p>
          <a:p>
            <a:pPr>
              <a:lnSpc>
                <a:spcPts val="1200"/>
              </a:lnSpc>
            </a:pPr>
            <a:r>
              <a:rPr lang="en-US" sz="900" b="0" i="0" baseline="0" dirty="0">
                <a:solidFill>
                  <a:schemeClr val="tx2"/>
                </a:solidFill>
                <a:latin typeface="Futura" panose="02000503030000020003" pitchFamily="2" charset="0"/>
                <a:cs typeface="Futura Book"/>
              </a:rPr>
              <a:t>415 473 6279 </a:t>
            </a:r>
          </a:p>
          <a:p>
            <a:pPr>
              <a:lnSpc>
                <a:spcPts val="1200"/>
              </a:lnSpc>
            </a:pPr>
            <a:r>
              <a:rPr lang="en-US" sz="900" b="0" i="0" baseline="0" dirty="0">
                <a:solidFill>
                  <a:schemeClr val="tx2"/>
                </a:solidFill>
                <a:latin typeface="Futura" panose="02000503030000020003" pitchFamily="2" charset="0"/>
                <a:cs typeface="Futura Book"/>
              </a:rPr>
              <a:t>www.marincounty.org/federalgrants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10" name="Picture 9" descr="Page Footer Graphic" title="Page Footer Graphic"/>
          <p:cNvPicPr>
            <a:picLocks noChangeAspect="1"/>
          </p:cNvPicPr>
          <p:nvPr userDrawn="1"/>
        </p:nvPicPr>
        <p:blipFill>
          <a:blip r:embed="rId2"/>
          <a:stretch>
            <a:fillRect/>
          </a:stretch>
        </p:blipFill>
        <p:spPr>
          <a:xfrm>
            <a:off x="8082007" y="5919784"/>
            <a:ext cx="428625" cy="169347"/>
          </a:xfrm>
          <a:prstGeom prst="rect">
            <a:avLst/>
          </a:prstGeom>
        </p:spPr>
      </p:pic>
      <p:sp>
        <p:nvSpPr>
          <p:cNvPr id="11" name="TextBox 10"/>
          <p:cNvSpPr txBox="1"/>
          <p:nvPr userDrawn="1"/>
        </p:nvSpPr>
        <p:spPr>
          <a:xfrm>
            <a:off x="7456530" y="6070711"/>
            <a:ext cx="1679579" cy="246221"/>
          </a:xfrm>
          <a:prstGeom prst="rect">
            <a:avLst/>
          </a:prstGeom>
          <a:noFill/>
        </p:spPr>
        <p:txBody>
          <a:bodyPr wrap="square" rtlCol="0">
            <a:spAutoFit/>
          </a:bodyPr>
          <a:lstStyle/>
          <a:p>
            <a:pPr marL="0" algn="ctr" defTabSz="457200" rtl="0" eaLnBrk="1" latinLnBrk="0" hangingPunct="1">
              <a:lnSpc>
                <a:spcPts val="1200"/>
              </a:lnSpc>
            </a:pPr>
            <a:r>
              <a:rPr lang="en-US" sz="1000" b="0" i="0" kern="1200" dirty="0">
                <a:solidFill>
                  <a:schemeClr val="tx1"/>
                </a:solidFill>
                <a:latin typeface="Futura" panose="02000503030000020003" pitchFamily="2" charset="0"/>
                <a:ea typeface="+mn-ea"/>
                <a:cs typeface="Futura" panose="02000503030000020003" pitchFamily="2" charset="0"/>
              </a:rPr>
              <a:t>Slide </a:t>
            </a:r>
            <a:fld id="{3A2504F2-7681-4ED0-A5FD-B8ADA044D6D6}" type="slidenum">
              <a:rPr lang="en-US" sz="900" b="0" i="0" kern="1200" smtClean="0">
                <a:solidFill>
                  <a:schemeClr val="tx1"/>
                </a:solidFill>
                <a:latin typeface="Futura" panose="02000503030000020003" pitchFamily="2" charset="0"/>
                <a:ea typeface="+mn-ea"/>
                <a:cs typeface="Futura" panose="02000503030000020003" pitchFamily="2" charset="0"/>
              </a:rPr>
              <a:t>‹#›</a:t>
            </a:fld>
            <a:endParaRPr lang="en-US" sz="900" b="0" i="0" kern="1200" dirty="0">
              <a:solidFill>
                <a:schemeClr val="tx1"/>
              </a:solidFill>
              <a:latin typeface="Futura" panose="02000503030000020003" pitchFamily="2" charset="0"/>
              <a:ea typeface="+mn-ea"/>
              <a:cs typeface="Futura" panose="02000503030000020003" pitchFamily="2" charset="0"/>
            </a:endParaRPr>
          </a:p>
        </p:txBody>
      </p:sp>
      <p:sp>
        <p:nvSpPr>
          <p:cNvPr id="2" name="Title 1"/>
          <p:cNvSpPr>
            <a:spLocks noGrp="1"/>
          </p:cNvSpPr>
          <p:nvPr>
            <p:ph type="ctrTitle" hasCustomPrompt="1"/>
          </p:nvPr>
        </p:nvSpPr>
        <p:spPr>
          <a:xfrm>
            <a:off x="584196" y="341933"/>
            <a:ext cx="7772400" cy="697627"/>
          </a:xfrm>
          <a:prstGeom prst="rect">
            <a:avLst/>
          </a:prstGeom>
        </p:spPr>
        <p:txBody>
          <a:bodyPr>
            <a:noAutofit/>
          </a:bodyPr>
          <a:lstStyle>
            <a:lvl1pPr algn="l">
              <a:defRPr sz="2800" b="0" i="0">
                <a:latin typeface="Futura" panose="02000503030000020003" pitchFamily="2" charset="0"/>
                <a:cs typeface="Futura" panose="02000503030000020003" pitchFamily="2" charset="0"/>
              </a:defRPr>
            </a:lvl1pPr>
          </a:lstStyle>
          <a:p>
            <a:r>
              <a:rPr lang="en-US" dirty="0"/>
              <a:t>Slide Title</a:t>
            </a:r>
          </a:p>
        </p:txBody>
      </p:sp>
      <p:sp>
        <p:nvSpPr>
          <p:cNvPr id="3" name="Subtitle 2"/>
          <p:cNvSpPr>
            <a:spLocks noGrp="1"/>
          </p:cNvSpPr>
          <p:nvPr>
            <p:ph type="subTitle" idx="1" hasCustomPrompt="1"/>
          </p:nvPr>
        </p:nvSpPr>
        <p:spPr>
          <a:xfrm>
            <a:off x="584196" y="1051341"/>
            <a:ext cx="7772400" cy="369332"/>
          </a:xfrm>
          <a:prstGeom prst="rect">
            <a:avLst/>
          </a:prstGeom>
        </p:spPr>
        <p:txBody>
          <a:bodyPr>
            <a:noAutofit/>
          </a:bodyPr>
          <a:lstStyle>
            <a:lvl1pPr marL="0" indent="0" algn="l">
              <a:buNone/>
              <a:defRPr sz="1200" b="0" i="0" cap="all" spc="200">
                <a:solidFill>
                  <a:schemeClr val="tx2"/>
                </a:solidFill>
                <a:latin typeface="Futura" panose="02000503030000020003" pitchFamily="2" charset="0"/>
                <a:cs typeface="Futura" panose="0200050303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a:t>
            </a:r>
          </a:p>
        </p:txBody>
      </p:sp>
      <p:sp>
        <p:nvSpPr>
          <p:cNvPr id="5" name="Content Placeholder 4"/>
          <p:cNvSpPr>
            <a:spLocks noGrp="1"/>
          </p:cNvSpPr>
          <p:nvPr>
            <p:ph sz="quarter" idx="10"/>
          </p:nvPr>
        </p:nvSpPr>
        <p:spPr>
          <a:xfrm>
            <a:off x="585216" y="1633728"/>
            <a:ext cx="5425103" cy="3657600"/>
          </a:xfrm>
          <a:prstGeom prst="rect">
            <a:avLst/>
          </a:prstGeom>
        </p:spPr>
        <p:txBody>
          <a:bodyPr/>
          <a:lstStyle>
            <a:lvl1pPr marL="228600" indent="-228600">
              <a:buClr>
                <a:schemeClr val="accent6"/>
              </a:buClr>
              <a:buSzPct val="150000"/>
              <a:tabLst/>
              <a:defRPr sz="1600">
                <a:solidFill>
                  <a:schemeClr val="tx2"/>
                </a:solidFill>
              </a:defRPr>
            </a:lvl1pPr>
            <a:lvl2pPr marL="685800" indent="-228600">
              <a:buClr>
                <a:schemeClr val="accent2"/>
              </a:buClr>
              <a:buSzPct val="90000"/>
              <a:buFont typeface="Courier New" panose="02070309020205020404" pitchFamily="49" charset="0"/>
              <a:buChar char="o"/>
              <a:defRPr sz="1600">
                <a:solidFill>
                  <a:schemeClr val="tx2"/>
                </a:solidFill>
              </a:defRPr>
            </a:lvl2pPr>
            <a:lvl3pPr marL="1143000" indent="-228600">
              <a:buClr>
                <a:schemeClr val="accent3"/>
              </a:buClr>
              <a:buSzPct val="125000"/>
              <a:buFont typeface="Wingdings" panose="05000000000000000000" pitchFamily="2" charset="2"/>
              <a:buChar char="§"/>
              <a:defRPr sz="1600">
                <a:solidFill>
                  <a:schemeClr val="tx2"/>
                </a:solidFill>
              </a:defRPr>
            </a:lvl3pPr>
            <a:lvl4pPr marL="1600200" indent="-228600">
              <a:buClr>
                <a:schemeClr val="accent4"/>
              </a:buClr>
              <a:buSzPct val="75000"/>
              <a:buFont typeface="Wingdings" panose="05000000000000000000" pitchFamily="2" charset="2"/>
              <a:buChar char="q"/>
              <a:defRPr sz="1600">
                <a:solidFill>
                  <a:schemeClr val="tx2"/>
                </a:solidFill>
              </a:defRPr>
            </a:lvl4pPr>
            <a:lvl5pPr marL="2057400" indent="-228600">
              <a:buClr>
                <a:schemeClr val="accent5"/>
              </a:buClr>
              <a:buSzPct val="75000"/>
              <a:buFont typeface="Wingdings" panose="05000000000000000000" pitchFamily="2" charset="2"/>
              <a:buChar char="v"/>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noChangeAspect="1"/>
          </p:cNvSpPr>
          <p:nvPr>
            <p:ph type="pic" sz="quarter" idx="11"/>
          </p:nvPr>
        </p:nvSpPr>
        <p:spPr>
          <a:xfrm>
            <a:off x="6010319" y="1665324"/>
            <a:ext cx="2286000" cy="2286000"/>
          </a:xfrm>
          <a:prstGeom prst="ellipse">
            <a:avLst/>
          </a:prstGeom>
        </p:spPr>
        <p:txBody>
          <a:bodyPr/>
          <a:lstStyle>
            <a:lvl1pPr marL="0" indent="0">
              <a:buNone/>
              <a:defRPr sz="1600"/>
            </a:lvl1pPr>
          </a:lstStyle>
          <a:p>
            <a:endParaRPr lang="en-US" dirty="0"/>
          </a:p>
        </p:txBody>
      </p:sp>
      <p:sp>
        <p:nvSpPr>
          <p:cNvPr id="8" name="Text Placeholder 7"/>
          <p:cNvSpPr>
            <a:spLocks noGrp="1"/>
          </p:cNvSpPr>
          <p:nvPr>
            <p:ph type="body" sz="quarter" idx="12" hasCustomPrompt="1"/>
          </p:nvPr>
        </p:nvSpPr>
        <p:spPr>
          <a:xfrm>
            <a:off x="6181769" y="3983961"/>
            <a:ext cx="1943100" cy="368821"/>
          </a:xfrm>
          <a:prstGeom prst="rect">
            <a:avLst/>
          </a:prstGeom>
        </p:spPr>
        <p:txBody>
          <a:bodyPr/>
          <a:lstStyle>
            <a:lvl1pPr marL="0" indent="0" algn="ctr">
              <a:buNone/>
              <a:defRPr sz="1000">
                <a:solidFill>
                  <a:schemeClr val="tx2"/>
                </a:solidFill>
              </a:defRPr>
            </a:lvl1pPr>
            <a:lvl2pPr>
              <a:defRPr sz="800"/>
            </a:lvl2pPr>
            <a:lvl3pPr>
              <a:defRPr sz="800"/>
            </a:lvl3pPr>
            <a:lvl4pPr>
              <a:defRPr sz="800"/>
            </a:lvl4pPr>
            <a:lvl5pPr>
              <a:defRPr sz="800"/>
            </a:lvl5pPr>
          </a:lstStyle>
          <a:p>
            <a:pPr lvl="0"/>
            <a:r>
              <a:rPr lang="en-US" sz="1000" dirty="0"/>
              <a:t>Photo Credit</a:t>
            </a:r>
            <a:endParaRPr lang="en-US" dirty="0"/>
          </a:p>
        </p:txBody>
      </p:sp>
      <p:sp>
        <p:nvSpPr>
          <p:cNvPr id="13" name="TextBox 12">
            <a:extLst>
              <a:ext uri="{FF2B5EF4-FFF2-40B4-BE49-F238E27FC236}">
                <a16:creationId xmlns:a16="http://schemas.microsoft.com/office/drawing/2014/main" id="{FFC1B708-BB76-4D43-8D2F-39184EBBD057}"/>
              </a:ext>
            </a:extLst>
          </p:cNvPr>
          <p:cNvSpPr txBox="1"/>
          <p:nvPr userDrawn="1"/>
        </p:nvSpPr>
        <p:spPr>
          <a:xfrm>
            <a:off x="1649674" y="5771644"/>
            <a:ext cx="2922326" cy="1008418"/>
          </a:xfrm>
          <a:prstGeom prst="rect">
            <a:avLst/>
          </a:prstGeom>
          <a:noFill/>
        </p:spPr>
        <p:txBody>
          <a:bodyPr wrap="square" rtlCol="0">
            <a:spAutoFit/>
          </a:bodyPr>
          <a:lstStyle/>
          <a:p>
            <a:pPr>
              <a:lnSpc>
                <a:spcPts val="1200"/>
              </a:lnSpc>
            </a:pPr>
            <a:r>
              <a:rPr lang="en-US" sz="900" b="0" i="0" baseline="0" dirty="0">
                <a:solidFill>
                  <a:schemeClr val="tx2"/>
                </a:solidFill>
                <a:latin typeface="Futura" panose="02000503030000020003" pitchFamily="2" charset="0"/>
                <a:cs typeface="Futura Book"/>
              </a:rPr>
              <a:t>Community Development Agency</a:t>
            </a:r>
          </a:p>
          <a:p>
            <a:pPr>
              <a:lnSpc>
                <a:spcPts val="1200"/>
              </a:lnSpc>
            </a:pPr>
            <a:r>
              <a:rPr lang="en-US" sz="900" b="0" i="0" baseline="0" dirty="0">
                <a:solidFill>
                  <a:schemeClr val="tx2"/>
                </a:solidFill>
                <a:latin typeface="Futura" panose="02000503030000020003" pitchFamily="2" charset="0"/>
                <a:cs typeface="Futura Book"/>
              </a:rPr>
              <a:t>Housing and Federal Grants Division</a:t>
            </a:r>
          </a:p>
          <a:p>
            <a:pPr>
              <a:lnSpc>
                <a:spcPts val="1200"/>
              </a:lnSpc>
            </a:pPr>
            <a:r>
              <a:rPr lang="en-US" sz="900" b="0" i="0" baseline="0" dirty="0">
                <a:solidFill>
                  <a:schemeClr val="tx2"/>
                </a:solidFill>
                <a:latin typeface="Futura" panose="02000503030000020003" pitchFamily="2" charset="0"/>
                <a:cs typeface="Futura Book"/>
              </a:rPr>
              <a:t>3501 Civic Center Drive, Suite 308</a:t>
            </a:r>
          </a:p>
          <a:p>
            <a:pPr>
              <a:lnSpc>
                <a:spcPts val="1200"/>
              </a:lnSpc>
            </a:pPr>
            <a:r>
              <a:rPr lang="en-US" sz="900" b="0" i="0" baseline="0" dirty="0">
                <a:solidFill>
                  <a:schemeClr val="tx2"/>
                </a:solidFill>
                <a:latin typeface="Futura" panose="02000503030000020003" pitchFamily="2" charset="0"/>
                <a:cs typeface="Futura Book"/>
              </a:rPr>
              <a:t>San Rafael, CA 94903</a:t>
            </a:r>
          </a:p>
          <a:p>
            <a:pPr>
              <a:lnSpc>
                <a:spcPts val="1200"/>
              </a:lnSpc>
            </a:pPr>
            <a:r>
              <a:rPr lang="en-US" sz="900" b="0" i="0" baseline="0" dirty="0">
                <a:solidFill>
                  <a:schemeClr val="tx2"/>
                </a:solidFill>
                <a:latin typeface="Futura" panose="02000503030000020003" pitchFamily="2" charset="0"/>
                <a:cs typeface="Futura Book"/>
              </a:rPr>
              <a:t>415 473 6279 </a:t>
            </a:r>
          </a:p>
          <a:p>
            <a:pPr>
              <a:lnSpc>
                <a:spcPts val="1200"/>
              </a:lnSpc>
            </a:pPr>
            <a:r>
              <a:rPr lang="en-US" sz="900" b="0" i="0" baseline="0" dirty="0">
                <a:solidFill>
                  <a:schemeClr val="tx2"/>
                </a:solidFill>
                <a:latin typeface="Futura" panose="02000503030000020003" pitchFamily="2" charset="0"/>
                <a:cs typeface="Futura Book"/>
              </a:rPr>
              <a:t>www.marincounty.org/federalgrants</a:t>
            </a:r>
          </a:p>
        </p:txBody>
      </p:sp>
    </p:spTree>
    <p:extLst>
      <p:ext uri="{BB962C8B-B14F-4D97-AF65-F5344CB8AC3E}">
        <p14:creationId xmlns:p14="http://schemas.microsoft.com/office/powerpoint/2010/main" val="41106078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County of Marin Logo" title="County of Marin Logo"/>
          <p:cNvPicPr>
            <a:picLocks noChangeAspect="1"/>
          </p:cNvPicPr>
          <p:nvPr userDrawn="1"/>
        </p:nvPicPr>
        <p:blipFill>
          <a:blip r:embed="rId6"/>
          <a:stretch>
            <a:fillRect/>
          </a:stretch>
        </p:blipFill>
        <p:spPr>
          <a:xfrm>
            <a:off x="685797" y="5843371"/>
            <a:ext cx="722949" cy="701041"/>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 id="2147483652" r:id="rId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Marin County Civic Center patio and fountain" title="Civic Center Fountai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9236" b="9236"/>
          <a:stretch>
            <a:fillRect/>
          </a:stretch>
        </p:blipFill>
        <p:spPr>
          <a:xfrm>
            <a:off x="0" y="3"/>
            <a:ext cx="9144000" cy="5591175"/>
          </a:xfrm>
        </p:spPr>
      </p:pic>
      <p:sp>
        <p:nvSpPr>
          <p:cNvPr id="10" name="Text Placeholder 9"/>
          <p:cNvSpPr>
            <a:spLocks noGrp="1"/>
          </p:cNvSpPr>
          <p:nvPr>
            <p:ph type="body" sz="quarter" idx="15"/>
          </p:nvPr>
        </p:nvSpPr>
        <p:spPr/>
        <p:txBody>
          <a:bodyPr/>
          <a:lstStyle/>
          <a:p>
            <a:r>
              <a:rPr lang="en-US" dirty="0"/>
              <a:t>Photo Credit: Jeff Wong</a:t>
            </a:r>
          </a:p>
        </p:txBody>
      </p:sp>
      <p:sp>
        <p:nvSpPr>
          <p:cNvPr id="4" name="Title 3"/>
          <p:cNvSpPr>
            <a:spLocks noGrp="1"/>
          </p:cNvSpPr>
          <p:nvPr>
            <p:ph type="ctrTitle"/>
          </p:nvPr>
        </p:nvSpPr>
        <p:spPr>
          <a:xfrm>
            <a:off x="199697" y="784751"/>
            <a:ext cx="8334703" cy="697627"/>
          </a:xfrm>
        </p:spPr>
        <p:txBody>
          <a:bodyPr/>
          <a:lstStyle/>
          <a:p>
            <a:r>
              <a:rPr lang="en-US" dirty="0"/>
              <a:t>Federal Grants Funding Recommendations 2019-20 </a:t>
            </a:r>
          </a:p>
        </p:txBody>
      </p:sp>
      <p:sp>
        <p:nvSpPr>
          <p:cNvPr id="5" name="Subtitle 4"/>
          <p:cNvSpPr>
            <a:spLocks noGrp="1"/>
          </p:cNvSpPr>
          <p:nvPr>
            <p:ph type="subTitle" idx="1"/>
          </p:nvPr>
        </p:nvSpPr>
        <p:spPr>
          <a:xfrm>
            <a:off x="499872" y="1473518"/>
            <a:ext cx="8031453" cy="369332"/>
          </a:xfrm>
        </p:spPr>
        <p:txBody>
          <a:bodyPr/>
          <a:lstStyle/>
          <a:p>
            <a:r>
              <a:rPr lang="en-US" dirty="0"/>
              <a:t>Public Hearing To Review and approve funding recommendations </a:t>
            </a:r>
          </a:p>
        </p:txBody>
      </p:sp>
      <p:sp>
        <p:nvSpPr>
          <p:cNvPr id="6" name="Text Placeholder 5"/>
          <p:cNvSpPr>
            <a:spLocks noGrp="1"/>
          </p:cNvSpPr>
          <p:nvPr>
            <p:ph type="body" sz="quarter" idx="16"/>
          </p:nvPr>
        </p:nvSpPr>
        <p:spPr>
          <a:xfrm>
            <a:off x="4988689" y="2015270"/>
            <a:ext cx="3530852" cy="492443"/>
          </a:xfrm>
        </p:spPr>
        <p:txBody>
          <a:bodyPr/>
          <a:lstStyle/>
          <a:p>
            <a:r>
              <a:rPr lang="en-US" dirty="0"/>
              <a:t>Tuesday, May 7,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Options for Additional Funds continued</a:t>
            </a:r>
          </a:p>
        </p:txBody>
      </p:sp>
      <p:sp>
        <p:nvSpPr>
          <p:cNvPr id="8" name="Subtitle 7"/>
          <p:cNvSpPr>
            <a:spLocks noGrp="1"/>
          </p:cNvSpPr>
          <p:nvPr>
            <p:ph type="subTitle" idx="1"/>
          </p:nvPr>
        </p:nvSpPr>
        <p:spPr/>
        <p:txBody>
          <a:bodyPr/>
          <a:lstStyle/>
          <a:p>
            <a:r>
              <a:rPr lang="en-US" dirty="0"/>
              <a:t>2019-20 Funding recommendations</a:t>
            </a:r>
          </a:p>
        </p:txBody>
      </p:sp>
      <p:cxnSp>
        <p:nvCxnSpPr>
          <p:cNvPr id="6" name="Straight Connector 5" descr="Dividing Graphic Line" title="Diiding Line"/>
          <p:cNvCxnSpPr/>
          <p:nvPr/>
        </p:nvCxnSpPr>
        <p:spPr>
          <a:xfrm>
            <a:off x="786384" y="1419085"/>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478750"/>
            <a:ext cx="7772400" cy="3657600"/>
          </a:xfrm>
        </p:spPr>
        <p:txBody>
          <a:bodyPr/>
          <a:lstStyle/>
          <a:p>
            <a:pPr lvl="1"/>
            <a:r>
              <a:rPr lang="en-US" dirty="0"/>
              <a:t>County Other Planning Area continued</a:t>
            </a:r>
          </a:p>
          <a:p>
            <a:pPr lvl="2"/>
            <a:r>
              <a:rPr lang="en-US" dirty="0"/>
              <a:t>$10,000 of CDBG entitlement funding to Creating Healthy Environments Through Infrastructure, a project of Marin City Community Services District.</a:t>
            </a:r>
          </a:p>
          <a:p>
            <a:pPr lvl="2"/>
            <a:r>
              <a:rPr lang="en-US" dirty="0"/>
              <a:t>$6,144 of CDBG entitlement funding to Sage Lane Senior Affordable Housing Rehabilitation, a project of San Geronimo Valley Affordable Housing Association.</a:t>
            </a:r>
          </a:p>
          <a:p>
            <a:pPr lvl="2"/>
            <a:endParaRPr lang="en-US" sz="1000" dirty="0"/>
          </a:p>
          <a:p>
            <a:pPr lvl="1"/>
            <a:r>
              <a:rPr lang="en-US" dirty="0"/>
              <a:t>Novato Planning Area</a:t>
            </a:r>
          </a:p>
          <a:p>
            <a:pPr lvl="2"/>
            <a:r>
              <a:rPr lang="en-US" dirty="0"/>
              <a:t>$7,778 of CDBG entitlement funding to the Rehabilitation Loan Program, a project of the Marin Housing Authority. </a:t>
            </a:r>
          </a:p>
          <a:p>
            <a:pPr lvl="2"/>
            <a:r>
              <a:rPr lang="en-US" dirty="0"/>
              <a:t>$9,000 of CDBG entitlement funding to an Elevator Modernization, a project of North Marin Community Services.</a:t>
            </a:r>
          </a:p>
        </p:txBody>
      </p:sp>
    </p:spTree>
    <p:extLst>
      <p:ext uri="{BB962C8B-B14F-4D97-AF65-F5344CB8AC3E}">
        <p14:creationId xmlns:p14="http://schemas.microsoft.com/office/powerpoint/2010/main" val="314396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Options for Additional Funds continued</a:t>
            </a:r>
          </a:p>
        </p:txBody>
      </p:sp>
      <p:sp>
        <p:nvSpPr>
          <p:cNvPr id="8" name="Subtitle 7"/>
          <p:cNvSpPr>
            <a:spLocks noGrp="1"/>
          </p:cNvSpPr>
          <p:nvPr>
            <p:ph type="subTitle" idx="1"/>
          </p:nvPr>
        </p:nvSpPr>
        <p:spPr/>
        <p:txBody>
          <a:bodyPr/>
          <a:lstStyle/>
          <a:p>
            <a:r>
              <a:rPr lang="en-US" dirty="0"/>
              <a:t>2019-20 Funding recommendations</a:t>
            </a:r>
          </a:p>
        </p:txBody>
      </p:sp>
      <p:cxnSp>
        <p:nvCxnSpPr>
          <p:cNvPr id="6" name="Straight Connector 5" descr="Dividing Graphic Line" title="Diiding Line"/>
          <p:cNvCxnSpPr/>
          <p:nvPr/>
        </p:nvCxnSpPr>
        <p:spPr>
          <a:xfrm>
            <a:off x="786384" y="1419085"/>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39599"/>
            <a:ext cx="7772400" cy="3657600"/>
          </a:xfrm>
        </p:spPr>
        <p:txBody>
          <a:bodyPr/>
          <a:lstStyle/>
          <a:p>
            <a:pPr lvl="1"/>
            <a:r>
              <a:rPr lang="en-US" dirty="0"/>
              <a:t>San Rafael Planning Area </a:t>
            </a:r>
          </a:p>
          <a:p>
            <a:pPr lvl="2"/>
            <a:r>
              <a:rPr lang="en-US" dirty="0"/>
              <a:t>$27,930 of CDBG entitlement funding and $11,152 of CDBG program income to Art Works Downtown Affordable Housing Electrical Upgrade, a project of Art Works Downtown. </a:t>
            </a:r>
          </a:p>
          <a:p>
            <a:pPr marL="914400" lvl="2" indent="0">
              <a:buNone/>
            </a:pPr>
            <a:endParaRPr lang="en-US" dirty="0"/>
          </a:p>
          <a:p>
            <a:pPr lvl="1"/>
            <a:r>
              <a:rPr lang="en-US" dirty="0"/>
              <a:t>HOME</a:t>
            </a:r>
          </a:p>
          <a:p>
            <a:pPr lvl="2"/>
            <a:r>
              <a:rPr lang="en-US" dirty="0"/>
              <a:t>$20,363 of entitlement funding and $7,728 of program income to Centertown Apartments, a family rental project of BRIDGE Housing and EAH Housing.</a:t>
            </a:r>
          </a:p>
          <a:p>
            <a:pPr lvl="2"/>
            <a:r>
              <a:rPr lang="en-US" dirty="0"/>
              <a:t>$46,443 of entitlement funding to Victory Village, a senior housing project of Resources for Community Development. </a:t>
            </a:r>
          </a:p>
          <a:p>
            <a:pPr marL="0" indent="0">
              <a:buNone/>
            </a:pPr>
            <a:endParaRPr lang="en-US" dirty="0"/>
          </a:p>
          <a:p>
            <a:endParaRPr lang="en-US" dirty="0"/>
          </a:p>
        </p:txBody>
      </p:sp>
    </p:spTree>
    <p:extLst>
      <p:ext uri="{BB962C8B-B14F-4D97-AF65-F5344CB8AC3E}">
        <p14:creationId xmlns:p14="http://schemas.microsoft.com/office/powerpoint/2010/main" val="4011741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Recommended Actions </a:t>
            </a:r>
          </a:p>
        </p:txBody>
      </p:sp>
      <p:sp>
        <p:nvSpPr>
          <p:cNvPr id="8" name="Subtitle 7"/>
          <p:cNvSpPr>
            <a:spLocks noGrp="1"/>
          </p:cNvSpPr>
          <p:nvPr>
            <p:ph type="subTitle" idx="1"/>
          </p:nvPr>
        </p:nvSpPr>
        <p:spPr/>
        <p:txBody>
          <a:bodyPr/>
          <a:lstStyle/>
          <a:p>
            <a:r>
              <a:rPr lang="en-US" dirty="0"/>
              <a:t>Federal Grants Funding Recommendations 2019-20</a:t>
            </a:r>
          </a:p>
        </p:txBody>
      </p:sp>
      <p:cxnSp>
        <p:nvCxnSpPr>
          <p:cNvPr id="6" name="Straight Connector 5" descr="Dividing Graphic Line" title="Diiding Line"/>
          <p:cNvCxnSpPr/>
          <p:nvPr/>
        </p:nvCxnSpPr>
        <p:spPr>
          <a:xfrm>
            <a:off x="786384" y="1419085"/>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39599"/>
            <a:ext cx="7772400" cy="4384950"/>
          </a:xfrm>
        </p:spPr>
        <p:txBody>
          <a:bodyPr/>
          <a:lstStyle/>
          <a:p>
            <a:pPr marL="342900" indent="-342900">
              <a:buFont typeface="+mj-lt"/>
              <a:buAutoNum type="arabicPeriod"/>
            </a:pPr>
            <a:r>
              <a:rPr lang="en-US" dirty="0"/>
              <a:t>Hold a public hearing and receive public testimony.</a:t>
            </a:r>
          </a:p>
          <a:p>
            <a:pPr marL="342900" indent="-342900">
              <a:buFont typeface="+mj-lt"/>
              <a:buAutoNum type="arabicPeriod"/>
            </a:pPr>
            <a:endParaRPr lang="en-US" sz="1000" dirty="0"/>
          </a:p>
          <a:p>
            <a:pPr marL="342900" indent="-342900">
              <a:buFont typeface="+mj-lt"/>
              <a:buAutoNum type="arabicPeriod"/>
            </a:pPr>
            <a:r>
              <a:rPr lang="en-US" dirty="0"/>
              <a:t>Approve the Consolidated Plan Amendment 2019 Annual Action Plan and related documents, in substantially the form attached, including the items listed above, and authorize any budget changes necessary to implement these actions.</a:t>
            </a:r>
          </a:p>
          <a:p>
            <a:pPr marL="342900" indent="-342900">
              <a:buFont typeface="+mj-lt"/>
              <a:buAutoNum type="arabicPeriod"/>
            </a:pPr>
            <a:endParaRPr lang="en-US" sz="1000" dirty="0"/>
          </a:p>
          <a:p>
            <a:pPr marL="342900" indent="-342900">
              <a:buFont typeface="+mj-lt"/>
              <a:buAutoNum type="arabicPeriod"/>
            </a:pPr>
            <a:r>
              <a:rPr lang="en-US" dirty="0"/>
              <a:t>Approve the Resolution authorizing staff to submit the Consolidated Plan Amendment to the U.S. Department of Housing and Urban Development (HUD), and authorize staff to act in connection with the submission of the Consolidated Plan Amendment 2019 Annual Action Plan and to provide such corrections or additional information as HUD may require.</a:t>
            </a:r>
          </a:p>
          <a:p>
            <a:pPr marL="342900" indent="-342900">
              <a:buFont typeface="+mj-lt"/>
              <a:buAutoNum type="arabicPeriod"/>
            </a:pPr>
            <a:endParaRPr lang="en-US" sz="1000" dirty="0"/>
          </a:p>
          <a:p>
            <a:pPr marL="342900" indent="-342900">
              <a:buFont typeface="+mj-lt"/>
              <a:buAutoNum type="arabicPeriod"/>
            </a:pPr>
            <a:r>
              <a:rPr lang="en-US" dirty="0"/>
              <a:t>Announce that copies of the Consolidated Plan Amendment 2019 Annual Action Plan (as amended) are available from the Community Development Agency.</a:t>
            </a:r>
          </a:p>
        </p:txBody>
      </p:sp>
    </p:spTree>
    <p:extLst>
      <p:ext uri="{BB962C8B-B14F-4D97-AF65-F5344CB8AC3E}">
        <p14:creationId xmlns:p14="http://schemas.microsoft.com/office/powerpoint/2010/main" val="3164474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Federal Grant Funding </a:t>
            </a:r>
            <a:br>
              <a:rPr lang="en-US" dirty="0"/>
            </a:br>
            <a:r>
              <a:rPr lang="en-US" dirty="0"/>
              <a:t>Recommendations </a:t>
            </a:r>
            <a:br>
              <a:rPr lang="en-US" dirty="0"/>
            </a:br>
            <a:r>
              <a:rPr lang="en-US" dirty="0"/>
              <a:t> </a:t>
            </a:r>
          </a:p>
        </p:txBody>
      </p:sp>
      <p:cxnSp>
        <p:nvCxnSpPr>
          <p:cNvPr id="6" name="Straight Connector 5" descr="Dividing Graphic Line" title="Diiding Line"/>
          <p:cNvCxnSpPr/>
          <p:nvPr/>
        </p:nvCxnSpPr>
        <p:spPr>
          <a:xfrm>
            <a:off x="685800" y="1463041"/>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43810"/>
            <a:ext cx="4699318" cy="3920188"/>
          </a:xfrm>
        </p:spPr>
        <p:txBody>
          <a:bodyPr/>
          <a:lstStyle/>
          <a:p>
            <a:pPr>
              <a:lnSpc>
                <a:spcPct val="150000"/>
              </a:lnSpc>
            </a:pPr>
            <a:r>
              <a:rPr lang="en-US" dirty="0"/>
              <a:t>Public Comment </a:t>
            </a:r>
          </a:p>
          <a:p>
            <a:pPr marL="0" indent="0">
              <a:lnSpc>
                <a:spcPct val="150000"/>
              </a:lnSpc>
              <a:buNone/>
            </a:pPr>
            <a:endParaRPr lang="en-US" dirty="0">
              <a:solidFill>
                <a:srgbClr val="6F6F6F"/>
              </a:solidFill>
            </a:endParaRPr>
          </a:p>
        </p:txBody>
      </p:sp>
      <p:pic>
        <p:nvPicPr>
          <p:cNvPr id="12" name="Picture 11">
            <a:extLst>
              <a:ext uri="{FF2B5EF4-FFF2-40B4-BE49-F238E27FC236}">
                <a16:creationId xmlns:a16="http://schemas.microsoft.com/office/drawing/2014/main" id="{2A24C6B3-61CC-41EA-801F-2F3D2F9797FE}"/>
              </a:ext>
            </a:extLst>
          </p:cNvPr>
          <p:cNvPicPr>
            <a:picLocks noChangeAspect="1"/>
          </p:cNvPicPr>
          <p:nvPr/>
        </p:nvPicPr>
        <p:blipFill rotWithShape="1">
          <a:blip r:embed="rId3"/>
          <a:srcRect t="8560" r="-3" b="26578"/>
          <a:stretch/>
        </p:blipFill>
        <p:spPr>
          <a:xfrm>
            <a:off x="4549362" y="10"/>
            <a:ext cx="469931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13" name="Picture 12">
            <a:extLst>
              <a:ext uri="{FF2B5EF4-FFF2-40B4-BE49-F238E27FC236}">
                <a16:creationId xmlns:a16="http://schemas.microsoft.com/office/drawing/2014/main" id="{88A5B602-2181-4611-B7A8-2E1EE1C9C0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532" r="3" b="4370"/>
          <a:stretch/>
        </p:blipFill>
        <p:spPr>
          <a:xfrm>
            <a:off x="5345988" y="2286000"/>
            <a:ext cx="3902692"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14" name="Picture 13">
            <a:extLst>
              <a:ext uri="{FF2B5EF4-FFF2-40B4-BE49-F238E27FC236}">
                <a16:creationId xmlns:a16="http://schemas.microsoft.com/office/drawing/2014/main" id="{0C72DB97-F13F-4E70-8314-6D261C1525BC}"/>
              </a:ext>
            </a:extLst>
          </p:cNvPr>
          <p:cNvPicPr>
            <a:picLocks noChangeAspect="1"/>
          </p:cNvPicPr>
          <p:nvPr/>
        </p:nvPicPr>
        <p:blipFill rotWithShape="1">
          <a:blip r:embed="rId5"/>
          <a:srcRect l="7880" r="-5" b="-5"/>
          <a:stretch/>
        </p:blipFill>
        <p:spPr>
          <a:xfrm>
            <a:off x="6140395" y="4572000"/>
            <a:ext cx="3108287"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cxnSp>
        <p:nvCxnSpPr>
          <p:cNvPr id="3" name="Straight Connector 2">
            <a:extLst>
              <a:ext uri="{FF2B5EF4-FFF2-40B4-BE49-F238E27FC236}">
                <a16:creationId xmlns:a16="http://schemas.microsoft.com/office/drawing/2014/main" id="{234412BA-14E6-4B8D-9295-A9E97D66DF82}"/>
              </a:ext>
            </a:extLst>
          </p:cNvPr>
          <p:cNvCxnSpPr>
            <a:cxnSpLocks/>
          </p:cNvCxnSpPr>
          <p:nvPr/>
        </p:nvCxnSpPr>
        <p:spPr>
          <a:xfrm>
            <a:off x="5332340" y="2286000"/>
            <a:ext cx="3931920"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A79F2E5-F952-4617-8D27-9FA72D561A99}"/>
              </a:ext>
            </a:extLst>
          </p:cNvPr>
          <p:cNvCxnSpPr>
            <a:cxnSpLocks/>
          </p:cNvCxnSpPr>
          <p:nvPr/>
        </p:nvCxnSpPr>
        <p:spPr>
          <a:xfrm>
            <a:off x="6139834" y="4567456"/>
            <a:ext cx="3108960"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6518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Thank You</a:t>
            </a:r>
          </a:p>
        </p:txBody>
      </p:sp>
      <p:cxnSp>
        <p:nvCxnSpPr>
          <p:cNvPr id="6" name="Straight Connector 5" descr="Dividing Graphic Line" title="Diiding Line"/>
          <p:cNvCxnSpPr/>
          <p:nvPr/>
        </p:nvCxnSpPr>
        <p:spPr>
          <a:xfrm>
            <a:off x="685800" y="1463041"/>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66166" y="1573306"/>
            <a:ext cx="4699318" cy="3920188"/>
          </a:xfrm>
        </p:spPr>
        <p:txBody>
          <a:bodyPr/>
          <a:lstStyle/>
          <a:p>
            <a:pPr marL="0" indent="0">
              <a:buNone/>
            </a:pPr>
            <a:r>
              <a:rPr lang="en-US" dirty="0"/>
              <a:t>Leelee Thomas, Planning Manager</a:t>
            </a:r>
          </a:p>
          <a:p>
            <a:pPr marL="0" indent="0">
              <a:buNone/>
            </a:pPr>
            <a:r>
              <a:rPr lang="en-US" dirty="0"/>
              <a:t>lthomas@marincounty.org </a:t>
            </a:r>
          </a:p>
          <a:p>
            <a:endParaRPr lang="en-US" sz="900" dirty="0"/>
          </a:p>
          <a:p>
            <a:pPr marL="0" indent="0">
              <a:buNone/>
            </a:pPr>
            <a:r>
              <a:rPr lang="en-US" dirty="0"/>
              <a:t>Molly Kron, Planner</a:t>
            </a:r>
          </a:p>
          <a:p>
            <a:pPr marL="0" indent="0">
              <a:buNone/>
            </a:pPr>
            <a:r>
              <a:rPr lang="en-US" dirty="0"/>
              <a:t>mkron@marincounty.org</a:t>
            </a:r>
          </a:p>
          <a:p>
            <a:endParaRPr lang="en-US" sz="900" dirty="0"/>
          </a:p>
          <a:p>
            <a:pPr marL="0" indent="0">
              <a:buNone/>
            </a:pPr>
            <a:r>
              <a:rPr lang="en-US" dirty="0"/>
              <a:t>Jillian Zeiger, Planner</a:t>
            </a:r>
          </a:p>
          <a:p>
            <a:pPr marL="0" indent="0">
              <a:buNone/>
            </a:pPr>
            <a:r>
              <a:rPr lang="en-US" dirty="0"/>
              <a:t>jzeiger@marincounty.org</a:t>
            </a:r>
          </a:p>
          <a:p>
            <a:endParaRPr lang="en-US" sz="900" dirty="0"/>
          </a:p>
          <a:p>
            <a:pPr marL="0" indent="0">
              <a:buNone/>
            </a:pPr>
            <a:r>
              <a:rPr lang="en-US" dirty="0">
                <a:solidFill>
                  <a:srgbClr val="6F6F6F"/>
                </a:solidFill>
              </a:rPr>
              <a:t>Genevieve Hahn-Kerr, Budget and Grants Analyst</a:t>
            </a:r>
          </a:p>
          <a:p>
            <a:pPr marL="0" indent="0">
              <a:buNone/>
            </a:pPr>
            <a:r>
              <a:rPr lang="en-US" dirty="0">
                <a:solidFill>
                  <a:srgbClr val="6F6F6F"/>
                </a:solidFill>
              </a:rPr>
              <a:t>ghahnkerr@marincounty.org </a:t>
            </a:r>
          </a:p>
          <a:p>
            <a:pPr marL="0" indent="0">
              <a:lnSpc>
                <a:spcPct val="150000"/>
              </a:lnSpc>
              <a:buNone/>
            </a:pPr>
            <a:endParaRPr lang="en-US" dirty="0">
              <a:solidFill>
                <a:srgbClr val="6F6F6F"/>
              </a:solidFill>
            </a:endParaRPr>
          </a:p>
        </p:txBody>
      </p:sp>
      <p:pic>
        <p:nvPicPr>
          <p:cNvPr id="15" name="Picture 14">
            <a:extLst>
              <a:ext uri="{FF2B5EF4-FFF2-40B4-BE49-F238E27FC236}">
                <a16:creationId xmlns:a16="http://schemas.microsoft.com/office/drawing/2014/main" id="{CCDE19A2-93B3-4DE6-826B-82B5E2041A63}"/>
              </a:ext>
            </a:extLst>
          </p:cNvPr>
          <p:cNvPicPr>
            <a:picLocks noChangeAspect="1"/>
          </p:cNvPicPr>
          <p:nvPr/>
        </p:nvPicPr>
        <p:blipFill rotWithShape="1">
          <a:blip r:embed="rId2"/>
          <a:srcRect t="12150" r="2" b="2"/>
          <a:stretch/>
        </p:blipFill>
        <p:spPr>
          <a:xfrm>
            <a:off x="5111948" y="1690689"/>
            <a:ext cx="4203503"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6" name="Picture 15">
            <a:extLst>
              <a:ext uri="{FF2B5EF4-FFF2-40B4-BE49-F238E27FC236}">
                <a16:creationId xmlns:a16="http://schemas.microsoft.com/office/drawing/2014/main" id="{CFA2E9BC-92A5-448A-859F-6568CA865255}"/>
              </a:ext>
            </a:extLst>
          </p:cNvPr>
          <p:cNvPicPr>
            <a:picLocks noChangeAspect="1"/>
          </p:cNvPicPr>
          <p:nvPr/>
        </p:nvPicPr>
        <p:blipFill rotWithShape="1">
          <a:blip r:embed="rId3"/>
          <a:srcRect t="23472" r="2" b="15230"/>
          <a:stretch/>
        </p:blipFill>
        <p:spPr>
          <a:xfrm>
            <a:off x="3764757" y="4357117"/>
            <a:ext cx="5550694"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8" name="Subtitle 7">
            <a:extLst>
              <a:ext uri="{FF2B5EF4-FFF2-40B4-BE49-F238E27FC236}">
                <a16:creationId xmlns:a16="http://schemas.microsoft.com/office/drawing/2014/main" id="{4D087F84-4D46-4452-9B73-84464701B17C}"/>
              </a:ext>
            </a:extLst>
          </p:cNvPr>
          <p:cNvSpPr>
            <a:spLocks noGrp="1"/>
          </p:cNvSpPr>
          <p:nvPr>
            <p:ph type="subTitle" idx="1"/>
          </p:nvPr>
        </p:nvSpPr>
        <p:spPr>
          <a:xfrm>
            <a:off x="584196" y="1051341"/>
            <a:ext cx="7773420" cy="369332"/>
          </a:xfrm>
        </p:spPr>
        <p:txBody>
          <a:bodyPr/>
          <a:lstStyle/>
          <a:p>
            <a:r>
              <a:rPr lang="en-US" dirty="0"/>
              <a:t>Housing and Federal Grants Division</a:t>
            </a:r>
          </a:p>
        </p:txBody>
      </p:sp>
    </p:spTree>
    <p:extLst>
      <p:ext uri="{BB962C8B-B14F-4D97-AF65-F5344CB8AC3E}">
        <p14:creationId xmlns:p14="http://schemas.microsoft.com/office/powerpoint/2010/main" val="339924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Agenda</a:t>
            </a:r>
          </a:p>
        </p:txBody>
      </p:sp>
      <p:sp>
        <p:nvSpPr>
          <p:cNvPr id="8" name="Subtitle 7"/>
          <p:cNvSpPr>
            <a:spLocks noGrp="1"/>
          </p:cNvSpPr>
          <p:nvPr>
            <p:ph type="subTitle" idx="1"/>
          </p:nvPr>
        </p:nvSpPr>
        <p:spPr/>
        <p:txBody>
          <a:bodyPr/>
          <a:lstStyle/>
          <a:p>
            <a:r>
              <a:rPr lang="en-US" dirty="0"/>
              <a:t>Action items for Public hearing</a:t>
            </a:r>
          </a:p>
        </p:txBody>
      </p:sp>
      <p:cxnSp>
        <p:nvCxnSpPr>
          <p:cNvPr id="6" name="Straight Connector 5" descr="Dividing Graphic Line" title="Diiding Line"/>
          <p:cNvCxnSpPr/>
          <p:nvPr/>
        </p:nvCxnSpPr>
        <p:spPr>
          <a:xfrm>
            <a:off x="685800" y="1463041"/>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49818"/>
            <a:ext cx="7772400" cy="3657600"/>
          </a:xfrm>
        </p:spPr>
        <p:txBody>
          <a:bodyPr/>
          <a:lstStyle/>
          <a:p>
            <a:pPr marL="342900" indent="-342900">
              <a:buFont typeface="+mj-lt"/>
              <a:buAutoNum type="arabicPeriod"/>
            </a:pPr>
            <a:r>
              <a:rPr lang="en-US" dirty="0"/>
              <a:t>Hold a public hearing on May 7, 2019, for comment on:</a:t>
            </a:r>
          </a:p>
          <a:p>
            <a:pPr marL="800100" lvl="1" indent="-342900">
              <a:buFont typeface="+mj-lt"/>
              <a:buAutoNum type="alphaUcPeriod"/>
            </a:pPr>
            <a:r>
              <a:rPr lang="en-US" dirty="0"/>
              <a:t>Marin County's housing and community development needs.</a:t>
            </a:r>
          </a:p>
          <a:p>
            <a:pPr marL="800100" lvl="1" indent="-342900">
              <a:buFont typeface="+mj-lt"/>
              <a:buAutoNum type="alphaUcPeriod"/>
            </a:pPr>
            <a:endParaRPr lang="en-US" sz="1000" dirty="0"/>
          </a:p>
          <a:p>
            <a:pPr marL="800100" lvl="1" indent="-342900">
              <a:buFont typeface="+mj-lt"/>
              <a:buAutoNum type="alphaUcPeriod"/>
            </a:pPr>
            <a:r>
              <a:rPr lang="en-US" dirty="0"/>
              <a:t>Marin County's community development performance.</a:t>
            </a:r>
          </a:p>
          <a:p>
            <a:pPr marL="800100" lvl="1" indent="-342900">
              <a:buFont typeface="+mj-lt"/>
              <a:buAutoNum type="alphaUcPeriod"/>
            </a:pPr>
            <a:endParaRPr lang="en-US" sz="1000" dirty="0"/>
          </a:p>
          <a:p>
            <a:pPr marL="800100" lvl="1" indent="-342900">
              <a:buFont typeface="+mj-lt"/>
              <a:buAutoNum type="alphaUcPeriod"/>
            </a:pPr>
            <a:r>
              <a:rPr lang="en-US" dirty="0"/>
              <a:t>The Consolidated Plan Amendment 2019 Annual Action Plan, including activities proposed for federal fiscal year 2019 funding from CDBG and HOME.</a:t>
            </a:r>
          </a:p>
          <a:p>
            <a:pPr marL="800100" lvl="1" indent="-342900">
              <a:buFont typeface="+mj-lt"/>
              <a:buAutoNum type="alphaUcPeriod"/>
            </a:pPr>
            <a:endParaRPr lang="en-US" sz="1000" dirty="0"/>
          </a:p>
          <a:p>
            <a:pPr marL="800100" lvl="1" indent="-342900">
              <a:buFont typeface="+mj-lt"/>
              <a:buAutoNum type="alphaUcPeriod"/>
            </a:pPr>
            <a:r>
              <a:rPr lang="en-US" dirty="0"/>
              <a:t>The proposed budget for the use of federal fiscal year 2019 CDBG funds included in the Consolidated Plan Amendment 2019 Annual Action Plan. </a:t>
            </a:r>
          </a:p>
          <a:p>
            <a:pPr marL="800100" lvl="1" indent="-342900">
              <a:buFont typeface="+mj-lt"/>
              <a:buAutoNum type="alphaUcPeriod"/>
            </a:pPr>
            <a:endParaRPr lang="en-US" sz="1000" dirty="0"/>
          </a:p>
          <a:p>
            <a:pPr marL="800100" lvl="1" indent="-342900">
              <a:buFont typeface="+mj-lt"/>
              <a:buAutoNum type="alphaUcPeriod"/>
            </a:pPr>
            <a:r>
              <a:rPr lang="en-US" dirty="0"/>
              <a:t>The proposed reprogramming of past years’ CDBG funds to new activities and the proposed use of CDBG program income included in the Consolidated Plan Amendment 2019 Annual Action Plan.</a:t>
            </a:r>
          </a:p>
        </p:txBody>
      </p:sp>
    </p:spTree>
    <p:extLst>
      <p:ext uri="{BB962C8B-B14F-4D97-AF65-F5344CB8AC3E}">
        <p14:creationId xmlns:p14="http://schemas.microsoft.com/office/powerpoint/2010/main" val="1780988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Agenda continued</a:t>
            </a:r>
          </a:p>
        </p:txBody>
      </p:sp>
      <p:sp>
        <p:nvSpPr>
          <p:cNvPr id="8" name="Subtitle 7"/>
          <p:cNvSpPr>
            <a:spLocks noGrp="1"/>
          </p:cNvSpPr>
          <p:nvPr>
            <p:ph type="subTitle" idx="1"/>
          </p:nvPr>
        </p:nvSpPr>
        <p:spPr/>
        <p:txBody>
          <a:bodyPr/>
          <a:lstStyle/>
          <a:p>
            <a:r>
              <a:rPr lang="en-US" dirty="0"/>
              <a:t>Action items for Public hearing</a:t>
            </a:r>
          </a:p>
        </p:txBody>
      </p:sp>
      <p:cxnSp>
        <p:nvCxnSpPr>
          <p:cNvPr id="6" name="Straight Connector 5" descr="Dividing Graphic Line" title="Diiding Line"/>
          <p:cNvCxnSpPr/>
          <p:nvPr/>
        </p:nvCxnSpPr>
        <p:spPr>
          <a:xfrm>
            <a:off x="685800" y="1463041"/>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49818"/>
            <a:ext cx="7772400" cy="3657600"/>
          </a:xfrm>
        </p:spPr>
        <p:txBody>
          <a:bodyPr/>
          <a:lstStyle/>
          <a:p>
            <a:pPr marL="800100" lvl="1" indent="-342900">
              <a:buFont typeface="+mj-lt"/>
              <a:buAutoNum type="alphaUcPeriod" startAt="6"/>
            </a:pPr>
            <a:r>
              <a:rPr lang="en-US" dirty="0"/>
              <a:t>The proposed budget for the use of federal fiscal year 2019 HOME funds included in the Consolidated Plan Amendment 2019 Annual Action Plan. </a:t>
            </a:r>
          </a:p>
          <a:p>
            <a:pPr marL="800100" lvl="1" indent="-342900">
              <a:buFont typeface="+mj-lt"/>
              <a:buAutoNum type="alphaUcPeriod" startAt="6"/>
            </a:pPr>
            <a:endParaRPr lang="en-US" sz="1000" dirty="0"/>
          </a:p>
          <a:p>
            <a:pPr marL="800100" lvl="1" indent="-342900">
              <a:buFont typeface="+mj-lt"/>
              <a:buAutoNum type="alphaUcPeriod" startAt="6"/>
            </a:pPr>
            <a:r>
              <a:rPr lang="en-US" dirty="0"/>
              <a:t>The proposed reprogramming of past years’ HOME funds to new activities and the proposed use of HOME program income included in the Consolidated Plan Amendment 2019 Annual Action Plan. </a:t>
            </a:r>
          </a:p>
          <a:p>
            <a:pPr marL="800100" lvl="1" indent="-342900">
              <a:buFont typeface="+mj-lt"/>
              <a:buAutoNum type="alphaUcPeriod" startAt="6"/>
            </a:pPr>
            <a:endParaRPr lang="en-US" sz="1000" dirty="0"/>
          </a:p>
          <a:p>
            <a:pPr marL="800100" lvl="1" indent="-342900">
              <a:buFont typeface="+mj-lt"/>
              <a:buAutoNum type="alphaUcPeriod" startAt="6"/>
            </a:pPr>
            <a:r>
              <a:rPr lang="en-US" dirty="0"/>
              <a:t>Local Policies and Procedures, including: </a:t>
            </a:r>
          </a:p>
          <a:p>
            <a:pPr marL="1314450" lvl="2" indent="-400050">
              <a:buClrTx/>
              <a:buSzPct val="100000"/>
              <a:buFont typeface="+mj-lt"/>
              <a:buAutoNum type="romanLcPeriod"/>
            </a:pPr>
            <a:r>
              <a:rPr lang="en-US" dirty="0"/>
              <a:t>The Local Standard for Affordable Rents.</a:t>
            </a:r>
          </a:p>
          <a:p>
            <a:pPr marL="1314450" lvl="2" indent="-400050">
              <a:buClrTx/>
              <a:buSzPct val="100000"/>
              <a:buFont typeface="+mj-lt"/>
              <a:buAutoNum type="romanLcPeriod"/>
            </a:pPr>
            <a:r>
              <a:rPr lang="en-US" dirty="0"/>
              <a:t>The Civil Rights Policy.</a:t>
            </a:r>
          </a:p>
          <a:p>
            <a:pPr marL="1314450" lvl="2" indent="-400050">
              <a:buClrTx/>
              <a:buSzPct val="100000"/>
              <a:buFont typeface="+mj-lt"/>
              <a:buAutoNum type="romanLcPeriod"/>
            </a:pPr>
            <a:r>
              <a:rPr lang="en-US" dirty="0"/>
              <a:t>The Residential </a:t>
            </a:r>
            <a:r>
              <a:rPr lang="en-US" dirty="0" err="1"/>
              <a:t>Antidisplacement</a:t>
            </a:r>
            <a:r>
              <a:rPr lang="en-US" dirty="0"/>
              <a:t> and Relocation Assistance Plan.</a:t>
            </a:r>
          </a:p>
          <a:p>
            <a:pPr marL="1314450" lvl="2" indent="-400050">
              <a:buClrTx/>
              <a:buSzPct val="100000"/>
              <a:buFont typeface="+mj-lt"/>
              <a:buAutoNum type="romanLcPeriod"/>
            </a:pPr>
            <a:r>
              <a:rPr lang="en-US" dirty="0"/>
              <a:t>Notice of Nondiscrimination Policy.</a:t>
            </a:r>
          </a:p>
        </p:txBody>
      </p:sp>
    </p:spTree>
    <p:extLst>
      <p:ext uri="{BB962C8B-B14F-4D97-AF65-F5344CB8AC3E}">
        <p14:creationId xmlns:p14="http://schemas.microsoft.com/office/powerpoint/2010/main" val="450787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Agenda continued</a:t>
            </a:r>
          </a:p>
        </p:txBody>
      </p:sp>
      <p:sp>
        <p:nvSpPr>
          <p:cNvPr id="8" name="Subtitle 7"/>
          <p:cNvSpPr>
            <a:spLocks noGrp="1"/>
          </p:cNvSpPr>
          <p:nvPr>
            <p:ph type="subTitle" idx="1"/>
          </p:nvPr>
        </p:nvSpPr>
        <p:spPr/>
        <p:txBody>
          <a:bodyPr/>
          <a:lstStyle/>
          <a:p>
            <a:r>
              <a:rPr lang="en-US" dirty="0"/>
              <a:t>Action items for Public hearing</a:t>
            </a:r>
          </a:p>
        </p:txBody>
      </p:sp>
      <p:cxnSp>
        <p:nvCxnSpPr>
          <p:cNvPr id="6" name="Straight Connector 5" descr="Dividing Graphic Line" title="Diiding Line"/>
          <p:cNvCxnSpPr/>
          <p:nvPr/>
        </p:nvCxnSpPr>
        <p:spPr>
          <a:xfrm>
            <a:off x="685800" y="1463041"/>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49818"/>
            <a:ext cx="7772400" cy="3657600"/>
          </a:xfrm>
        </p:spPr>
        <p:txBody>
          <a:bodyPr/>
          <a:lstStyle/>
          <a:p>
            <a:pPr marL="342900" indent="-342900">
              <a:buFont typeface="+mj-lt"/>
              <a:buAutoNum type="arabicPeriod" startAt="2"/>
            </a:pPr>
            <a:r>
              <a:rPr lang="en-US" dirty="0"/>
              <a:t>Following public testimony, approve the Consolidated Plan Amendment 2019 Annual Action Plan and related documents, in substantially the form attached, including the items listed above, and authorize any budget changes necessary to implement these actions.</a:t>
            </a:r>
          </a:p>
          <a:p>
            <a:pPr marL="342900" indent="-342900">
              <a:buFont typeface="+mj-lt"/>
              <a:buAutoNum type="arabicPeriod" startAt="2"/>
            </a:pPr>
            <a:endParaRPr lang="en-US" sz="1000" dirty="0"/>
          </a:p>
          <a:p>
            <a:pPr marL="342900" indent="-342900">
              <a:buFont typeface="+mj-lt"/>
              <a:buAutoNum type="arabicPeriod" startAt="2"/>
            </a:pPr>
            <a:r>
              <a:rPr lang="en-US" dirty="0"/>
              <a:t>Following public testimony, approve the Resolution authorizing staff to submit the Consolidated Plan Amendment to the U.S. Department of Housing and Urban Development (HUD), and authorize staff to act in connection with the submission of the Consolidated Plan Amendment 2019 Annual Action Plan and to provide such corrections or additional information as HUD may require.</a:t>
            </a:r>
          </a:p>
          <a:p>
            <a:pPr marL="342900" indent="-342900">
              <a:buFont typeface="+mj-lt"/>
              <a:buAutoNum type="arabicPeriod" startAt="2"/>
            </a:pPr>
            <a:endParaRPr lang="en-US" sz="1000" dirty="0"/>
          </a:p>
          <a:p>
            <a:pPr marL="342900" indent="-342900">
              <a:buFont typeface="+mj-lt"/>
              <a:buAutoNum type="arabicPeriod" startAt="2"/>
            </a:pPr>
            <a:r>
              <a:rPr lang="en-US" dirty="0"/>
              <a:t>Announce that copies of the Consolidated Plan Amendment 2019 Annual Action Plan (as amended) are available from the Community Development Agency, and that program files, records regarding past use of CDBG and HOME funds, the Local Standard for Affordable Rents, the Civil Rights Policy, the Residential </a:t>
            </a:r>
            <a:r>
              <a:rPr lang="en-US" dirty="0" err="1"/>
              <a:t>Antidisplacement</a:t>
            </a:r>
            <a:r>
              <a:rPr lang="en-US" dirty="0"/>
              <a:t> and Relocation Assistance Plan, and the Nondiscrimination Policy are available for inspection at the Community Development Agency.</a:t>
            </a:r>
            <a:endParaRPr lang="en-US" sz="1800" dirty="0"/>
          </a:p>
        </p:txBody>
      </p:sp>
    </p:spTree>
    <p:extLst>
      <p:ext uri="{BB962C8B-B14F-4D97-AF65-F5344CB8AC3E}">
        <p14:creationId xmlns:p14="http://schemas.microsoft.com/office/powerpoint/2010/main" val="333061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a:t>Funding </a:t>
            </a:r>
            <a:r>
              <a:rPr lang="en-US" dirty="0"/>
              <a:t>Priorities</a:t>
            </a:r>
          </a:p>
        </p:txBody>
      </p:sp>
      <p:sp>
        <p:nvSpPr>
          <p:cNvPr id="8" name="Subtitle 7"/>
          <p:cNvSpPr>
            <a:spLocks noGrp="1"/>
          </p:cNvSpPr>
          <p:nvPr>
            <p:ph type="subTitle" idx="1"/>
          </p:nvPr>
        </p:nvSpPr>
        <p:spPr/>
        <p:txBody>
          <a:bodyPr/>
          <a:lstStyle/>
          <a:p>
            <a:r>
              <a:rPr lang="en-US" dirty="0"/>
              <a:t>National and Local Priorities and eligibility</a:t>
            </a:r>
          </a:p>
        </p:txBody>
      </p:sp>
      <p:cxnSp>
        <p:nvCxnSpPr>
          <p:cNvPr id="6" name="Straight Connector 5" descr="Dividing Graphic Line" title="Diiding Line"/>
          <p:cNvCxnSpPr/>
          <p:nvPr/>
        </p:nvCxnSpPr>
        <p:spPr>
          <a:xfrm>
            <a:off x="786384" y="1419085"/>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08239"/>
            <a:ext cx="7772400" cy="3657600"/>
          </a:xfrm>
        </p:spPr>
        <p:txBody>
          <a:bodyPr/>
          <a:lstStyle/>
          <a:p>
            <a:pPr marL="0" marR="408940" indent="0">
              <a:lnSpc>
                <a:spcPct val="100000"/>
              </a:lnSpc>
              <a:spcBef>
                <a:spcPts val="100"/>
              </a:spcBef>
              <a:buNone/>
            </a:pPr>
            <a:r>
              <a:rPr lang="en-US" spc="-5" dirty="0">
                <a:solidFill>
                  <a:srgbClr val="B45340"/>
                </a:solidFill>
                <a:latin typeface="Georgia" panose="02040502050405020303" pitchFamily="18" charset="0"/>
                <a:cs typeface="Arial" panose="020B0604020202020204" pitchFamily="34" charset="0"/>
              </a:rPr>
              <a:t>General Eligibility and Priorities</a:t>
            </a:r>
            <a:r>
              <a:rPr lang="en-US" spc="-5" dirty="0">
                <a:latin typeface="Georgia" panose="02040502050405020303" pitchFamily="18" charset="0"/>
                <a:cs typeface="Arial" panose="020B0604020202020204" pitchFamily="34" charset="0"/>
              </a:rPr>
              <a:t>—project must meet the following national and local</a:t>
            </a:r>
            <a:r>
              <a:rPr lang="en-US" spc="-10" dirty="0">
                <a:latin typeface="Georgia" panose="02040502050405020303" pitchFamily="18" charset="0"/>
                <a:cs typeface="Arial" panose="020B0604020202020204" pitchFamily="34" charset="0"/>
              </a:rPr>
              <a:t> </a:t>
            </a:r>
            <a:r>
              <a:rPr lang="en-US" spc="-5" dirty="0">
                <a:latin typeface="Georgia" panose="02040502050405020303" pitchFamily="18" charset="0"/>
                <a:cs typeface="Arial" panose="020B0604020202020204" pitchFamily="34" charset="0"/>
              </a:rPr>
              <a:t>objectives:</a:t>
            </a:r>
          </a:p>
          <a:p>
            <a:pPr marR="408940"/>
            <a:r>
              <a:rPr lang="en-US" dirty="0"/>
              <a:t>Benefit </a:t>
            </a:r>
            <a:r>
              <a:rPr lang="en-US" spc="-5" dirty="0">
                <a:latin typeface="Georgia" panose="02040502050405020303" pitchFamily="18" charset="0"/>
                <a:cs typeface="Arial" panose="020B0604020202020204" pitchFamily="34" charset="0"/>
              </a:rPr>
              <a:t>low- and moderate-income persons;</a:t>
            </a:r>
          </a:p>
          <a:p>
            <a:pPr marR="408940"/>
            <a:r>
              <a:rPr lang="en-US" dirty="0"/>
              <a:t>Affirmatively Further Fair Housing and have the commitment and capacity to engage in Affirmative Marketing;</a:t>
            </a:r>
          </a:p>
          <a:p>
            <a:pPr marR="408940"/>
            <a:r>
              <a:rPr lang="en-US" dirty="0"/>
              <a:t>Serve members of the protected classes; and </a:t>
            </a:r>
          </a:p>
          <a:p>
            <a:pPr marR="408940"/>
            <a:r>
              <a:rPr lang="en-US" dirty="0"/>
              <a:t>Prioritize funding fewer applications. </a:t>
            </a:r>
          </a:p>
          <a:p>
            <a:pPr marL="0" indent="0">
              <a:buNone/>
            </a:pPr>
            <a:endParaRPr lang="en-US" dirty="0"/>
          </a:p>
          <a:p>
            <a:pPr marL="0" indent="0">
              <a:buNone/>
            </a:pPr>
            <a:r>
              <a:rPr lang="en-US" dirty="0">
                <a:solidFill>
                  <a:srgbClr val="0777CF"/>
                </a:solidFill>
              </a:rPr>
              <a:t>Public Service Specific Priorities</a:t>
            </a:r>
            <a:r>
              <a:rPr lang="en-US" dirty="0">
                <a:solidFill>
                  <a:srgbClr val="6F6F6F"/>
                </a:solidFill>
              </a:rPr>
              <a:t>:</a:t>
            </a:r>
            <a:endParaRPr lang="en-US" dirty="0"/>
          </a:p>
          <a:p>
            <a:r>
              <a:rPr lang="en-US" dirty="0"/>
              <a:t>Basic health services</a:t>
            </a:r>
          </a:p>
          <a:p>
            <a:r>
              <a:rPr lang="en-US" dirty="0"/>
              <a:t>Childcare and parenting services</a:t>
            </a:r>
          </a:p>
          <a:p>
            <a:r>
              <a:rPr lang="en-US" dirty="0"/>
              <a:t>Fair housing services and Legal services</a:t>
            </a:r>
          </a:p>
          <a:p>
            <a:r>
              <a:rPr lang="en-US" dirty="0"/>
              <a:t>Senior services</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113385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Federal Grants Program </a:t>
            </a:r>
          </a:p>
        </p:txBody>
      </p:sp>
      <p:sp>
        <p:nvSpPr>
          <p:cNvPr id="8" name="Subtitle 7"/>
          <p:cNvSpPr>
            <a:spLocks noGrp="1"/>
          </p:cNvSpPr>
          <p:nvPr>
            <p:ph type="subTitle" idx="1"/>
          </p:nvPr>
        </p:nvSpPr>
        <p:spPr/>
        <p:txBody>
          <a:bodyPr/>
          <a:lstStyle/>
          <a:p>
            <a:r>
              <a:rPr lang="en-US" dirty="0"/>
              <a:t>overview Continued</a:t>
            </a:r>
          </a:p>
        </p:txBody>
      </p:sp>
      <p:cxnSp>
        <p:nvCxnSpPr>
          <p:cNvPr id="6" name="Straight Connector 5" descr="Dividing Graphic Line" title="Diiding Line"/>
          <p:cNvCxnSpPr/>
          <p:nvPr/>
        </p:nvCxnSpPr>
        <p:spPr>
          <a:xfrm>
            <a:off x="685800" y="1463041"/>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AFF6E94-F442-4C11-9B6F-F387072BEB1F}"/>
              </a:ext>
            </a:extLst>
          </p:cNvPr>
          <p:cNvSpPr>
            <a:spLocks noGrp="1"/>
          </p:cNvSpPr>
          <p:nvPr>
            <p:ph sz="quarter" idx="10"/>
          </p:nvPr>
        </p:nvSpPr>
        <p:spPr>
          <a:xfrm>
            <a:off x="585217" y="1543598"/>
            <a:ext cx="4203504" cy="3777849"/>
          </a:xfrm>
        </p:spPr>
        <p:txBody>
          <a:bodyPr/>
          <a:lstStyle/>
          <a:p>
            <a:pPr marL="0" indent="0">
              <a:buNone/>
            </a:pPr>
            <a:r>
              <a:rPr lang="en-US" dirty="0"/>
              <a:t>Three (3) Planning Areas:</a:t>
            </a:r>
          </a:p>
          <a:p>
            <a:r>
              <a:rPr lang="en-US" dirty="0"/>
              <a:t>County Other </a:t>
            </a:r>
          </a:p>
          <a:p>
            <a:r>
              <a:rPr lang="en-US" dirty="0"/>
              <a:t>Novato </a:t>
            </a:r>
          </a:p>
          <a:p>
            <a:r>
              <a:rPr lang="en-US" dirty="0"/>
              <a:t>San Rafael</a:t>
            </a:r>
          </a:p>
          <a:p>
            <a:pPr marL="0" indent="0">
              <a:buNone/>
            </a:pPr>
            <a:endParaRPr lang="en-US" dirty="0"/>
          </a:p>
          <a:p>
            <a:pPr marL="0" indent="0">
              <a:buNone/>
            </a:pPr>
            <a:r>
              <a:rPr lang="en-US" dirty="0">
                <a:solidFill>
                  <a:srgbClr val="6F6F6F"/>
                </a:solidFill>
              </a:rPr>
              <a:t>Four (4) decision making bodies:</a:t>
            </a:r>
          </a:p>
          <a:p>
            <a:r>
              <a:rPr lang="en-US" dirty="0">
                <a:solidFill>
                  <a:srgbClr val="0777CF"/>
                </a:solidFill>
              </a:rPr>
              <a:t>Novato &amp; San Rafael City Councils</a:t>
            </a:r>
          </a:p>
          <a:p>
            <a:r>
              <a:rPr lang="en-US" dirty="0">
                <a:solidFill>
                  <a:srgbClr val="0777CF"/>
                </a:solidFill>
              </a:rPr>
              <a:t>Countywide Priority Setting Committee </a:t>
            </a:r>
            <a:r>
              <a:rPr lang="en-US" dirty="0">
                <a:solidFill>
                  <a:srgbClr val="6F6F6F"/>
                </a:solidFill>
              </a:rPr>
              <a:t>(community members representing protected classes and city, town and County representatives)</a:t>
            </a:r>
          </a:p>
          <a:p>
            <a:r>
              <a:rPr lang="en-US" dirty="0">
                <a:solidFill>
                  <a:srgbClr val="0777CF"/>
                </a:solidFill>
              </a:rPr>
              <a:t>Board of Supervisors</a:t>
            </a:r>
          </a:p>
          <a:p>
            <a:pPr marL="0" indent="0">
              <a:buNone/>
            </a:pPr>
            <a:endParaRPr lang="en-US" dirty="0"/>
          </a:p>
          <a:p>
            <a:pPr marL="0" indent="0">
              <a:buNone/>
            </a:pPr>
            <a:endParaRPr lang="en-US" sz="1600" dirty="0">
              <a:solidFill>
                <a:schemeClr val="tx2"/>
              </a:solidFill>
            </a:endParaRPr>
          </a:p>
        </p:txBody>
      </p:sp>
      <p:pic>
        <p:nvPicPr>
          <p:cNvPr id="9" name="Picture 8">
            <a:extLst>
              <a:ext uri="{FF2B5EF4-FFF2-40B4-BE49-F238E27FC236}">
                <a16:creationId xmlns:a16="http://schemas.microsoft.com/office/drawing/2014/main" id="{E08170E7-DA0C-4D4C-A2E7-2B1D5B6587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231" b="-2"/>
          <a:stretch/>
        </p:blipFill>
        <p:spPr>
          <a:xfrm>
            <a:off x="4951007" y="1732729"/>
            <a:ext cx="4203503"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0" name="Picture 9">
            <a:extLst>
              <a:ext uri="{FF2B5EF4-FFF2-40B4-BE49-F238E27FC236}">
                <a16:creationId xmlns:a16="http://schemas.microsoft.com/office/drawing/2014/main" id="{916E133C-69C0-41D2-9783-9F2745244689}"/>
              </a:ext>
            </a:extLst>
          </p:cNvPr>
          <p:cNvPicPr>
            <a:picLocks noChangeAspect="1"/>
          </p:cNvPicPr>
          <p:nvPr/>
        </p:nvPicPr>
        <p:blipFill>
          <a:blip r:embed="rId4"/>
          <a:stretch>
            <a:fillRect/>
          </a:stretch>
        </p:blipFill>
        <p:spPr>
          <a:xfrm>
            <a:off x="3650594" y="4399157"/>
            <a:ext cx="3334512"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p:spPr>
      </p:pic>
      <p:pic>
        <p:nvPicPr>
          <p:cNvPr id="11" name="Picture 10">
            <a:extLst>
              <a:ext uri="{FF2B5EF4-FFF2-40B4-BE49-F238E27FC236}">
                <a16:creationId xmlns:a16="http://schemas.microsoft.com/office/drawing/2014/main" id="{7D571911-84AB-4072-B2BA-6C56A29F0E18}"/>
              </a:ext>
            </a:extLst>
          </p:cNvPr>
          <p:cNvPicPr>
            <a:picLocks noChangeAspect="1"/>
          </p:cNvPicPr>
          <p:nvPr/>
        </p:nvPicPr>
        <p:blipFill>
          <a:blip r:embed="rId5"/>
          <a:stretch>
            <a:fillRect/>
          </a:stretch>
        </p:blipFill>
        <p:spPr>
          <a:xfrm>
            <a:off x="5878265" y="4421007"/>
            <a:ext cx="3276245" cy="2457183"/>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spTree>
    <p:extLst>
      <p:ext uri="{BB962C8B-B14F-4D97-AF65-F5344CB8AC3E}">
        <p14:creationId xmlns:p14="http://schemas.microsoft.com/office/powerpoint/2010/main" val="405077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84195" y="341933"/>
            <a:ext cx="8107859" cy="697627"/>
          </a:xfrm>
        </p:spPr>
        <p:txBody>
          <a:bodyPr/>
          <a:lstStyle/>
          <a:p>
            <a:r>
              <a:rPr lang="en-US" dirty="0"/>
              <a:t>2019-20 Applications &amp; Funding Awards</a:t>
            </a:r>
          </a:p>
        </p:txBody>
      </p:sp>
      <p:cxnSp>
        <p:nvCxnSpPr>
          <p:cNvPr id="6" name="Straight Connector 5" descr="Dividing Graphic Line" title="Diiding Line"/>
          <p:cNvCxnSpPr/>
          <p:nvPr/>
        </p:nvCxnSpPr>
        <p:spPr>
          <a:xfrm>
            <a:off x="786384" y="1419085"/>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08238"/>
            <a:ext cx="7772400" cy="4062415"/>
          </a:xfrm>
        </p:spPr>
        <p:txBody>
          <a:bodyPr/>
          <a:lstStyle/>
          <a:p>
            <a:pPr marL="0" indent="0">
              <a:buNone/>
            </a:pPr>
            <a:r>
              <a:rPr lang="en-US" dirty="0">
                <a:solidFill>
                  <a:srgbClr val="6F6F6F"/>
                </a:solidFill>
              </a:rPr>
              <a:t>Applications received:</a:t>
            </a:r>
          </a:p>
          <a:p>
            <a:pPr marL="0" indent="0">
              <a:buNone/>
            </a:pPr>
            <a:r>
              <a:rPr lang="en-US" b="1" dirty="0">
                <a:solidFill>
                  <a:srgbClr val="B45340"/>
                </a:solidFill>
              </a:rPr>
              <a:t>	CDBG  40</a:t>
            </a:r>
            <a:r>
              <a:rPr lang="en-US" b="1" dirty="0">
                <a:solidFill>
                  <a:srgbClr val="6F6F6F"/>
                </a:solidFill>
              </a:rPr>
              <a:t>					</a:t>
            </a:r>
            <a:r>
              <a:rPr lang="en-US" b="1" dirty="0">
                <a:solidFill>
                  <a:srgbClr val="0777CF"/>
                </a:solidFill>
              </a:rPr>
              <a:t>HOME  4</a:t>
            </a:r>
          </a:p>
          <a:p>
            <a:endParaRPr lang="en-US" dirty="0">
              <a:solidFill>
                <a:srgbClr val="6F6F6F"/>
              </a:solidFill>
            </a:endParaRPr>
          </a:p>
          <a:p>
            <a:pPr marL="0" indent="0">
              <a:buNone/>
            </a:pPr>
            <a:r>
              <a:rPr lang="en-US" dirty="0">
                <a:solidFill>
                  <a:srgbClr val="6F6F6F"/>
                </a:solidFill>
              </a:rPr>
              <a:t>Funding Requests received:</a:t>
            </a:r>
          </a:p>
          <a:p>
            <a:pPr marL="0" indent="0">
              <a:buNone/>
            </a:pPr>
            <a:r>
              <a:rPr lang="en-US" b="1" dirty="0">
                <a:solidFill>
                  <a:srgbClr val="B45340"/>
                </a:solidFill>
              </a:rPr>
              <a:t>	CDBG  $3,046,590 			</a:t>
            </a:r>
            <a:r>
              <a:rPr lang="en-US" b="1" dirty="0">
                <a:solidFill>
                  <a:srgbClr val="0777CF"/>
                </a:solidFill>
              </a:rPr>
              <a:t>HOME  $2,183,212</a:t>
            </a:r>
          </a:p>
          <a:p>
            <a:endParaRPr lang="en-US" dirty="0">
              <a:solidFill>
                <a:srgbClr val="6F6F6F"/>
              </a:solidFill>
            </a:endParaRPr>
          </a:p>
          <a:p>
            <a:pPr marL="0" indent="0">
              <a:buNone/>
            </a:pPr>
            <a:r>
              <a:rPr lang="en-US" dirty="0">
                <a:solidFill>
                  <a:srgbClr val="6F6F6F"/>
                </a:solidFill>
              </a:rPr>
              <a:t>Funding Available:</a:t>
            </a:r>
          </a:p>
          <a:p>
            <a:pPr marL="0" indent="0">
              <a:buNone/>
            </a:pPr>
            <a:r>
              <a:rPr lang="en-US" b="1" dirty="0">
                <a:solidFill>
                  <a:srgbClr val="B45340"/>
                </a:solidFill>
              </a:rPr>
              <a:t>	CDBG  $1,505,533			</a:t>
            </a:r>
            <a:r>
              <a:rPr lang="en-US" b="1" dirty="0">
                <a:solidFill>
                  <a:srgbClr val="0777CF"/>
                </a:solidFill>
              </a:rPr>
              <a:t>HOME  $742,490</a:t>
            </a:r>
          </a:p>
          <a:p>
            <a:endParaRPr lang="en-US" dirty="0">
              <a:solidFill>
                <a:srgbClr val="B45340"/>
              </a:solidFill>
            </a:endParaRPr>
          </a:p>
          <a:p>
            <a:pPr marL="0" indent="0">
              <a:buNone/>
            </a:pPr>
            <a:r>
              <a:rPr lang="en-US" dirty="0">
                <a:solidFill>
                  <a:srgbClr val="6F6F6F"/>
                </a:solidFill>
              </a:rPr>
              <a:t>Funding Available by Activity:  </a:t>
            </a:r>
          </a:p>
          <a:p>
            <a:r>
              <a:rPr lang="en-US" dirty="0">
                <a:solidFill>
                  <a:srgbClr val="B45340"/>
                </a:solidFill>
              </a:rPr>
              <a:t>Housing</a:t>
            </a:r>
            <a:r>
              <a:rPr lang="en-US" dirty="0">
                <a:solidFill>
                  <a:srgbClr val="6F6F6F"/>
                </a:solidFill>
              </a:rPr>
              <a:t> $491,106</a:t>
            </a:r>
          </a:p>
          <a:p>
            <a:r>
              <a:rPr lang="en-US" dirty="0">
                <a:solidFill>
                  <a:srgbClr val="B45340"/>
                </a:solidFill>
              </a:rPr>
              <a:t>Capital Projects </a:t>
            </a:r>
            <a:r>
              <a:rPr lang="en-US" dirty="0">
                <a:solidFill>
                  <a:srgbClr val="6F6F6F"/>
                </a:solidFill>
              </a:rPr>
              <a:t>$292,647</a:t>
            </a:r>
          </a:p>
          <a:p>
            <a:r>
              <a:rPr lang="en-US" dirty="0">
                <a:solidFill>
                  <a:srgbClr val="B45340"/>
                </a:solidFill>
              </a:rPr>
              <a:t>Public Services </a:t>
            </a:r>
            <a:r>
              <a:rPr lang="en-US" dirty="0">
                <a:solidFill>
                  <a:srgbClr val="6F6F6F"/>
                </a:solidFill>
              </a:rPr>
              <a:t>$</a:t>
            </a:r>
            <a:r>
              <a:rPr lang="en-US" dirty="0"/>
              <a:t>278,969</a:t>
            </a:r>
          </a:p>
        </p:txBody>
      </p:sp>
      <p:sp>
        <p:nvSpPr>
          <p:cNvPr id="5" name="Subtitle 7">
            <a:extLst>
              <a:ext uri="{FF2B5EF4-FFF2-40B4-BE49-F238E27FC236}">
                <a16:creationId xmlns:a16="http://schemas.microsoft.com/office/drawing/2014/main" id="{F59B82B0-F13F-427A-B626-7C650825EB4E}"/>
              </a:ext>
            </a:extLst>
          </p:cNvPr>
          <p:cNvSpPr>
            <a:spLocks noGrp="1"/>
          </p:cNvSpPr>
          <p:nvPr>
            <p:ph type="subTitle" idx="1"/>
          </p:nvPr>
        </p:nvSpPr>
        <p:spPr>
          <a:xfrm>
            <a:off x="584196" y="1051341"/>
            <a:ext cx="7773420" cy="369332"/>
          </a:xfrm>
        </p:spPr>
        <p:txBody>
          <a:bodyPr/>
          <a:lstStyle/>
          <a:p>
            <a:r>
              <a:rPr lang="en-US" dirty="0"/>
              <a:t>All Planning areas</a:t>
            </a:r>
          </a:p>
        </p:txBody>
      </p:sp>
    </p:spTree>
    <p:extLst>
      <p:ext uri="{BB962C8B-B14F-4D97-AF65-F5344CB8AC3E}">
        <p14:creationId xmlns:p14="http://schemas.microsoft.com/office/powerpoint/2010/main" val="3124834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84196" y="341933"/>
            <a:ext cx="7772400" cy="1021393"/>
          </a:xfrm>
        </p:spPr>
        <p:txBody>
          <a:bodyPr/>
          <a:lstStyle/>
          <a:p>
            <a:r>
              <a:rPr lang="en-US" dirty="0">
                <a:latin typeface="Georgia" panose="02040502050405020303" pitchFamily="18" charset="0"/>
                <a:cs typeface="Arial" panose="020B0604020202020204" pitchFamily="34" charset="0"/>
              </a:rPr>
              <a:t>Additional Resources </a:t>
            </a:r>
            <a:endParaRPr lang="en-US" dirty="0"/>
          </a:p>
        </p:txBody>
      </p:sp>
      <p:sp>
        <p:nvSpPr>
          <p:cNvPr id="4" name="Content Placeholder 3"/>
          <p:cNvSpPr>
            <a:spLocks noGrp="1"/>
          </p:cNvSpPr>
          <p:nvPr>
            <p:ph sz="quarter" idx="10"/>
          </p:nvPr>
        </p:nvSpPr>
        <p:spPr>
          <a:xfrm>
            <a:off x="585216" y="1551446"/>
            <a:ext cx="8138370" cy="4062415"/>
          </a:xfrm>
        </p:spPr>
        <p:txBody>
          <a:bodyPr/>
          <a:lstStyle/>
          <a:p>
            <a:pPr marL="0" indent="0">
              <a:buNone/>
            </a:pPr>
            <a:r>
              <a:rPr lang="en-US" dirty="0">
                <a:latin typeface="Georgia" panose="02040502050405020303" pitchFamily="18" charset="0"/>
                <a:cs typeface="Arial" panose="020B0604020202020204" pitchFamily="34" charset="0"/>
              </a:rPr>
              <a:t>Entitlement funding from HUD by Activity:  </a:t>
            </a:r>
          </a:p>
          <a:p>
            <a:r>
              <a:rPr lang="en-US" dirty="0">
                <a:latin typeface="Georgia" panose="02040502050405020303" pitchFamily="18" charset="0"/>
                <a:cs typeface="Arial" panose="020B0604020202020204" pitchFamily="34" charset="0"/>
              </a:rPr>
              <a:t>Community Development Block Grant (CDBG) </a:t>
            </a:r>
            <a:r>
              <a:rPr lang="en-US" b="1" dirty="0">
                <a:solidFill>
                  <a:srgbClr val="B45340"/>
                </a:solidFill>
                <a:latin typeface="Georgia" panose="02040502050405020303" pitchFamily="18" charset="0"/>
                <a:cs typeface="Arial" panose="020B0604020202020204" pitchFamily="34" charset="0"/>
              </a:rPr>
              <a:t>$12,248</a:t>
            </a:r>
          </a:p>
          <a:p>
            <a:pPr lvl="1"/>
            <a:r>
              <a:rPr lang="en-US" dirty="0">
                <a:solidFill>
                  <a:srgbClr val="6F6F6F"/>
                </a:solidFill>
              </a:rPr>
              <a:t>Capital or Housing </a:t>
            </a:r>
            <a:r>
              <a:rPr lang="en-US" dirty="0">
                <a:solidFill>
                  <a:srgbClr val="B45340"/>
                </a:solidFill>
              </a:rPr>
              <a:t>$7,961 (minimum)</a:t>
            </a:r>
          </a:p>
          <a:p>
            <a:pPr lvl="1"/>
            <a:r>
              <a:rPr lang="en-US" dirty="0">
                <a:solidFill>
                  <a:srgbClr val="6F6F6F"/>
                </a:solidFill>
              </a:rPr>
              <a:t>Public Services </a:t>
            </a:r>
            <a:r>
              <a:rPr lang="en-US" dirty="0">
                <a:solidFill>
                  <a:srgbClr val="B45340"/>
                </a:solidFill>
              </a:rPr>
              <a:t>$1,837 (maximum)</a:t>
            </a:r>
          </a:p>
          <a:p>
            <a:pPr marL="457200" lvl="1" indent="0">
              <a:buNone/>
            </a:pPr>
            <a:endParaRPr lang="en-US" sz="1000" dirty="0">
              <a:solidFill>
                <a:srgbClr val="B45340"/>
              </a:solidFill>
            </a:endParaRPr>
          </a:p>
          <a:p>
            <a:r>
              <a:rPr lang="en-US" dirty="0">
                <a:solidFill>
                  <a:srgbClr val="6F6F6F"/>
                </a:solidFill>
              </a:rPr>
              <a:t>HOME Investment Partnership Program </a:t>
            </a:r>
            <a:r>
              <a:rPr lang="en-US" b="1" dirty="0">
                <a:solidFill>
                  <a:srgbClr val="0777CF"/>
                </a:solidFill>
              </a:rPr>
              <a:t>$74,229 </a:t>
            </a:r>
          </a:p>
          <a:p>
            <a:pPr lvl="1"/>
            <a:r>
              <a:rPr lang="en-US" dirty="0">
                <a:solidFill>
                  <a:srgbClr val="6F6F6F"/>
                </a:solidFill>
              </a:rPr>
              <a:t>HOME projects </a:t>
            </a:r>
            <a:r>
              <a:rPr lang="en-US" dirty="0">
                <a:solidFill>
                  <a:srgbClr val="0777CF"/>
                </a:solidFill>
              </a:rPr>
              <a:t>$66,806 </a:t>
            </a:r>
          </a:p>
          <a:p>
            <a:pPr lvl="1"/>
            <a:endParaRPr lang="en-US" dirty="0">
              <a:solidFill>
                <a:srgbClr val="B45340"/>
              </a:solidFill>
            </a:endParaRPr>
          </a:p>
          <a:p>
            <a:pPr marL="0" indent="0">
              <a:buNone/>
            </a:pPr>
            <a:r>
              <a:rPr lang="en-US" dirty="0">
                <a:latin typeface="Georgia" panose="02040502050405020303" pitchFamily="18" charset="0"/>
                <a:cs typeface="Arial" panose="020B0604020202020204" pitchFamily="34" charset="0"/>
              </a:rPr>
              <a:t>Program Income </a:t>
            </a:r>
          </a:p>
          <a:p>
            <a:r>
              <a:rPr lang="en-US">
                <a:latin typeface="Georgia" panose="02040502050405020303" pitchFamily="18" charset="0"/>
                <a:cs typeface="Arial" panose="020B0604020202020204" pitchFamily="34" charset="0"/>
              </a:rPr>
              <a:t>CDBG </a:t>
            </a:r>
            <a:r>
              <a:rPr lang="en-US" dirty="0">
                <a:solidFill>
                  <a:srgbClr val="B45340"/>
                </a:solidFill>
                <a:latin typeface="Georgia" panose="02040502050405020303" pitchFamily="18" charset="0"/>
                <a:cs typeface="Arial" panose="020B0604020202020204" pitchFamily="34" charset="0"/>
              </a:rPr>
              <a:t>$11,152 </a:t>
            </a:r>
            <a:r>
              <a:rPr lang="en-US" dirty="0">
                <a:latin typeface="Georgia" panose="02040502050405020303" pitchFamily="18" charset="0"/>
                <a:cs typeface="Arial" panose="020B0604020202020204" pitchFamily="34" charset="0"/>
              </a:rPr>
              <a:t>(restricted to San Rafael Planning Area)</a:t>
            </a:r>
          </a:p>
          <a:p>
            <a:r>
              <a:rPr lang="en-US" dirty="0">
                <a:latin typeface="Georgia" panose="02040502050405020303" pitchFamily="18" charset="0"/>
                <a:cs typeface="Arial" panose="020B0604020202020204" pitchFamily="34" charset="0"/>
              </a:rPr>
              <a:t>HOME Projects </a:t>
            </a:r>
            <a:r>
              <a:rPr lang="en-US" dirty="0">
                <a:solidFill>
                  <a:srgbClr val="0777CF"/>
                </a:solidFill>
                <a:latin typeface="Georgia" panose="02040502050405020303" pitchFamily="18" charset="0"/>
                <a:cs typeface="Arial" panose="020B0604020202020204" pitchFamily="34" charset="0"/>
              </a:rPr>
              <a:t>$7,728</a:t>
            </a:r>
          </a:p>
          <a:p>
            <a:pPr lvl="1"/>
            <a:endParaRPr lang="en-US" dirty="0">
              <a:solidFill>
                <a:srgbClr val="0777CF"/>
              </a:solidFill>
              <a:latin typeface="Georgia" panose="02040502050405020303" pitchFamily="18" charset="0"/>
              <a:cs typeface="Arial" panose="020B0604020202020204" pitchFamily="34" charset="0"/>
            </a:endParaRPr>
          </a:p>
          <a:p>
            <a:pPr marL="0" indent="0">
              <a:buNone/>
            </a:pPr>
            <a:r>
              <a:rPr lang="en-US" dirty="0">
                <a:latin typeface="Georgia" panose="02040502050405020303" pitchFamily="18" charset="0"/>
                <a:cs typeface="Arial" panose="020B0604020202020204" pitchFamily="34" charset="0"/>
              </a:rPr>
              <a:t>Reallocated CDBG Administration</a:t>
            </a:r>
          </a:p>
          <a:p>
            <a:r>
              <a:rPr lang="en-US" dirty="0">
                <a:latin typeface="Georgia" panose="02040502050405020303" pitchFamily="18" charset="0"/>
                <a:cs typeface="Arial" panose="020B0604020202020204" pitchFamily="34" charset="0"/>
              </a:rPr>
              <a:t>CDBG </a:t>
            </a:r>
            <a:r>
              <a:rPr lang="en-US" dirty="0">
                <a:solidFill>
                  <a:srgbClr val="6F6F6F"/>
                </a:solidFill>
              </a:rPr>
              <a:t>Capital or Housing </a:t>
            </a:r>
            <a:r>
              <a:rPr lang="en-US" dirty="0">
                <a:solidFill>
                  <a:srgbClr val="B45340"/>
                </a:solidFill>
              </a:rPr>
              <a:t>$70,852 </a:t>
            </a:r>
          </a:p>
          <a:p>
            <a:pPr marL="0" indent="0">
              <a:buNone/>
            </a:pPr>
            <a:endParaRPr lang="en-US" dirty="0">
              <a:latin typeface="Georgia" panose="02040502050405020303" pitchFamily="18" charset="0"/>
              <a:cs typeface="Arial" panose="020B0604020202020204" pitchFamily="34" charset="0"/>
            </a:endParaRPr>
          </a:p>
          <a:p>
            <a:pPr lvl="1"/>
            <a:endParaRPr lang="en-US" dirty="0">
              <a:solidFill>
                <a:srgbClr val="0777CF"/>
              </a:solidFill>
            </a:endParaRPr>
          </a:p>
          <a:p>
            <a:pPr marL="0" indent="0">
              <a:buNone/>
            </a:pPr>
            <a:endParaRPr lang="en-US" dirty="0">
              <a:solidFill>
                <a:srgbClr val="0777CF"/>
              </a:solidFill>
            </a:endParaRPr>
          </a:p>
          <a:p>
            <a:pPr marL="457200" lvl="1" indent="0">
              <a:buNone/>
            </a:pPr>
            <a:endParaRPr lang="en-US" dirty="0">
              <a:solidFill>
                <a:srgbClr val="B45340"/>
              </a:solidFill>
            </a:endParaRPr>
          </a:p>
          <a:p>
            <a:endParaRPr lang="en-US" dirty="0">
              <a:latin typeface="Georgia" panose="02040502050405020303" pitchFamily="18" charset="0"/>
              <a:cs typeface="Arial" panose="020B0604020202020204" pitchFamily="34" charset="0"/>
            </a:endParaRPr>
          </a:p>
          <a:p>
            <a:endParaRPr lang="en-US" sz="1200" dirty="0">
              <a:solidFill>
                <a:srgbClr val="0777CF"/>
              </a:solidFill>
            </a:endParaRPr>
          </a:p>
        </p:txBody>
      </p:sp>
      <p:sp>
        <p:nvSpPr>
          <p:cNvPr id="12" name="Subtitle 11">
            <a:extLst>
              <a:ext uri="{FF2B5EF4-FFF2-40B4-BE49-F238E27FC236}">
                <a16:creationId xmlns:a16="http://schemas.microsoft.com/office/drawing/2014/main" id="{8EA31A6A-FE49-492B-8237-6FC50F184BE4}"/>
              </a:ext>
            </a:extLst>
          </p:cNvPr>
          <p:cNvSpPr>
            <a:spLocks noGrp="1"/>
          </p:cNvSpPr>
          <p:nvPr>
            <p:ph type="subTitle" idx="1"/>
          </p:nvPr>
        </p:nvSpPr>
        <p:spPr/>
        <p:txBody>
          <a:bodyPr/>
          <a:lstStyle/>
          <a:p>
            <a:r>
              <a:rPr lang="en-US" dirty="0"/>
              <a:t>Post Planning Area Approvals</a:t>
            </a:r>
          </a:p>
        </p:txBody>
      </p:sp>
      <p:cxnSp>
        <p:nvCxnSpPr>
          <p:cNvPr id="14" name="Straight Connector 13" descr="Dividing Graphic Line" title="Diiding Line">
            <a:extLst>
              <a:ext uri="{FF2B5EF4-FFF2-40B4-BE49-F238E27FC236}">
                <a16:creationId xmlns:a16="http://schemas.microsoft.com/office/drawing/2014/main" id="{BFCAE153-42FE-428A-BE7F-8B366731CB68}"/>
              </a:ext>
            </a:extLst>
          </p:cNvPr>
          <p:cNvCxnSpPr/>
          <p:nvPr/>
        </p:nvCxnSpPr>
        <p:spPr>
          <a:xfrm>
            <a:off x="685800" y="1463041"/>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154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Options for Additional Funds</a:t>
            </a:r>
          </a:p>
        </p:txBody>
      </p:sp>
      <p:sp>
        <p:nvSpPr>
          <p:cNvPr id="8" name="Subtitle 7"/>
          <p:cNvSpPr>
            <a:spLocks noGrp="1"/>
          </p:cNvSpPr>
          <p:nvPr>
            <p:ph type="subTitle" idx="1"/>
          </p:nvPr>
        </p:nvSpPr>
        <p:spPr/>
        <p:txBody>
          <a:bodyPr/>
          <a:lstStyle/>
          <a:p>
            <a:r>
              <a:rPr lang="en-US" dirty="0"/>
              <a:t>2019-20 Funding recommendations</a:t>
            </a:r>
          </a:p>
        </p:txBody>
      </p:sp>
      <p:cxnSp>
        <p:nvCxnSpPr>
          <p:cNvPr id="6" name="Straight Connector 5" descr="Dividing Graphic Line" title="Diiding Line"/>
          <p:cNvCxnSpPr/>
          <p:nvPr/>
        </p:nvCxnSpPr>
        <p:spPr>
          <a:xfrm>
            <a:off x="786384" y="1419085"/>
            <a:ext cx="7772400" cy="1588"/>
          </a:xfrm>
          <a:prstGeom prst="line">
            <a:avLst/>
          </a:prstGeom>
          <a:ln w="12700" cap="rnd" cmpd="sng" algn="ctr">
            <a:solidFill>
              <a:schemeClr val="tx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585216" y="1539599"/>
            <a:ext cx="7772400" cy="4120712"/>
          </a:xfrm>
        </p:spPr>
        <p:txBody>
          <a:bodyPr/>
          <a:lstStyle/>
          <a:p>
            <a:pPr marL="342900" marR="408940" indent="-342900">
              <a:lnSpc>
                <a:spcPct val="100000"/>
              </a:lnSpc>
              <a:spcBef>
                <a:spcPts val="100"/>
              </a:spcBef>
              <a:buFont typeface="+mj-lt"/>
              <a:buAutoNum type="arabicPeriod"/>
            </a:pPr>
            <a:r>
              <a:rPr lang="en-US" spc="-5" dirty="0">
                <a:solidFill>
                  <a:srgbClr val="6F6F6F"/>
                </a:solidFill>
                <a:latin typeface="Georgia" panose="02040502050405020303" pitchFamily="18" charset="0"/>
                <a:cs typeface="Arial" panose="020B0604020202020204" pitchFamily="34" charset="0"/>
              </a:rPr>
              <a:t>Proportionally increase the grant awards set at the local planning area, up to the full grant request; or </a:t>
            </a:r>
          </a:p>
          <a:p>
            <a:pPr marL="342900" marR="408940" indent="-342900">
              <a:lnSpc>
                <a:spcPct val="100000"/>
              </a:lnSpc>
              <a:spcBef>
                <a:spcPts val="100"/>
              </a:spcBef>
              <a:buFont typeface="+mj-lt"/>
              <a:buAutoNum type="arabicPeriod"/>
            </a:pPr>
            <a:endParaRPr lang="en-US" sz="1000" spc="-5" dirty="0">
              <a:solidFill>
                <a:srgbClr val="6F6F6F"/>
              </a:solidFill>
              <a:latin typeface="Georgia" panose="02040502050405020303" pitchFamily="18" charset="0"/>
              <a:cs typeface="Arial" panose="020B0604020202020204" pitchFamily="34" charset="0"/>
            </a:endParaRPr>
          </a:p>
          <a:p>
            <a:pPr marL="342900" indent="-342900">
              <a:buFont typeface="+mj-lt"/>
              <a:buAutoNum type="arabicPeriod"/>
            </a:pPr>
            <a:r>
              <a:rPr lang="en-US" spc="-5" dirty="0">
                <a:solidFill>
                  <a:srgbClr val="6F6F6F"/>
                </a:solidFill>
                <a:latin typeface="Georgia" panose="02040502050405020303" pitchFamily="18" charset="0"/>
                <a:cs typeface="Arial" panose="020B0604020202020204" pitchFamily="34" charset="0"/>
              </a:rPr>
              <a:t>Consider allocating the additional funds to the following projects:</a:t>
            </a:r>
          </a:p>
          <a:p>
            <a:pPr lvl="1"/>
            <a:r>
              <a:rPr lang="en-US" dirty="0"/>
              <a:t>Countywide Projects – </a:t>
            </a:r>
          </a:p>
          <a:p>
            <a:pPr lvl="2"/>
            <a:r>
              <a:rPr lang="en-US" dirty="0"/>
              <a:t>$7,961 of CDBG entitlement funding to the New Marin City Mixed-Use Health Hub, a project of the Marin City Health and Wellness Center. </a:t>
            </a:r>
            <a:endParaRPr lang="en-US" sz="1000" dirty="0"/>
          </a:p>
          <a:p>
            <a:pPr lvl="1"/>
            <a:r>
              <a:rPr lang="en-US" dirty="0"/>
              <a:t>County Other Planning Area</a:t>
            </a:r>
          </a:p>
          <a:p>
            <a:pPr lvl="2"/>
            <a:r>
              <a:rPr lang="en-US" dirty="0"/>
              <a:t>$10,000 of CDBG entitlement funding and $3,077 of CDBG program income to Mesa and Ocean Terrace Apartments, a project of the Community Land Trust Association of West Marin.</a:t>
            </a:r>
          </a:p>
          <a:p>
            <a:pPr lvl="2"/>
            <a:r>
              <a:rPr lang="en-US" dirty="0"/>
              <a:t>$1,837 of CDBG entitlement funding to the After School Transportation Program, a project of Fairfax San Anselmo Children’s Center. This is the full amount available for public service from the additional entitlement received. </a:t>
            </a: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95119691"/>
      </p:ext>
    </p:extLst>
  </p:cSld>
  <p:clrMapOvr>
    <a:masterClrMapping/>
  </p:clrMapOvr>
</p:sld>
</file>

<file path=ppt/theme/theme1.xml><?xml version="1.0" encoding="utf-8"?>
<a:theme xmlns:a="http://schemas.openxmlformats.org/drawingml/2006/main" name="Office Theme">
  <a:themeElements>
    <a:clrScheme name="Marin County Official Colors">
      <a:dk1>
        <a:sysClr val="windowText" lastClr="000000"/>
      </a:dk1>
      <a:lt1>
        <a:sysClr val="window" lastClr="FFFFFF"/>
      </a:lt1>
      <a:dk2>
        <a:srgbClr val="6F6F6F"/>
      </a:dk2>
      <a:lt2>
        <a:srgbClr val="A9A9A9"/>
      </a:lt2>
      <a:accent1>
        <a:srgbClr val="000000"/>
      </a:accent1>
      <a:accent2>
        <a:srgbClr val="0777CF"/>
      </a:accent2>
      <a:accent3>
        <a:srgbClr val="B45340"/>
      </a:accent3>
      <a:accent4>
        <a:srgbClr val="73784A"/>
      </a:accent4>
      <a:accent5>
        <a:srgbClr val="A2662B"/>
      </a:accent5>
      <a:accent6>
        <a:srgbClr val="E5B53B"/>
      </a:accent6>
      <a:hlink>
        <a:srgbClr val="0777CF"/>
      </a:hlink>
      <a:folHlink>
        <a:srgbClr val="B4534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2199</TotalTime>
  <Words>1164</Words>
  <Application>Microsoft Office PowerPoint</Application>
  <PresentationFormat>On-screen Show (4:3)</PresentationFormat>
  <Paragraphs>153</Paragraphs>
  <Slides>14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Courier New</vt:lpstr>
      <vt:lpstr>Futura</vt:lpstr>
      <vt:lpstr>Georgia</vt:lpstr>
      <vt:lpstr>Wingdings</vt:lpstr>
      <vt:lpstr>Office Theme</vt:lpstr>
      <vt:lpstr>Federal Grants Funding Recommendations 2019-20 </vt:lpstr>
      <vt:lpstr>Agenda</vt:lpstr>
      <vt:lpstr>Agenda continued</vt:lpstr>
      <vt:lpstr>Agenda continued</vt:lpstr>
      <vt:lpstr>Funding Priorities</vt:lpstr>
      <vt:lpstr>Federal Grants Program </vt:lpstr>
      <vt:lpstr>2019-20 Applications &amp; Funding Awards</vt:lpstr>
      <vt:lpstr>Additional Resources </vt:lpstr>
      <vt:lpstr>Options for Additional Funds</vt:lpstr>
      <vt:lpstr>Options for Additional Funds continued</vt:lpstr>
      <vt:lpstr>Options for Additional Funds continued</vt:lpstr>
      <vt:lpstr>Recommended Actions </vt:lpstr>
      <vt:lpstr>Federal Grant Funding  Recommendations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Countywide Priority Setting Committee</dc:title>
  <dc:creator>Kron, Molly</dc:creator>
  <cp:lastModifiedBy>Kron, Molly</cp:lastModifiedBy>
  <cp:revision>93</cp:revision>
  <cp:lastPrinted>2019-05-06T22:22:56Z</cp:lastPrinted>
  <dcterms:created xsi:type="dcterms:W3CDTF">2019-03-27T21:17:55Z</dcterms:created>
  <dcterms:modified xsi:type="dcterms:W3CDTF">2019-05-06T22:31:32Z</dcterms:modified>
</cp:coreProperties>
</file>